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3"/>
  </p:notesMasterIdLst>
  <p:sldIdLst>
    <p:sldId id="345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56" r:id="rId10"/>
    <p:sldId id="267" r:id="rId11"/>
    <p:sldId id="268" r:id="rId12"/>
    <p:sldId id="270" r:id="rId13"/>
    <p:sldId id="271" r:id="rId14"/>
    <p:sldId id="272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9" r:id="rId23"/>
    <p:sldId id="282" r:id="rId24"/>
    <p:sldId id="283" r:id="rId25"/>
    <p:sldId id="284" r:id="rId26"/>
    <p:sldId id="285" r:id="rId27"/>
    <p:sldId id="293" r:id="rId28"/>
    <p:sldId id="286" r:id="rId29"/>
    <p:sldId id="287" r:id="rId30"/>
    <p:sldId id="307" r:id="rId31"/>
    <p:sldId id="292" r:id="rId32"/>
    <p:sldId id="346" r:id="rId33"/>
    <p:sldId id="257" r:id="rId34"/>
    <p:sldId id="312" r:id="rId35"/>
    <p:sldId id="349" r:id="rId36"/>
    <p:sldId id="265" r:id="rId37"/>
    <p:sldId id="350" r:id="rId38"/>
    <p:sldId id="269" r:id="rId39"/>
    <p:sldId id="313" r:id="rId40"/>
    <p:sldId id="266" r:id="rId41"/>
    <p:sldId id="351" r:id="rId42"/>
    <p:sldId id="315" r:id="rId43"/>
    <p:sldId id="352" r:id="rId44"/>
    <p:sldId id="353" r:id="rId45"/>
    <p:sldId id="273" r:id="rId46"/>
    <p:sldId id="301" r:id="rId47"/>
    <p:sldId id="303" r:id="rId48"/>
    <p:sldId id="304" r:id="rId49"/>
    <p:sldId id="305" r:id="rId50"/>
    <p:sldId id="306" r:id="rId51"/>
    <p:sldId id="316" r:id="rId52"/>
    <p:sldId id="354" r:id="rId53"/>
    <p:sldId id="317" r:id="rId54"/>
    <p:sldId id="300" r:id="rId55"/>
    <p:sldId id="355" r:id="rId56"/>
    <p:sldId id="356" r:id="rId57"/>
    <p:sldId id="314" r:id="rId58"/>
    <p:sldId id="357" r:id="rId59"/>
    <p:sldId id="358" r:id="rId60"/>
    <p:sldId id="318" r:id="rId61"/>
    <p:sldId id="319" r:id="rId62"/>
    <p:sldId id="320" r:id="rId63"/>
    <p:sldId id="321" r:id="rId64"/>
    <p:sldId id="324" r:id="rId65"/>
    <p:sldId id="325" r:id="rId66"/>
    <p:sldId id="326" r:id="rId67"/>
    <p:sldId id="323" r:id="rId68"/>
    <p:sldId id="359" r:id="rId69"/>
    <p:sldId id="322" r:id="rId70"/>
    <p:sldId id="302" r:id="rId71"/>
    <p:sldId id="360" r:id="rId72"/>
    <p:sldId id="361" r:id="rId73"/>
    <p:sldId id="362" r:id="rId74"/>
    <p:sldId id="363" r:id="rId75"/>
    <p:sldId id="364" r:id="rId76"/>
    <p:sldId id="308" r:id="rId77"/>
    <p:sldId id="309" r:id="rId78"/>
    <p:sldId id="328" r:id="rId79"/>
    <p:sldId id="310" r:id="rId80"/>
    <p:sldId id="311" r:id="rId81"/>
    <p:sldId id="295" r:id="rId82"/>
    <p:sldId id="296" r:id="rId83"/>
    <p:sldId id="297" r:id="rId84"/>
    <p:sldId id="298" r:id="rId85"/>
    <p:sldId id="299" r:id="rId86"/>
    <p:sldId id="327" r:id="rId87"/>
    <p:sldId id="329" r:id="rId88"/>
    <p:sldId id="365" r:id="rId89"/>
    <p:sldId id="366" r:id="rId90"/>
    <p:sldId id="367" r:id="rId91"/>
    <p:sldId id="336" r:id="rId92"/>
    <p:sldId id="337" r:id="rId93"/>
    <p:sldId id="335" r:id="rId94"/>
    <p:sldId id="368" r:id="rId95"/>
    <p:sldId id="369" r:id="rId96"/>
    <p:sldId id="370" r:id="rId97"/>
    <p:sldId id="371" r:id="rId98"/>
    <p:sldId id="372" r:id="rId99"/>
    <p:sldId id="373" r:id="rId100"/>
    <p:sldId id="374" r:id="rId101"/>
    <p:sldId id="375" r:id="rId102"/>
    <p:sldId id="338" r:id="rId103"/>
    <p:sldId id="376" r:id="rId104"/>
    <p:sldId id="377" r:id="rId105"/>
    <p:sldId id="378" r:id="rId106"/>
    <p:sldId id="379" r:id="rId107"/>
    <p:sldId id="380" r:id="rId108"/>
    <p:sldId id="340" r:id="rId109"/>
    <p:sldId id="381" r:id="rId110"/>
    <p:sldId id="382" r:id="rId111"/>
    <p:sldId id="383" r:id="rId112"/>
    <p:sldId id="274" r:id="rId113"/>
    <p:sldId id="384" r:id="rId114"/>
    <p:sldId id="385" r:id="rId115"/>
    <p:sldId id="386" r:id="rId116"/>
    <p:sldId id="387" r:id="rId117"/>
    <p:sldId id="388" r:id="rId118"/>
    <p:sldId id="389" r:id="rId119"/>
    <p:sldId id="390" r:id="rId120"/>
    <p:sldId id="339" r:id="rId121"/>
    <p:sldId id="391" r:id="rId122"/>
    <p:sldId id="392" r:id="rId123"/>
    <p:sldId id="393" r:id="rId124"/>
    <p:sldId id="394" r:id="rId125"/>
    <p:sldId id="341" r:id="rId126"/>
    <p:sldId id="395" r:id="rId127"/>
    <p:sldId id="396" r:id="rId128"/>
    <p:sldId id="342" r:id="rId129"/>
    <p:sldId id="343" r:id="rId130"/>
    <p:sldId id="397" r:id="rId131"/>
    <p:sldId id="398" r:id="rId132"/>
    <p:sldId id="399" r:id="rId133"/>
    <p:sldId id="400" r:id="rId134"/>
    <p:sldId id="401" r:id="rId135"/>
    <p:sldId id="402" r:id="rId136"/>
    <p:sldId id="403" r:id="rId137"/>
    <p:sldId id="404" r:id="rId138"/>
    <p:sldId id="405" r:id="rId139"/>
    <p:sldId id="406" r:id="rId140"/>
    <p:sldId id="330" r:id="rId141"/>
    <p:sldId id="331" r:id="rId142"/>
    <p:sldId id="332" r:id="rId143"/>
    <p:sldId id="333" r:id="rId144"/>
    <p:sldId id="334" r:id="rId145"/>
    <p:sldId id="407" r:id="rId146"/>
    <p:sldId id="408" r:id="rId147"/>
    <p:sldId id="409" r:id="rId148"/>
    <p:sldId id="288" r:id="rId149"/>
    <p:sldId id="410" r:id="rId150"/>
    <p:sldId id="290" r:id="rId151"/>
    <p:sldId id="291" r:id="rId1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3107"/>
  </p:normalViewPr>
  <p:slideViewPr>
    <p:cSldViewPr>
      <p:cViewPr varScale="1">
        <p:scale>
          <a:sx n="66" d="100"/>
          <a:sy n="66" d="100"/>
        </p:scale>
        <p:origin x="8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image" Target="../media/image56.emf"/><Relationship Id="rId4" Type="http://schemas.openxmlformats.org/officeDocument/2006/relationships/image" Target="../media/image59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image" Target="../media/image6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emf"/><Relationship Id="rId1" Type="http://schemas.openxmlformats.org/officeDocument/2006/relationships/image" Target="../media/image69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image" Target="../media/image72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emf"/><Relationship Id="rId1" Type="http://schemas.openxmlformats.org/officeDocument/2006/relationships/image" Target="../media/image10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image" Target="../media/image112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13.emf"/><Relationship Id="rId1" Type="http://schemas.openxmlformats.org/officeDocument/2006/relationships/image" Target="../media/image114.emf"/><Relationship Id="rId4" Type="http://schemas.openxmlformats.org/officeDocument/2006/relationships/image" Target="../media/image116.e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image" Target="../media/image11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emf"/><Relationship Id="rId2" Type="http://schemas.openxmlformats.org/officeDocument/2006/relationships/image" Target="../media/image159.emf"/><Relationship Id="rId1" Type="http://schemas.openxmlformats.org/officeDocument/2006/relationships/image" Target="../media/image158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image" Target="../media/image161.e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emf"/><Relationship Id="rId7" Type="http://schemas.openxmlformats.org/officeDocument/2006/relationships/image" Target="../media/image169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image" Target="../media/image171.emf"/><Relationship Id="rId1" Type="http://schemas.openxmlformats.org/officeDocument/2006/relationships/image" Target="../media/image170.e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8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A9636-355B-6447-8F60-1B787E4F92F6}" type="datetimeFigureOut">
              <a:rPr lang="en-US" smtClean="0"/>
              <a:t>4/20/18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FE2FE-E042-E443-9026-A5ACF0B905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734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4FE80B4D-CAEE-D84F-A862-979AE8A4B6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35056911-DFB7-8845-8900-D2DB6D53E413}" type="slidenum">
              <a:rPr lang="en-US" altLang="en-US" sz="1200"/>
              <a:pPr/>
              <a:t>37</a:t>
            </a:fld>
            <a:endParaRPr lang="en-US" altLang="en-US" sz="1200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C7D30905-91AC-CD4E-8CC0-D3F62DE182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D7C59706-4234-D349-ADB4-F14CE4F418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91432" tIns="45716" rIns="91432" bIns="45716"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2170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42A2DDB3-ACC5-8343-9631-328E7B807D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4C73B486-1C0E-794A-8D87-9DF02FCE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  <a:defRPr/>
            </a:pPr>
            <a:endParaRPr lang="en-US">
              <a:latin typeface="Calibri" charset="0"/>
            </a:endParaRP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26DAE439-7884-D84B-B0F6-FCDC806DD1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fld id="{FC9D6B5F-7DC4-1147-84A5-7FD21CD91D4E}" type="slidenum">
              <a:rPr lang="en-US" altLang="en-US" sz="1200"/>
              <a:pPr/>
              <a:t>136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456472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43063B7-53C0-E64E-935B-82C9E766F2E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53EE416-D8FD-4641-A33C-F8C172C530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C33281-63EE-E54A-8CEF-42C962EA7B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3E98EC-EC9C-1B4B-85BE-C04A172BA2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840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F1C2A29-57F0-4945-BCF8-BD30951035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77C6F6D-645B-424D-B422-C7FDD6AA42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EF59B79-035A-6448-9D34-D3F8CCF5D1A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C07985-4236-1647-BA3D-1D89A96D773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1725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4E7867B-7482-CB44-B43A-EC98B8A604A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9EDE59F-7847-C949-BD03-B71F6B3F50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8310528-D18D-2748-8483-F52CC8DB93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DF58B6-F9FB-F945-965F-7F06899559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1284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2CC93E-C034-DF45-B680-9121D290C50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DE936CF-03B8-824A-AA04-915F7E804F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AFD4744-70BB-A546-B51C-FD8C419CE0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D8973F-41BB-A940-AC65-C98BD03F86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3585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C1E044B-2B89-5C4C-9D4D-EFF97CBA36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4F77962-9EA2-4448-8C73-26FA86EE149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AB312FB-F8DC-154E-8655-B3D2735F65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9D431B-26FD-EA40-BCAD-246CFA86ADA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1191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C7F06C-C919-9842-B8E4-5F27B7486B0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EB56A-F97C-754D-9E06-8C3720E7C8E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907372-13D2-2D42-BE0C-6E79C61AC0F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57B19E-9DF4-F343-B24E-708D1AC525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9004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99FC387-4620-A74B-B68C-84CF6629A6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8B5CA8A-B209-F946-B3FC-736C077CCE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A88D664-2840-B542-9980-74DF823C9A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C7686D-DFDF-224F-89CF-30E1C993F4A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8070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80AEC33-11AE-254E-8603-035C8D0F7E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D23E37C-EB8F-5D47-8478-6CD69A3DAD2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A6C8E8-23DE-3545-98F7-A4B03CB27F9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8FF0C70-D02B-9948-8653-142B00E812B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6584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BF2EE71-407E-BD44-B9CE-6107D6C1CF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762A3B7-6956-5645-9940-894134CCABC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E9E1D97-4302-3C46-A4C5-2D698D410D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F75A27-CB9D-EA47-B0DB-7E9D30D244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324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435291-ADD0-9745-A20E-9D34AD0E3BB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43381B-AE92-DE48-828F-0E2344F96DC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3F1138-6F47-BD4D-95B8-34E286F59E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BB5CFF-488D-944B-A256-7217B678696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848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66A33B-A939-BC48-99F6-0A2F8DF3C3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234346-6170-CC4E-8FF6-2E8E4CEC012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757966-0D73-174F-AE9F-7E2B8CC594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FD915FB-7F3D-7E48-B7C0-82542A8046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670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3D6CAE4-A4BC-814F-A8AE-7605CDFC4D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0906F18-428D-5F44-8992-5DE9D73677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1C29CD2-5040-D04D-A90C-040C471A1BF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D0D3129-88C0-1548-9439-95EDDAB4EC10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381E230-5C58-E146-9632-792A1D86D5E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1895343-AE3E-0848-8B53-A1932064A915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emf"/><Relationship Id="rId3" Type="http://schemas.openxmlformats.org/officeDocument/2006/relationships/oleObject" Target="../embeddings/oleObject68.bin"/><Relationship Id="rId7" Type="http://schemas.openxmlformats.org/officeDocument/2006/relationships/oleObject" Target="../embeddings/oleObject7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59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158.e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7" Type="http://schemas.openxmlformats.org/officeDocument/2006/relationships/hyperlink" Target="http://www.stanford.edu/~boyd/cvxbook" TargetMode="Externa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62.e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161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emf"/><Relationship Id="rId13" Type="http://schemas.openxmlformats.org/officeDocument/2006/relationships/oleObject" Target="../embeddings/oleObject78.bin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12" Type="http://schemas.openxmlformats.org/officeDocument/2006/relationships/image" Target="../media/image167.e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69.emf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64.emf"/><Relationship Id="rId11" Type="http://schemas.openxmlformats.org/officeDocument/2006/relationships/oleObject" Target="../embeddings/oleObject77.bin"/><Relationship Id="rId5" Type="http://schemas.openxmlformats.org/officeDocument/2006/relationships/oleObject" Target="../embeddings/oleObject74.bin"/><Relationship Id="rId15" Type="http://schemas.openxmlformats.org/officeDocument/2006/relationships/oleObject" Target="../embeddings/oleObject79.bin"/><Relationship Id="rId10" Type="http://schemas.openxmlformats.org/officeDocument/2006/relationships/image" Target="../media/image166.emf"/><Relationship Id="rId4" Type="http://schemas.openxmlformats.org/officeDocument/2006/relationships/image" Target="../media/image163.emf"/><Relationship Id="rId9" Type="http://schemas.openxmlformats.org/officeDocument/2006/relationships/oleObject" Target="../embeddings/oleObject76.bin"/><Relationship Id="rId14" Type="http://schemas.openxmlformats.org/officeDocument/2006/relationships/image" Target="../media/image168.emf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e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71.e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170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74.e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73.emf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media" Target="\Users\stevenj\Documents\Work\Presentations\Borrowed\max-TE.tri.+51.4.mpg" TargetMode="External"/><Relationship Id="rId7" Type="http://schemas.openxmlformats.org/officeDocument/2006/relationships/image" Target="../media/image176.png"/><Relationship Id="rId2" Type="http://schemas.openxmlformats.org/officeDocument/2006/relationships/video" Target="\Users\stevenj\Documents\Work\Presentations\Borrowed\max-TM.tri.+48.3.mpg" TargetMode="External"/><Relationship Id="rId1" Type="http://schemas.microsoft.com/office/2007/relationships/media" Target="\Users\stevenj\Documents\Work\Presentations\Borrowed\max-TM.tri.+48.3.mpg" TargetMode="External"/><Relationship Id="rId6" Type="http://schemas.openxmlformats.org/officeDocument/2006/relationships/image" Target="../media/image175.png"/><Relationship Id="rId5" Type="http://schemas.openxmlformats.org/officeDocument/2006/relationships/slideLayout" Target="../slideLayouts/slideLayout6.xml"/><Relationship Id="rId4" Type="http://schemas.openxmlformats.org/officeDocument/2006/relationships/video" Target="\Users\stevenj\Documents\Work\Presentations\Borrowed\max-TE.tri.+51.4.mpg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\Users\stevenj\Documents\Work\Presentations\Borrowed\max-complete.tri.+20.7.mpg" TargetMode="External"/><Relationship Id="rId1" Type="http://schemas.microsoft.com/office/2007/relationships/media" Target="\Users\stevenj\Documents\Work\Presentations\Borrowed\max-complete.tri.+20.7.mpg" TargetMode="Externa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1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nford.edu/~boyd/cvx" TargetMode="External"/><Relationship Id="rId2" Type="http://schemas.openxmlformats.org/officeDocument/2006/relationships/hyperlink" Target="http://plato.asu.edu/guide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ab-initio.mit.edu/nlop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emf"/><Relationship Id="rId7" Type="http://schemas.openxmlformats.org/officeDocument/2006/relationships/image" Target="../media/image188.png"/><Relationship Id="rId2" Type="http://schemas.openxmlformats.org/officeDocument/2006/relationships/image" Target="../media/image183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92.e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93.emf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png"/><Relationship Id="rId3" Type="http://schemas.openxmlformats.org/officeDocument/2006/relationships/image" Target="../media/image195.png"/><Relationship Id="rId7" Type="http://schemas.openxmlformats.org/officeDocument/2006/relationships/image" Target="../media/image202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1.png"/><Relationship Id="rId11" Type="http://schemas.openxmlformats.org/officeDocument/2006/relationships/image" Target="../media/image206.png"/><Relationship Id="rId5" Type="http://schemas.openxmlformats.org/officeDocument/2006/relationships/image" Target="../media/image200.png"/><Relationship Id="rId10" Type="http://schemas.openxmlformats.org/officeDocument/2006/relationships/image" Target="../media/image205.png"/><Relationship Id="rId4" Type="http://schemas.openxmlformats.org/officeDocument/2006/relationships/image" Target="../media/image199.png"/><Relationship Id="rId9" Type="http://schemas.openxmlformats.org/officeDocument/2006/relationships/image" Target="../media/image20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3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3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emf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223.png"/><Relationship Id="rId5" Type="http://schemas.openxmlformats.org/officeDocument/2006/relationships/image" Target="../media/image224.emf"/><Relationship Id="rId4" Type="http://schemas.openxmlformats.org/officeDocument/2006/relationships/oleObject" Target="../embeddings/oleObject86.bin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0.vml"/><Relationship Id="rId5" Type="http://schemas.openxmlformats.org/officeDocument/2006/relationships/image" Target="../media/image229.png"/><Relationship Id="rId4" Type="http://schemas.openxmlformats.org/officeDocument/2006/relationships/image" Target="../media/image2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9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13" Type="http://schemas.openxmlformats.org/officeDocument/2006/relationships/oleObject" Target="../embeddings/oleObject14.bin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2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e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26.emf"/><Relationship Id="rId4" Type="http://schemas.openxmlformats.org/officeDocument/2006/relationships/image" Target="../media/image23.emf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9.emf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5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1.emf"/><Relationship Id="rId5" Type="http://schemas.openxmlformats.org/officeDocument/2006/relationships/image" Target="../media/image36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8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40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jdj.mit.e/~stevenj/notes" TargetMode="External"/><Relationship Id="rId2" Type="http://schemas.openxmlformats.org/officeDocument/2006/relationships/hyperlink" Target="http://jdj.mit.edu/boo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59.emf"/><Relationship Id="rId5" Type="http://schemas.openxmlformats.org/officeDocument/2006/relationships/image" Target="../media/image56.emf"/><Relationship Id="rId10" Type="http://schemas.openxmlformats.org/officeDocument/2006/relationships/oleObject" Target="../embeddings/oleObject29.bin"/><Relationship Id="rId4" Type="http://schemas.openxmlformats.org/officeDocument/2006/relationships/oleObject" Target="../embeddings/oleObject26.bin"/><Relationship Id="rId9" Type="http://schemas.openxmlformats.org/officeDocument/2006/relationships/image" Target="../media/image5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\Users\stevenj\Documents\Work\Presentations\Tutorial\pt-source-nopml.mpg" TargetMode="External"/><Relationship Id="rId1" Type="http://schemas.microsoft.com/office/2007/relationships/media" Target="\Users\stevenj\Documents\Work\Presentations\Tutorial\pt-source-nopml.mpg" TargetMode="Externa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\Users\stevenj\Documents\Work\Presentations\Tutorial\pt-source-pml.mpg" TargetMode="External"/><Relationship Id="rId1" Type="http://schemas.microsoft.com/office/2007/relationships/media" Target="\Users\stevenj\Documents\Work\Presentations\Tutorial\pt-source-pml.mpg" TargetMode="External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\Users\stevenj\Documents\Work\Presentations\Tutorial\pt-source-pml-wvg.mpg" TargetMode="External"/><Relationship Id="rId1" Type="http://schemas.microsoft.com/office/2007/relationships/media" Target="\Users\stevenj\Documents\Work\Presentations\Tutorial\pt-source-pml-wvg.mpg" TargetMode="Externa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7" Type="http://schemas.openxmlformats.org/officeDocument/2006/relationships/image" Target="../media/image6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31.bin"/><Relationship Id="rId5" Type="http://schemas.openxmlformats.org/officeDocument/2006/relationships/image" Target="../media/image65.png"/><Relationship Id="rId4" Type="http://schemas.openxmlformats.org/officeDocument/2006/relationships/image" Target="../media/image63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7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3.bin"/><Relationship Id="rId5" Type="http://schemas.openxmlformats.org/officeDocument/2006/relationships/image" Target="../media/image66.emf"/><Relationship Id="rId4" Type="http://schemas.openxmlformats.org/officeDocument/2006/relationships/oleObject" Target="../embeddings/oleObject32.bin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0.e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3" Type="http://schemas.openxmlformats.org/officeDocument/2006/relationships/oleObject" Target="../embeddings/oleObject37.bin"/><Relationship Id="rId7" Type="http://schemas.openxmlformats.org/officeDocument/2006/relationships/oleObject" Target="../embeddings/oleObject39.bin"/><Relationship Id="rId12" Type="http://schemas.openxmlformats.org/officeDocument/2006/relationships/image" Target="../media/image7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73.emf"/><Relationship Id="rId11" Type="http://schemas.openxmlformats.org/officeDocument/2006/relationships/oleObject" Target="../embeddings/oleObject41.bin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75.emf"/><Relationship Id="rId4" Type="http://schemas.openxmlformats.org/officeDocument/2006/relationships/image" Target="../media/image72.emf"/><Relationship Id="rId9" Type="http://schemas.openxmlformats.org/officeDocument/2006/relationships/oleObject" Target="../embeddings/oleObject40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8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87.emf"/><Relationship Id="rId4" Type="http://schemas.openxmlformats.org/officeDocument/2006/relationships/oleObject" Target="../embeddings/oleObject42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9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92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94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03.emf"/><Relationship Id="rId4" Type="http://schemas.openxmlformats.org/officeDocument/2006/relationships/oleObject" Target="../embeddings/oleObject48.bin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7.e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0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10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109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110.emf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oleObject" Target="../embeddings/oleObject55.bin"/><Relationship Id="rId7" Type="http://schemas.openxmlformats.org/officeDocument/2006/relationships/oleObject" Target="../embeddings/oleObject5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11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110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13.e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112.emf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e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13.emf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116.emf"/><Relationship Id="rId4" Type="http://schemas.openxmlformats.org/officeDocument/2006/relationships/image" Target="../media/image114.emf"/><Relationship Id="rId9" Type="http://schemas.openxmlformats.org/officeDocument/2006/relationships/oleObject" Target="../embeddings/oleObject63.bin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e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18.e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17.em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1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homerreid.ath.cx/scuff-EM/" TargetMode="External"/><Relationship Id="rId2" Type="http://schemas.openxmlformats.org/officeDocument/2006/relationships/hyperlink" Target="http://jdj.mit.edu/meep" TargetMode="Externa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40.png"/><Relationship Id="rId2" Type="http://schemas.openxmlformats.org/officeDocument/2006/relationships/video" Target="\Users\stevenj\Documents\Work\Presentations\Borrowed\sigmund-bend.mov" TargetMode="External"/><Relationship Id="rId1" Type="http://schemas.microsoft.com/office/2007/relationships/media" Target="\Users\stevenj\Documents\Work\Presentations\Borrowed\sigmund-bend.mov" TargetMode="Externa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hyperlink" Target="http://www.topopt.dtu.dk/" TargetMode="External"/><Relationship Id="rId9" Type="http://schemas.openxmlformats.org/officeDocument/2006/relationships/image" Target="../media/image14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://www.topopt.dtu.dk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68D61-B77E-6647-BB8F-385EEEBB1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Computational EM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B37AB1-9AEA-464A-9556-EFAA779A99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898775"/>
            <a:ext cx="6400800" cy="1752600"/>
          </a:xfrm>
        </p:spPr>
        <p:txBody>
          <a:bodyPr/>
          <a:lstStyle/>
          <a:p>
            <a:r>
              <a:rPr lang="en-US" dirty="0"/>
              <a:t>Steven G. Johnson</a:t>
            </a:r>
          </a:p>
          <a:p>
            <a:r>
              <a:rPr lang="en-US" dirty="0"/>
              <a:t>MIT course 18.369/8.315</a:t>
            </a:r>
          </a:p>
          <a:p>
            <a:r>
              <a:rPr lang="en-US" dirty="0"/>
              <a:t>Spring 2018</a:t>
            </a:r>
          </a:p>
        </p:txBody>
      </p:sp>
    </p:spTree>
    <p:extLst>
      <p:ext uri="{BB962C8B-B14F-4D97-AF65-F5344CB8AC3E}">
        <p14:creationId xmlns:p14="http://schemas.microsoft.com/office/powerpoint/2010/main" val="688485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105E705-3919-184D-85E5-506DC40808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Understanding Photonic Devices</a:t>
            </a:r>
          </a:p>
        </p:txBody>
      </p:sp>
      <p:grpSp>
        <p:nvGrpSpPr>
          <p:cNvPr id="24578" name="Group 18">
            <a:extLst>
              <a:ext uri="{FF2B5EF4-FFF2-40B4-BE49-F238E27FC236}">
                <a16:creationId xmlns:a16="http://schemas.microsoft.com/office/drawing/2014/main" id="{4CD606E3-950B-2B4C-B346-B53224F1DFFC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1447800"/>
            <a:ext cx="2609850" cy="3224213"/>
            <a:chOff x="768" y="705"/>
            <a:chExt cx="1644" cy="2031"/>
          </a:xfrm>
        </p:grpSpPr>
        <p:grpSp>
          <p:nvGrpSpPr>
            <p:cNvPr id="24593" name="Group 19">
              <a:extLst>
                <a:ext uri="{FF2B5EF4-FFF2-40B4-BE49-F238E27FC236}">
                  <a16:creationId xmlns:a16="http://schemas.microsoft.com/office/drawing/2014/main" id="{11FD2C01-B382-024D-81ED-DAD7669F9F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" y="912"/>
              <a:ext cx="1644" cy="1824"/>
              <a:chOff x="3552" y="1056"/>
              <a:chExt cx="1644" cy="1824"/>
            </a:xfrm>
          </p:grpSpPr>
          <p:pic>
            <p:nvPicPr>
              <p:cNvPr id="15380" name="Picture 20">
                <a:extLst>
                  <a:ext uri="{FF2B5EF4-FFF2-40B4-BE49-F238E27FC236}">
                    <a16:creationId xmlns:a16="http://schemas.microsoft.com/office/drawing/2014/main" id="{E13C35F7-CCE6-9D47-AEFC-E348D0E4E5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5400000">
                <a:off x="3617" y="991"/>
                <a:ext cx="1513" cy="16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15381" name="Rectangle 21">
                <a:extLst>
                  <a:ext uri="{FF2B5EF4-FFF2-40B4-BE49-F238E27FC236}">
                    <a16:creationId xmlns:a16="http://schemas.microsoft.com/office/drawing/2014/main" id="{6A550927-DE21-1F45-9F04-F417F73389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28" y="1584"/>
                <a:ext cx="576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5382" name="Rectangle 22">
                <a:extLst>
                  <a:ext uri="{FF2B5EF4-FFF2-40B4-BE49-F238E27FC236}">
                    <a16:creationId xmlns:a16="http://schemas.microsoft.com/office/drawing/2014/main" id="{C48BD954-F43E-6642-9DA5-258E0B2D0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52" y="1932"/>
                <a:ext cx="384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5383" name="Rectangle 23">
                <a:extLst>
                  <a:ext uri="{FF2B5EF4-FFF2-40B4-BE49-F238E27FC236}">
                    <a16:creationId xmlns:a16="http://schemas.microsoft.com/office/drawing/2014/main" id="{0AA296CA-3198-B845-85B3-A96DDFC6F8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00" y="1932"/>
                <a:ext cx="288" cy="14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5384" name="Line 24">
                <a:extLst>
                  <a:ext uri="{FF2B5EF4-FFF2-40B4-BE49-F238E27FC236}">
                    <a16:creationId xmlns:a16="http://schemas.microsoft.com/office/drawing/2014/main" id="{F41F7FF5-B059-0F49-B231-50AF91559B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6" y="2544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5385" name="Line 25">
                <a:extLst>
                  <a:ext uri="{FF2B5EF4-FFF2-40B4-BE49-F238E27FC236}">
                    <a16:creationId xmlns:a16="http://schemas.microsoft.com/office/drawing/2014/main" id="{B80A74AF-87CC-A241-81AD-6FCE3C7162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4" y="2544"/>
                <a:ext cx="0" cy="144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15386" name="Text Box 26">
                <a:extLst>
                  <a:ext uri="{FF2B5EF4-FFF2-40B4-BE49-F238E27FC236}">
                    <a16:creationId xmlns:a16="http://schemas.microsoft.com/office/drawing/2014/main" id="{610731E3-2468-5A41-A74D-817F6FC522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600" y="2649"/>
                <a:ext cx="55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 sz="1800">
                    <a:solidFill>
                      <a:srgbClr val="FF0000"/>
                    </a:solidFill>
                    <a:latin typeface="Times" charset="0"/>
                    <a:ea typeface="ＭＳ Ｐゴシック" charset="0"/>
                  </a:rPr>
                  <a:t>420 nm</a:t>
                </a:r>
              </a:p>
            </p:txBody>
          </p:sp>
        </p:grpSp>
        <p:sp>
          <p:nvSpPr>
            <p:cNvPr id="15387" name="Text Box 27">
              <a:extLst>
                <a:ext uri="{FF2B5EF4-FFF2-40B4-BE49-F238E27FC236}">
                  <a16:creationId xmlns:a16="http://schemas.microsoft.com/office/drawing/2014/main" id="{97277BA1-92F8-2C49-93B9-7E07AD83A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" y="705"/>
              <a:ext cx="119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imes" charset="0"/>
                  <a:ea typeface="ＭＳ Ｐゴシック" charset="0"/>
                </a:rPr>
                <a:t>[ Notomi </a:t>
              </a:r>
              <a:r>
                <a:rPr lang="en-US" sz="1400" i="1">
                  <a:latin typeface="Times" charset="0"/>
                  <a:ea typeface="ＭＳ Ｐゴシック" charset="0"/>
                </a:rPr>
                <a:t>et al.</a:t>
              </a:r>
              <a:r>
                <a:rPr lang="en-US" sz="1400">
                  <a:latin typeface="Times" charset="0"/>
                  <a:ea typeface="ＭＳ Ｐゴシック" charset="0"/>
                </a:rPr>
                <a:t> (2005). ]</a:t>
              </a:r>
            </a:p>
          </p:txBody>
        </p:sp>
      </p:grpSp>
      <p:sp>
        <p:nvSpPr>
          <p:cNvPr id="15388" name="Line 28">
            <a:extLst>
              <a:ext uri="{FF2B5EF4-FFF2-40B4-BE49-F238E27FC236}">
                <a16:creationId xmlns:a16="http://schemas.microsoft.com/office/drawing/2014/main" id="{A033253E-7048-5442-A772-F94E1C1616B8}"/>
              </a:ext>
            </a:extLst>
          </p:cNvPr>
          <p:cNvSpPr>
            <a:spLocks noChangeShapeType="1"/>
          </p:cNvSpPr>
          <p:nvPr/>
        </p:nvSpPr>
        <p:spPr bwMode="auto">
          <a:xfrm>
            <a:off x="-76200" y="3276600"/>
            <a:ext cx="4572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5389" name="Line 29">
            <a:extLst>
              <a:ext uri="{FF2B5EF4-FFF2-40B4-BE49-F238E27FC236}">
                <a16:creationId xmlns:a16="http://schemas.microsoft.com/office/drawing/2014/main" id="{81454333-2040-1549-80CA-6B6E368B23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3276600"/>
            <a:ext cx="457200" cy="0"/>
          </a:xfrm>
          <a:prstGeom prst="line">
            <a:avLst/>
          </a:prstGeom>
          <a:noFill/>
          <a:ln w="7620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5390" name="Text Box 30">
            <a:extLst>
              <a:ext uri="{FF2B5EF4-FFF2-40B4-BE49-F238E27FC236}">
                <a16:creationId xmlns:a16="http://schemas.microsoft.com/office/drawing/2014/main" id="{0DD34CA8-6624-1D4D-A4C8-EC27FE2343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284288"/>
            <a:ext cx="20034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latin typeface="Times" charset="0"/>
                <a:ea typeface="ＭＳ Ｐゴシック" charset="0"/>
              </a:rPr>
              <a:t>[ Xu &amp; Lipson, 2005 ]</a:t>
            </a:r>
          </a:p>
        </p:txBody>
      </p:sp>
      <p:grpSp>
        <p:nvGrpSpPr>
          <p:cNvPr id="24582" name="Group 31">
            <a:extLst>
              <a:ext uri="{FF2B5EF4-FFF2-40B4-BE49-F238E27FC236}">
                <a16:creationId xmlns:a16="http://schemas.microsoft.com/office/drawing/2014/main" id="{3EA6DAC5-13ED-6246-B6FD-F64DA1921A17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1143000"/>
            <a:ext cx="2971800" cy="3798888"/>
            <a:chOff x="3264" y="727"/>
            <a:chExt cx="1872" cy="2393"/>
          </a:xfrm>
        </p:grpSpPr>
        <p:pic>
          <p:nvPicPr>
            <p:cNvPr id="15392" name="Picture 32">
              <a:extLst>
                <a:ext uri="{FF2B5EF4-FFF2-40B4-BE49-F238E27FC236}">
                  <a16:creationId xmlns:a16="http://schemas.microsoft.com/office/drawing/2014/main" id="{313E9160-C5B0-1142-B883-7B1B77E146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" y="1008"/>
              <a:ext cx="1872" cy="18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5393" name="Line 33">
              <a:extLst>
                <a:ext uri="{FF2B5EF4-FFF2-40B4-BE49-F238E27FC236}">
                  <a16:creationId xmlns:a16="http://schemas.microsoft.com/office/drawing/2014/main" id="{96DD5B45-98BB-194F-964E-C51C588B26D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264" y="2976"/>
              <a:ext cx="288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5394" name="Line 34">
              <a:extLst>
                <a:ext uri="{FF2B5EF4-FFF2-40B4-BE49-F238E27FC236}">
                  <a16:creationId xmlns:a16="http://schemas.microsoft.com/office/drawing/2014/main" id="{4A049DB0-206C-4145-B82C-A2F5FC0DA2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244" y="871"/>
              <a:ext cx="288" cy="0"/>
            </a:xfrm>
            <a:prstGeom prst="line">
              <a:avLst/>
            </a:prstGeom>
            <a:noFill/>
            <a:ln w="76200">
              <a:solidFill>
                <a:schemeClr val="bg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15395" name="Line 35">
            <a:extLst>
              <a:ext uri="{FF2B5EF4-FFF2-40B4-BE49-F238E27FC236}">
                <a16:creationId xmlns:a16="http://schemas.microsoft.com/office/drawing/2014/main" id="{3E439F97-CA99-594B-BEC7-59B1179575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036888"/>
            <a:ext cx="2362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5396" name="Text Box 36">
            <a:extLst>
              <a:ext uri="{FF2B5EF4-FFF2-40B4-BE49-F238E27FC236}">
                <a16:creationId xmlns:a16="http://schemas.microsoft.com/office/drawing/2014/main" id="{ADE09DD2-7D83-6A45-98E5-AFFA64EF91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2950" y="2990850"/>
            <a:ext cx="781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</a:rPr>
              <a:t>10µm</a:t>
            </a:r>
          </a:p>
        </p:txBody>
      </p:sp>
      <p:pic>
        <p:nvPicPr>
          <p:cNvPr id="15406" name="Picture 46">
            <a:extLst>
              <a:ext uri="{FF2B5EF4-FFF2-40B4-BE49-F238E27FC236}">
                <a16:creationId xmlns:a16="http://schemas.microsoft.com/office/drawing/2014/main" id="{0DBF62F9-C01D-A74B-9E2B-F6B763074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905000"/>
            <a:ext cx="234315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407" name="Text Box 47">
            <a:extLst>
              <a:ext uri="{FF2B5EF4-FFF2-40B4-BE49-F238E27FC236}">
                <a16:creationId xmlns:a16="http://schemas.microsoft.com/office/drawing/2014/main" id="{74F6B59B-8ACE-8349-842F-29AE11655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0" y="4343400"/>
            <a:ext cx="177958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>
                <a:latin typeface="Times" charset="0"/>
                <a:ea typeface="ＭＳ Ｐゴシック" charset="0"/>
              </a:rPr>
              <a:t>[Mangan, </a:t>
            </a:r>
            <a:r>
              <a:rPr lang="en-US" sz="1600" i="1">
                <a:latin typeface="Times" charset="0"/>
                <a:ea typeface="ＭＳ Ｐゴシック" charset="0"/>
              </a:rPr>
              <a:t>et al., </a:t>
            </a:r>
          </a:p>
          <a:p>
            <a:pPr algn="ctr">
              <a:defRPr/>
            </a:pPr>
            <a:r>
              <a:rPr lang="en-US" sz="1600">
                <a:latin typeface="Times" charset="0"/>
                <a:ea typeface="ＭＳ Ｐゴシック" charset="0"/>
              </a:rPr>
              <a:t>OFC 2004 PDP24 ]</a:t>
            </a:r>
          </a:p>
        </p:txBody>
      </p:sp>
      <p:sp>
        <p:nvSpPr>
          <p:cNvPr id="15408" name="Text Box 48">
            <a:extLst>
              <a:ext uri="{FF2B5EF4-FFF2-40B4-BE49-F238E27FC236}">
                <a16:creationId xmlns:a16="http://schemas.microsoft.com/office/drawing/2014/main" id="{9C3F6C16-666A-4143-AEED-C49E82AB4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289550"/>
            <a:ext cx="83121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Model the whole thing at once?  Too hard to understand &amp; </a:t>
            </a:r>
            <a:r>
              <a:rPr lang="en-US" b="1">
                <a:solidFill>
                  <a:srgbClr val="FF0000"/>
                </a:solidFill>
                <a:latin typeface="Times" charset="0"/>
                <a:ea typeface="ＭＳ Ｐゴシック" charset="0"/>
              </a:rPr>
              <a:t>design</a:t>
            </a:r>
            <a:r>
              <a:rPr lang="en-US">
                <a:latin typeface="Times" charset="0"/>
                <a:ea typeface="ＭＳ Ｐゴシック" charset="0"/>
              </a:rPr>
              <a:t>.</a:t>
            </a:r>
          </a:p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  <a:p>
            <a:pPr>
              <a:defRPr/>
            </a:pPr>
            <a:r>
              <a:rPr lang="en-US">
                <a:solidFill>
                  <a:srgbClr val="0000FF"/>
                </a:solidFill>
                <a:latin typeface="Times" charset="0"/>
                <a:ea typeface="ＭＳ Ｐゴシック" charset="0"/>
              </a:rPr>
              <a:t>Break it up into pieces first</a:t>
            </a:r>
            <a:r>
              <a:rPr lang="en-US">
                <a:latin typeface="Times" charset="0"/>
                <a:ea typeface="ＭＳ Ｐゴシック" charset="0"/>
              </a:rPr>
              <a:t>: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periodic </a:t>
            </a:r>
            <a:r>
              <a:rPr lang="en-US">
                <a:latin typeface="Times" charset="0"/>
                <a:ea typeface="ＭＳ Ｐゴシック" charset="0"/>
              </a:rPr>
              <a:t>regions,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waveguides</a:t>
            </a:r>
            <a:r>
              <a:rPr lang="en-US">
                <a:latin typeface="Times" charset="0"/>
                <a:ea typeface="ＭＳ Ｐゴシック" charset="0"/>
              </a:rPr>
              <a:t>,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cavities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5409" name="Line 49">
            <a:extLst>
              <a:ext uri="{FF2B5EF4-FFF2-40B4-BE49-F238E27FC236}">
                <a16:creationId xmlns:a16="http://schemas.microsoft.com/office/drawing/2014/main" id="{01590343-786A-6B46-9B5F-D7E32AB596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00950" y="3044825"/>
            <a:ext cx="346075" cy="1619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5410" name="Text Box 50">
            <a:extLst>
              <a:ext uri="{FF2B5EF4-FFF2-40B4-BE49-F238E27FC236}">
                <a16:creationId xmlns:a16="http://schemas.microsoft.com/office/drawing/2014/main" id="{1A06EE24-8507-0A4C-829D-2879785BC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1113" y="3048000"/>
            <a:ext cx="77946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20 µm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B8892EA-7BC3-BD43-86A5-4B3483FE68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Other Topology Optimizers</a:t>
            </a:r>
          </a:p>
        </p:txBody>
      </p:sp>
      <p:pic>
        <p:nvPicPr>
          <p:cNvPr id="9219" name="Picture 3">
            <a:extLst>
              <a:ext uri="{FF2B5EF4-FFF2-40B4-BE49-F238E27FC236}">
                <a16:creationId xmlns:a16="http://schemas.microsoft.com/office/drawing/2014/main" id="{71BB046E-0384-9E49-B283-B7AF6548B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7800"/>
            <a:ext cx="3962400" cy="211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20" name="Text Box 4">
            <a:extLst>
              <a:ext uri="{FF2B5EF4-FFF2-40B4-BE49-F238E27FC236}">
                <a16:creationId xmlns:a16="http://schemas.microsoft.com/office/drawing/2014/main" id="{196CB85F-1D00-3B42-9768-DCAEB88CC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3505200"/>
            <a:ext cx="397510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2d TM bend</a:t>
            </a:r>
          </a:p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[ Tsuji, Phot. Tech. Lett. 20, 982 (2008) ]</a:t>
            </a:r>
          </a:p>
        </p:txBody>
      </p:sp>
      <p:pic>
        <p:nvPicPr>
          <p:cNvPr id="9221" name="Picture 5">
            <a:extLst>
              <a:ext uri="{FF2B5EF4-FFF2-40B4-BE49-F238E27FC236}">
                <a16:creationId xmlns:a16="http://schemas.microsoft.com/office/drawing/2014/main" id="{4520E0F3-3BD8-C742-B644-1FBDD7E6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676400"/>
            <a:ext cx="32639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24" name="Text Box 8">
            <a:extLst>
              <a:ext uri="{FF2B5EF4-FFF2-40B4-BE49-F238E27FC236}">
                <a16:creationId xmlns:a16="http://schemas.microsoft.com/office/drawing/2014/main" id="{40DFAB01-BA0E-1946-8DFD-F657FC65F6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5388" y="3124200"/>
            <a:ext cx="3986212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2d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/>
              <a:t> (really 1d) TE filter</a:t>
            </a:r>
          </a:p>
          <a:p>
            <a:pPr algn="ctr"/>
            <a:r>
              <a:rPr lang="en-US" altLang="en-US" sz="1600"/>
              <a:t>Byun, IEEE Trans. Magnetics 43, 1573 (2007)</a:t>
            </a:r>
          </a:p>
        </p:txBody>
      </p:sp>
      <p:pic>
        <p:nvPicPr>
          <p:cNvPr id="9225" name="Picture 9">
            <a:extLst>
              <a:ext uri="{FF2B5EF4-FFF2-40B4-BE49-F238E27FC236}">
                <a16:creationId xmlns:a16="http://schemas.microsoft.com/office/drawing/2014/main" id="{FF9B2A83-A662-BF40-9244-FF84B0BBF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0"/>
            <a:ext cx="2057400" cy="1998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26" name="Text Box 10">
            <a:extLst>
              <a:ext uri="{FF2B5EF4-FFF2-40B4-BE49-F238E27FC236}">
                <a16:creationId xmlns:a16="http://schemas.microsoft.com/office/drawing/2014/main" id="{580018C1-7772-4244-95EC-EFC9856A8E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25" y="4676775"/>
            <a:ext cx="29749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2d TM gap (∆</a:t>
            </a:r>
            <a:r>
              <a:rPr lang="en-US" altLang="en-US">
                <a:latin typeface="Symbol" pitchFamily="2" charset="2"/>
              </a:rPr>
              <a:t>w</a:t>
            </a:r>
            <a:r>
              <a:rPr lang="en-US" altLang="en-US"/>
              <a:t>)</a:t>
            </a:r>
          </a:p>
          <a:p>
            <a:pPr algn="ctr"/>
            <a:r>
              <a:rPr lang="en-US" altLang="en-US"/>
              <a:t>bands 3 &amp; 4</a:t>
            </a:r>
          </a:p>
          <a:p>
            <a:pPr algn="ctr"/>
            <a:r>
              <a:rPr lang="en-US" altLang="en-US" sz="1600"/>
              <a:t>He et al.,</a:t>
            </a:r>
          </a:p>
          <a:p>
            <a:pPr algn="ctr"/>
            <a:r>
              <a:rPr lang="en-US" altLang="en-US" sz="1600"/>
              <a:t> J. Comput. Phys. </a:t>
            </a:r>
            <a:r>
              <a:rPr lang="en-US" altLang="en-US" sz="1600" b="1"/>
              <a:t>225</a:t>
            </a:r>
            <a:r>
              <a:rPr lang="en-US" altLang="en-US" sz="1600"/>
              <a:t>, 891 (2007)</a:t>
            </a:r>
          </a:p>
        </p:txBody>
      </p:sp>
    </p:spTree>
    <p:extLst>
      <p:ext uri="{BB962C8B-B14F-4D97-AF65-F5344CB8AC3E}">
        <p14:creationId xmlns:p14="http://schemas.microsoft.com/office/powerpoint/2010/main" val="33269581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B8FD188-68B6-054F-AFD4-2EF2ED8042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8991600" cy="8382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Optimization with many discrete degrees of freedom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E9A8D90A-CEEB-C146-8636-478ACAE10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19200"/>
            <a:ext cx="4127500" cy="411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173" name="Text Box 5">
            <a:extLst>
              <a:ext uri="{FF2B5EF4-FFF2-40B4-BE49-F238E27FC236}">
                <a16:creationId xmlns:a16="http://schemas.microsoft.com/office/drawing/2014/main" id="{3387BD27-3002-EA46-8EAB-C02E86EBD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56451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2d TM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lens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/>
              <a:t> design</a:t>
            </a:r>
          </a:p>
          <a:p>
            <a:pPr algn="ctr"/>
            <a:r>
              <a:rPr lang="en-US" altLang="en-US"/>
              <a:t>genetic algorithms: moving cylinders around</a:t>
            </a:r>
          </a:p>
          <a:p>
            <a:pPr algn="ctr"/>
            <a:r>
              <a:rPr lang="en-US" altLang="en-US" sz="1600"/>
              <a:t>[ Håkansson, IEEE J. Sel. Ar. Commun. </a:t>
            </a:r>
            <a:r>
              <a:rPr lang="en-US" altLang="en-US" sz="1600" b="1"/>
              <a:t>23</a:t>
            </a:r>
            <a:r>
              <a:rPr lang="en-US" altLang="en-US" sz="1600"/>
              <a:t>, 1365 (2005)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E874A460-2FDA-824F-BBA3-8EF1BDCA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50" y="1143000"/>
            <a:ext cx="3054350" cy="26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176" name="Text Box 8">
            <a:extLst>
              <a:ext uri="{FF2B5EF4-FFF2-40B4-BE49-F238E27FC236}">
                <a16:creationId xmlns:a16="http://schemas.microsoft.com/office/drawing/2014/main" id="{38A9C504-B9F0-464E-8E2C-113F25F21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794125"/>
            <a:ext cx="389731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2d TM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bender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endParaRPr lang="en-US" altLang="ja-JP"/>
          </a:p>
          <a:p>
            <a:pPr algn="ctr"/>
            <a:r>
              <a:rPr lang="en-US" altLang="en-US"/>
              <a:t>moving cylinders around</a:t>
            </a:r>
            <a:br>
              <a:rPr lang="en-US" altLang="en-US"/>
            </a:br>
            <a:r>
              <a:rPr lang="en-US" altLang="en-US"/>
              <a:t>(steepest-descent)</a:t>
            </a:r>
          </a:p>
          <a:p>
            <a:pPr algn="ctr"/>
            <a:r>
              <a:rPr lang="en-US" altLang="en-US" sz="1600"/>
              <a:t>[ Seliger, J. Appl. Phys. </a:t>
            </a:r>
            <a:r>
              <a:rPr lang="en-US" altLang="en-US" sz="1600" b="1"/>
              <a:t>100</a:t>
            </a:r>
            <a:r>
              <a:rPr lang="en-US" altLang="en-US" sz="1600"/>
              <a:t>, 034310 (2006) ]</a:t>
            </a:r>
          </a:p>
        </p:txBody>
      </p:sp>
    </p:spTree>
    <p:extLst>
      <p:ext uri="{BB962C8B-B14F-4D97-AF65-F5344CB8AC3E}">
        <p14:creationId xmlns:p14="http://schemas.microsoft.com/office/powerpoint/2010/main" val="42192423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6807C-1915-B046-97ED-D7E084DAE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08080"/>
                </a:solidFill>
              </a:rPr>
              <a:t>Outline</a:t>
            </a:r>
          </a:p>
        </p:txBody>
      </p:sp>
      <p:sp>
        <p:nvSpPr>
          <p:cNvPr id="27650" name="TextBox 2">
            <a:extLst>
              <a:ext uri="{FF2B5EF4-FFF2-40B4-BE49-F238E27FC236}">
                <a16:creationId xmlns:a16="http://schemas.microsoft.com/office/drawing/2014/main" id="{E1566D69-B2B4-E34B-A73E-0EE7A1EDC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057400"/>
            <a:ext cx="75057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rgbClr val="808080"/>
                </a:solidFill>
              </a:rPr>
              <a:t>• Brief overview/examples of</a:t>
            </a:r>
          </a:p>
          <a:p>
            <a:r>
              <a:rPr lang="en-US" altLang="en-US" sz="3200">
                <a:solidFill>
                  <a:srgbClr val="808080"/>
                </a:solidFill>
              </a:rPr>
              <a:t>   large-scale optimization work in photonics</a:t>
            </a:r>
          </a:p>
          <a:p>
            <a:endParaRPr lang="en-US" altLang="en-US" sz="3200"/>
          </a:p>
          <a:p>
            <a:r>
              <a:rPr lang="en-US" altLang="en-US" sz="3200"/>
              <a:t>• Overview of optimization terminology,</a:t>
            </a:r>
          </a:p>
          <a:p>
            <a:r>
              <a:rPr lang="en-US" altLang="en-US" sz="3200"/>
              <a:t>   problem types, and techniques.</a:t>
            </a:r>
          </a:p>
          <a:p>
            <a:endParaRPr lang="en-US" altLang="en-US" sz="3200"/>
          </a:p>
          <a:p>
            <a:r>
              <a:rPr lang="en-US" altLang="en-US" sz="3200">
                <a:solidFill>
                  <a:srgbClr val="808080"/>
                </a:solidFill>
              </a:rPr>
              <a:t>• Some more detailed photonics examples.</a:t>
            </a:r>
          </a:p>
        </p:txBody>
      </p:sp>
    </p:spTree>
    <p:extLst>
      <p:ext uri="{BB962C8B-B14F-4D97-AF65-F5344CB8AC3E}">
        <p14:creationId xmlns:p14="http://schemas.microsoft.com/office/powerpoint/2010/main" val="419947276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3">
            <a:extLst>
              <a:ext uri="{FF2B5EF4-FFF2-40B4-BE49-F238E27FC236}">
                <a16:creationId xmlns:a16="http://schemas.microsoft.com/office/drawing/2014/main" id="{248D07B8-7EEB-D94B-855E-522815E75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0"/>
            <a:ext cx="3581400" cy="3886200"/>
          </a:xfrm>
          <a:prstGeom prst="rect">
            <a:avLst/>
          </a:prstGeom>
          <a:solidFill>
            <a:srgbClr val="FFFFF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5366" name="Rectangle 2">
            <a:extLst>
              <a:ext uri="{FF2B5EF4-FFF2-40B4-BE49-F238E27FC236}">
                <a16:creationId xmlns:a16="http://schemas.microsoft.com/office/drawing/2014/main" id="{0707B9D4-6461-CB48-9CF3-A60CF1C1D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228600"/>
            <a:ext cx="8839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A general optimization problem</a:t>
            </a:r>
          </a:p>
        </p:txBody>
      </p:sp>
      <p:graphicFrame>
        <p:nvGraphicFramePr>
          <p:cNvPr id="28675" name="Object 2">
            <a:extLst>
              <a:ext uri="{FF2B5EF4-FFF2-40B4-BE49-F238E27FC236}">
                <a16:creationId xmlns:a16="http://schemas.microsoft.com/office/drawing/2014/main" id="{40146DBF-4CC1-7546-8D25-5875064A97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90600" y="1666875"/>
          <a:ext cx="2286000" cy="1000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2" name="Equation" r:id="rId3" imgW="304800" imgH="133350" progId="Equation.DSMT4">
                  <p:embed/>
                </p:oleObj>
              </mc:Choice>
              <mc:Fallback>
                <p:oleObj name="Equation" r:id="rId3" imgW="304800" imgH="133350" progId="Equation.DSMT4">
                  <p:embed/>
                  <p:pic>
                    <p:nvPicPr>
                      <p:cNvPr id="28675" name="Object 2">
                        <a:extLst>
                          <a:ext uri="{FF2B5EF4-FFF2-40B4-BE49-F238E27FC236}">
                            <a16:creationId xmlns:a16="http://schemas.microsoft.com/office/drawing/2014/main" id="{40146DBF-4CC1-7546-8D25-5875064A97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666875"/>
                        <a:ext cx="2286000" cy="1000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6" name="Text Box 5">
            <a:extLst>
              <a:ext uri="{FF2B5EF4-FFF2-40B4-BE49-F238E27FC236}">
                <a16:creationId xmlns:a16="http://schemas.microsoft.com/office/drawing/2014/main" id="{E21F704B-B639-E94B-A876-63D916E41A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1676400"/>
            <a:ext cx="4699000" cy="103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minimize an </a:t>
            </a:r>
            <a:r>
              <a:rPr lang="en-US" altLang="en-US">
                <a:solidFill>
                  <a:srgbClr val="FF0000"/>
                </a:solidFill>
              </a:rPr>
              <a:t>objective function </a:t>
            </a:r>
            <a:r>
              <a:rPr lang="en-US" altLang="en-US" i="1">
                <a:solidFill>
                  <a:srgbClr val="FF0000"/>
                </a:solidFill>
              </a:rPr>
              <a:t>f</a:t>
            </a:r>
            <a:r>
              <a:rPr lang="en-US" altLang="en-US" baseline="-25000">
                <a:solidFill>
                  <a:srgbClr val="FF0000"/>
                </a:solidFill>
              </a:rPr>
              <a:t>0</a:t>
            </a:r>
            <a:endParaRPr lang="en-US" altLang="en-US"/>
          </a:p>
          <a:p>
            <a:pPr algn="ctr"/>
            <a:r>
              <a:rPr lang="en-US" altLang="en-US"/>
              <a:t>with respect to </a:t>
            </a:r>
            <a:r>
              <a:rPr lang="en-US" altLang="en-US" i="1">
                <a:solidFill>
                  <a:schemeClr val="accent2"/>
                </a:solidFill>
              </a:rPr>
              <a:t>n</a:t>
            </a:r>
            <a:r>
              <a:rPr lang="en-US" altLang="en-US"/>
              <a:t> </a:t>
            </a:r>
            <a:r>
              <a:rPr lang="en-US" altLang="en-US">
                <a:solidFill>
                  <a:srgbClr val="FF0000"/>
                </a:solidFill>
              </a:rPr>
              <a:t>design parameters </a:t>
            </a:r>
            <a:r>
              <a:rPr lang="en-US" altLang="en-US" i="1">
                <a:solidFill>
                  <a:srgbClr val="FF0000"/>
                </a:solidFill>
              </a:rPr>
              <a:t>x</a:t>
            </a:r>
          </a:p>
          <a:p>
            <a:pPr algn="ctr"/>
            <a:r>
              <a:rPr lang="en-US" altLang="en-US" sz="1400"/>
              <a:t>(also called </a:t>
            </a:r>
            <a:r>
              <a:rPr lang="en-US" altLang="en-US" sz="1400" i="1"/>
              <a:t>decision parameters,</a:t>
            </a:r>
            <a:r>
              <a:rPr lang="en-US" altLang="en-US" sz="1400"/>
              <a:t> </a:t>
            </a:r>
            <a:r>
              <a:rPr lang="en-US" altLang="en-US" sz="1400" i="1"/>
              <a:t>optimization variables</a:t>
            </a:r>
            <a:r>
              <a:rPr lang="en-US" altLang="en-US" sz="1400"/>
              <a:t>, etc.)</a:t>
            </a:r>
          </a:p>
        </p:txBody>
      </p:sp>
      <p:sp>
        <p:nvSpPr>
          <p:cNvPr id="28677" name="Text Box 6">
            <a:extLst>
              <a:ext uri="{FF2B5EF4-FFF2-40B4-BE49-F238E27FC236}">
                <a16:creationId xmlns:a16="http://schemas.microsoft.com/office/drawing/2014/main" id="{9FA6E5B1-6D48-DA48-99D0-BC467F241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4725" y="2727325"/>
            <a:ext cx="39687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— note that </a:t>
            </a:r>
            <a:r>
              <a:rPr lang="en-US" altLang="en-US" i="1">
                <a:solidFill>
                  <a:schemeClr val="accent2"/>
                </a:solidFill>
              </a:rPr>
              <a:t>maximizing</a:t>
            </a:r>
            <a:r>
              <a:rPr lang="en-US" altLang="en-US"/>
              <a:t> </a:t>
            </a:r>
            <a:r>
              <a:rPr lang="en-US" altLang="en-US" i="1"/>
              <a:t>g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</a:t>
            </a:r>
          </a:p>
          <a:p>
            <a:r>
              <a:rPr lang="en-US" altLang="en-US"/>
              <a:t>     corresponds to </a:t>
            </a:r>
            <a:r>
              <a:rPr lang="en-US" altLang="en-US" i="1"/>
              <a:t>f</a:t>
            </a:r>
            <a:r>
              <a:rPr lang="en-US" altLang="en-US" baseline="-25000"/>
              <a:t>0 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 = –</a:t>
            </a:r>
            <a:r>
              <a:rPr lang="en-US" altLang="en-US" i="1"/>
              <a:t>g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</a:t>
            </a:r>
          </a:p>
        </p:txBody>
      </p:sp>
      <p:sp>
        <p:nvSpPr>
          <p:cNvPr id="28678" name="Text Box 8">
            <a:extLst>
              <a:ext uri="{FF2B5EF4-FFF2-40B4-BE49-F238E27FC236}">
                <a16:creationId xmlns:a16="http://schemas.microsoft.com/office/drawing/2014/main" id="{5DA60A7B-2077-2E47-A534-4964DD48F6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276600"/>
            <a:ext cx="3051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subject to </a:t>
            </a:r>
            <a:r>
              <a:rPr lang="en-US" altLang="en-US" i="1"/>
              <a:t>m</a:t>
            </a:r>
            <a:r>
              <a:rPr lang="en-US" altLang="en-US"/>
              <a:t> </a:t>
            </a:r>
            <a:r>
              <a:rPr lang="en-US" altLang="en-US">
                <a:solidFill>
                  <a:srgbClr val="FF0000"/>
                </a:solidFill>
              </a:rPr>
              <a:t>constraints</a:t>
            </a:r>
            <a:endParaRPr lang="en-US" altLang="en-US"/>
          </a:p>
        </p:txBody>
      </p:sp>
      <p:graphicFrame>
        <p:nvGraphicFramePr>
          <p:cNvPr id="28679" name="Object 3">
            <a:extLst>
              <a:ext uri="{FF2B5EF4-FFF2-40B4-BE49-F238E27FC236}">
                <a16:creationId xmlns:a16="http://schemas.microsoft.com/office/drawing/2014/main" id="{DD20ED1F-A01D-5F43-878D-432F188EFB8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3810000"/>
          <a:ext cx="21431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3" name="Equation" r:id="rId5" imgW="285750" imgH="101600" progId="Equation.DSMT4">
                  <p:embed/>
                </p:oleObj>
              </mc:Choice>
              <mc:Fallback>
                <p:oleObj name="Equation" r:id="rId5" imgW="285750" imgH="101600" progId="Equation.DSMT4">
                  <p:embed/>
                  <p:pic>
                    <p:nvPicPr>
                      <p:cNvPr id="28679" name="Object 3">
                        <a:extLst>
                          <a:ext uri="{FF2B5EF4-FFF2-40B4-BE49-F238E27FC236}">
                            <a16:creationId xmlns:a16="http://schemas.microsoft.com/office/drawing/2014/main" id="{DD20ED1F-A01D-5F43-878D-432F188EFB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810000"/>
                        <a:ext cx="21431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0" name="Object 4">
            <a:extLst>
              <a:ext uri="{FF2B5EF4-FFF2-40B4-BE49-F238E27FC236}">
                <a16:creationId xmlns:a16="http://schemas.microsoft.com/office/drawing/2014/main" id="{759050BA-5C01-5C4A-A282-BBAEE69273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4710113"/>
          <a:ext cx="1752600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4" name="Equation" r:id="rId7" imgW="393700" imgH="88900" progId="Equation.3">
                  <p:embed/>
                </p:oleObj>
              </mc:Choice>
              <mc:Fallback>
                <p:oleObj name="Equation" r:id="rId7" imgW="393700" imgH="88900" progId="Equation.3">
                  <p:embed/>
                  <p:pic>
                    <p:nvPicPr>
                      <p:cNvPr id="28680" name="Object 4">
                        <a:extLst>
                          <a:ext uri="{FF2B5EF4-FFF2-40B4-BE49-F238E27FC236}">
                            <a16:creationId xmlns:a16="http://schemas.microsoft.com/office/drawing/2014/main" id="{759050BA-5C01-5C4A-A282-BBAEE69273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4710113"/>
                        <a:ext cx="1752600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1" name="Text Box 11">
            <a:extLst>
              <a:ext uri="{FF2B5EF4-FFF2-40B4-BE49-F238E27FC236}">
                <a16:creationId xmlns:a16="http://schemas.microsoft.com/office/drawing/2014/main" id="{6D149E91-8510-0C48-9262-87DDBBB53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10000"/>
            <a:ext cx="4645025" cy="2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note that an </a:t>
            </a:r>
            <a:r>
              <a:rPr lang="en-US" altLang="en-US" i="1"/>
              <a:t>equality constraint</a:t>
            </a:r>
            <a:endParaRPr lang="en-US" altLang="en-US"/>
          </a:p>
          <a:p>
            <a:pPr algn="ctr"/>
            <a:r>
              <a:rPr lang="en-US" altLang="en-US" i="1"/>
              <a:t>h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 = 0</a:t>
            </a:r>
          </a:p>
          <a:p>
            <a:r>
              <a:rPr lang="en-US" altLang="en-US"/>
              <a:t>yields two inequality constraints</a:t>
            </a:r>
          </a:p>
          <a:p>
            <a:pPr algn="ctr"/>
            <a:r>
              <a:rPr lang="en-US" altLang="en-US" i="1"/>
              <a:t>f</a:t>
            </a:r>
            <a:r>
              <a:rPr lang="en-US" altLang="en-US" i="1" baseline="-25000"/>
              <a:t>i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 = </a:t>
            </a:r>
            <a:r>
              <a:rPr lang="en-US" altLang="en-US" i="1"/>
              <a:t>h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 and </a:t>
            </a:r>
            <a:r>
              <a:rPr lang="en-US" altLang="en-US" i="1"/>
              <a:t>f</a:t>
            </a:r>
            <a:r>
              <a:rPr lang="en-US" altLang="en-US" i="1" baseline="-25000"/>
              <a:t>i</a:t>
            </a:r>
            <a:r>
              <a:rPr lang="en-US" altLang="en-US" baseline="-25000"/>
              <a:t>+1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 = –</a:t>
            </a:r>
            <a:r>
              <a:rPr lang="en-US" altLang="en-US" i="1"/>
              <a:t>h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</a:t>
            </a:r>
          </a:p>
          <a:p>
            <a:r>
              <a:rPr lang="en-US" altLang="en-US" sz="1600"/>
              <a:t>(although, in practical algorithms, equality constraints 	typically require special handling)</a:t>
            </a:r>
            <a:endParaRPr lang="en-US" altLang="en-US"/>
          </a:p>
        </p:txBody>
      </p:sp>
      <p:sp>
        <p:nvSpPr>
          <p:cNvPr id="28682" name="Text Box 12">
            <a:extLst>
              <a:ext uri="{FF2B5EF4-FFF2-40B4-BE49-F238E27FC236}">
                <a16:creationId xmlns:a16="http://schemas.microsoft.com/office/drawing/2014/main" id="{56DE6C47-8C31-EE40-B299-0EC256D0D9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" y="5578475"/>
            <a:ext cx="460692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i="1"/>
              <a:t>x</a:t>
            </a:r>
            <a:r>
              <a:rPr lang="en-US" altLang="en-US"/>
              <a:t> is a </a:t>
            </a:r>
            <a:r>
              <a:rPr lang="en-US" altLang="en-US" i="1">
                <a:solidFill>
                  <a:srgbClr val="FF0000"/>
                </a:solidFill>
              </a:rPr>
              <a:t>feasible point</a:t>
            </a:r>
            <a:r>
              <a:rPr lang="en-US" altLang="en-US"/>
              <a:t> if it</a:t>
            </a:r>
          </a:p>
          <a:p>
            <a:pPr algn="ctr"/>
            <a:r>
              <a:rPr lang="en-US" altLang="en-US"/>
              <a:t>satisfies all the constraints</a:t>
            </a:r>
          </a:p>
          <a:p>
            <a:pPr algn="ctr"/>
            <a:r>
              <a:rPr lang="en-US" altLang="en-US" i="1">
                <a:solidFill>
                  <a:srgbClr val="FF0000"/>
                </a:solidFill>
              </a:rPr>
              <a:t>feasible region</a:t>
            </a:r>
            <a:r>
              <a:rPr lang="en-US" altLang="en-US"/>
              <a:t> = set of all feasible </a:t>
            </a:r>
            <a:r>
              <a:rPr lang="en-US" altLang="en-US" i="1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825354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232B94B-E9A5-FE4F-87EA-D107387177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Important considerations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EF94922-18CA-AB4D-8439-FBC423CACD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4582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i="1">
                <a:solidFill>
                  <a:srgbClr val="FF0000"/>
                </a:solidFill>
              </a:rPr>
              <a:t>Global</a:t>
            </a:r>
            <a:r>
              <a:rPr lang="en-US" altLang="en-US" sz="2800">
                <a:solidFill>
                  <a:srgbClr val="FF0000"/>
                </a:solidFill>
              </a:rPr>
              <a:t> versus </a:t>
            </a:r>
            <a:r>
              <a:rPr lang="en-US" altLang="en-US" sz="2800" i="1">
                <a:solidFill>
                  <a:srgbClr val="FF0000"/>
                </a:solidFill>
              </a:rPr>
              <a:t>local</a:t>
            </a:r>
            <a:r>
              <a:rPr lang="en-US" altLang="en-US" sz="2800"/>
              <a:t> optimization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i="1">
                <a:solidFill>
                  <a:srgbClr val="FF0000"/>
                </a:solidFill>
              </a:rPr>
              <a:t>Convex</a:t>
            </a:r>
            <a:r>
              <a:rPr lang="en-US" altLang="en-US" sz="2800"/>
              <a:t> vs. non-convex optimization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solidFill>
                  <a:srgbClr val="FF0000"/>
                </a:solidFill>
              </a:rPr>
              <a:t>Unconstrained</a:t>
            </a:r>
            <a:r>
              <a:rPr lang="en-US" altLang="en-US" sz="2800"/>
              <a:t> or </a:t>
            </a:r>
            <a:r>
              <a:rPr lang="en-US" altLang="en-US" sz="2800">
                <a:solidFill>
                  <a:srgbClr val="FF0000"/>
                </a:solidFill>
              </a:rPr>
              <a:t>box-constrained</a:t>
            </a:r>
            <a:r>
              <a:rPr lang="en-US" altLang="en-US" sz="2800"/>
              <a:t> optimization, and other special-case constraints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Special classes of functions (linear, etc.)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solidFill>
                  <a:srgbClr val="FF0000"/>
                </a:solidFill>
              </a:rPr>
              <a:t>Differentiable</a:t>
            </a:r>
            <a:r>
              <a:rPr lang="en-US" altLang="en-US" sz="2800"/>
              <a:t> vs. non-differentiable functions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solidFill>
                  <a:srgbClr val="FF0000"/>
                </a:solidFill>
              </a:rPr>
              <a:t>Gradient-based</a:t>
            </a:r>
            <a:r>
              <a:rPr lang="en-US" altLang="en-US" sz="2800"/>
              <a:t> vs. </a:t>
            </a:r>
            <a:r>
              <a:rPr lang="en-US" altLang="en-US" sz="2800">
                <a:solidFill>
                  <a:srgbClr val="FF0000"/>
                </a:solidFill>
              </a:rPr>
              <a:t>derivative-free</a:t>
            </a:r>
            <a:r>
              <a:rPr lang="en-US" altLang="en-US" sz="2800"/>
              <a:t> algorithms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solidFill>
                  <a:srgbClr val="FF0000"/>
                </a:solidFill>
              </a:rPr>
              <a:t>Zillions of different algorithms</a:t>
            </a:r>
            <a:r>
              <a:rPr lang="en-US" altLang="en-US" sz="2800"/>
              <a:t>, usually restricted to various special cases, each with strengths/weaknesses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41166791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698883A0-A860-0C4A-BB85-061410CBC1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Global vs. Local Optimization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183770B-44D7-F645-BBD1-A3197AC8A6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763000" cy="5334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For </a:t>
            </a:r>
            <a:r>
              <a:rPr lang="en-US" altLang="en-US" sz="2800" i="1"/>
              <a:t>general nonlinear</a:t>
            </a:r>
            <a:r>
              <a:rPr lang="en-US" altLang="en-US" sz="2800"/>
              <a:t> functions, </a:t>
            </a:r>
            <a:r>
              <a:rPr lang="en-US" altLang="en-US" sz="2800" i="1"/>
              <a:t>most</a:t>
            </a:r>
            <a:r>
              <a:rPr lang="en-US" altLang="en-US" sz="2800"/>
              <a:t> algorithms only guarantee a </a:t>
            </a:r>
            <a:r>
              <a:rPr lang="en-US" altLang="en-US" sz="2800">
                <a:solidFill>
                  <a:srgbClr val="FF0000"/>
                </a:solidFill>
              </a:rPr>
              <a:t>local optimum</a:t>
            </a:r>
            <a:endParaRPr lang="en-US" altLang="en-US" sz="28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that is, a feasible </a:t>
            </a:r>
            <a:r>
              <a:rPr lang="en-US" altLang="en-US" sz="2400" i="1"/>
              <a:t>x</a:t>
            </a:r>
            <a:r>
              <a:rPr lang="en-US" altLang="en-US" sz="2400" baseline="-25000"/>
              <a:t>o</a:t>
            </a:r>
            <a:r>
              <a:rPr lang="en-US" altLang="en-US" sz="2400"/>
              <a:t> such that </a:t>
            </a:r>
            <a:r>
              <a:rPr lang="en-US" altLang="en-US" sz="2400" i="1"/>
              <a:t>f</a:t>
            </a:r>
            <a:r>
              <a:rPr lang="en-US" altLang="en-US" sz="2400" baseline="-25000"/>
              <a:t>0</a:t>
            </a:r>
            <a:r>
              <a:rPr lang="en-US" altLang="en-US" sz="2400"/>
              <a:t>(</a:t>
            </a:r>
            <a:r>
              <a:rPr lang="en-US" altLang="en-US" sz="2400" i="1"/>
              <a:t>x</a:t>
            </a:r>
            <a:r>
              <a:rPr lang="en-US" altLang="en-US" sz="2400" baseline="-25000"/>
              <a:t>o</a:t>
            </a:r>
            <a:r>
              <a:rPr lang="en-US" altLang="en-US" sz="2400"/>
              <a:t>) ≤ </a:t>
            </a:r>
            <a:r>
              <a:rPr lang="en-US" altLang="en-US" sz="2400" i="1"/>
              <a:t>f</a:t>
            </a:r>
            <a:r>
              <a:rPr lang="en-US" altLang="en-US" sz="2400" baseline="-25000"/>
              <a:t>0</a:t>
            </a:r>
            <a:r>
              <a:rPr lang="en-US" altLang="en-US" sz="2400"/>
              <a:t>(x) for all feasible </a:t>
            </a:r>
            <a:r>
              <a:rPr lang="en-US" altLang="en-US" sz="2400" i="1"/>
              <a:t>x</a:t>
            </a:r>
            <a:r>
              <a:rPr lang="en-US" altLang="en-US" sz="2400"/>
              <a:t> within some neighborhood ||</a:t>
            </a:r>
            <a:r>
              <a:rPr lang="en-US" altLang="en-US" sz="2400" i="1"/>
              <a:t>x</a:t>
            </a:r>
            <a:r>
              <a:rPr lang="en-US" altLang="en-US" sz="2400"/>
              <a:t>–</a:t>
            </a:r>
            <a:r>
              <a:rPr lang="en-US" altLang="en-US" sz="2400" i="1"/>
              <a:t>x</a:t>
            </a:r>
            <a:r>
              <a:rPr lang="en-US" altLang="en-US" sz="2400" baseline="-25000"/>
              <a:t>o</a:t>
            </a:r>
            <a:r>
              <a:rPr lang="en-US" altLang="en-US" sz="2400"/>
              <a:t>|| &lt; </a:t>
            </a:r>
            <a:r>
              <a:rPr lang="en-US" altLang="en-US" sz="2400" i="1"/>
              <a:t>R</a:t>
            </a:r>
            <a:r>
              <a:rPr lang="en-US" altLang="en-US" sz="2400"/>
              <a:t> (for some small </a:t>
            </a:r>
            <a:r>
              <a:rPr lang="en-US" altLang="en-US" sz="2400" i="1"/>
              <a:t>R)</a:t>
            </a:r>
            <a:endParaRPr lang="en-US" altLang="en-US" sz="24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A </a:t>
            </a:r>
            <a:r>
              <a:rPr lang="en-US" altLang="en-US" sz="2800" i="1"/>
              <a:t>much harder</a:t>
            </a:r>
            <a:r>
              <a:rPr lang="en-US" altLang="en-US" sz="2800"/>
              <a:t> problem is to find a </a:t>
            </a:r>
            <a:r>
              <a:rPr lang="en-US" altLang="en-US" sz="2800">
                <a:solidFill>
                  <a:srgbClr val="FF0000"/>
                </a:solidFill>
              </a:rPr>
              <a:t>global optimum</a:t>
            </a:r>
            <a:r>
              <a:rPr lang="en-US" altLang="en-US" sz="2800"/>
              <a:t>: the minimum of </a:t>
            </a:r>
            <a:r>
              <a:rPr lang="en-US" altLang="en-US" sz="2800" i="1"/>
              <a:t>f</a:t>
            </a:r>
            <a:r>
              <a:rPr lang="en-US" altLang="en-US" sz="2800" baseline="-25000"/>
              <a:t>0</a:t>
            </a:r>
            <a:r>
              <a:rPr lang="en-US" altLang="en-US" sz="2800"/>
              <a:t> for </a:t>
            </a:r>
            <a:r>
              <a:rPr lang="en-US" altLang="en-US" sz="2800" i="1"/>
              <a:t>all</a:t>
            </a:r>
            <a:r>
              <a:rPr lang="en-US" altLang="en-US" sz="2800"/>
              <a:t> feasible </a:t>
            </a:r>
            <a:r>
              <a:rPr lang="en-US" altLang="en-US" sz="2800" i="1"/>
              <a:t>x</a:t>
            </a:r>
            <a:endParaRPr lang="en-US" altLang="en-US" sz="28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exponentially increasing difficulty with increasing </a:t>
            </a:r>
            <a:r>
              <a:rPr lang="en-US" altLang="en-US" sz="2400" i="1"/>
              <a:t>n</a:t>
            </a:r>
            <a:r>
              <a:rPr lang="en-US" altLang="en-US" sz="2400"/>
              <a:t>, practically impossible to </a:t>
            </a:r>
            <a:r>
              <a:rPr lang="en-US" altLang="en-US" sz="2400" i="1"/>
              <a:t>guarantee</a:t>
            </a:r>
            <a:r>
              <a:rPr lang="en-US" altLang="en-US" sz="2400"/>
              <a:t> that you have found global minimum without knowing some special property of </a:t>
            </a:r>
            <a:r>
              <a:rPr lang="en-US" altLang="en-US" sz="2400" i="1"/>
              <a:t>f</a:t>
            </a:r>
            <a:r>
              <a:rPr lang="en-US" altLang="en-US" sz="2400" baseline="-25000"/>
              <a:t>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many available algorithms, problem-dependent efficiencies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 i="1"/>
              <a:t>not </a:t>
            </a:r>
            <a:r>
              <a:rPr lang="en-US" altLang="en-US" sz="2000"/>
              <a:t>just genetic algorithms or simulated annealing (which are popular, easy to implement, and thought-provoking, but usually </a:t>
            </a:r>
            <a:r>
              <a:rPr lang="en-US" altLang="en-US" sz="2000" i="1"/>
              <a:t>very slow</a:t>
            </a:r>
            <a:r>
              <a:rPr lang="en-US" altLang="en-US" sz="2000"/>
              <a:t>!)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for example, non-random systematic search algorithms (e.g. DIRECT), partially randomized searches (e.g. CRS2), repeated local searches from different starting points (</a:t>
            </a:r>
            <a:r>
              <a:rPr lang="ja-JP" altLang="en-US" sz="2000"/>
              <a:t>“</a:t>
            </a:r>
            <a:r>
              <a:rPr lang="en-US" altLang="ja-JP" sz="2000"/>
              <a:t>multistart</a:t>
            </a:r>
            <a:r>
              <a:rPr lang="ja-JP" altLang="en-US" sz="2000"/>
              <a:t>”</a:t>
            </a:r>
            <a:r>
              <a:rPr lang="en-US" altLang="ja-JP" sz="2000"/>
              <a:t> algorithms, e.g. MLSL), …</a:t>
            </a:r>
            <a:endParaRPr lang="en-US" altLang="en-US" sz="2000" baseline="-25000"/>
          </a:p>
        </p:txBody>
      </p:sp>
    </p:spTree>
    <p:extLst>
      <p:ext uri="{BB962C8B-B14F-4D97-AF65-F5344CB8AC3E}">
        <p14:creationId xmlns:p14="http://schemas.microsoft.com/office/powerpoint/2010/main" val="25203171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Rectangle 2">
            <a:extLst>
              <a:ext uri="{FF2B5EF4-FFF2-40B4-BE49-F238E27FC236}">
                <a16:creationId xmlns:a16="http://schemas.microsoft.com/office/drawing/2014/main" id="{0B8A3A9B-4A4B-3841-AB7F-ECDCCD861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Convex Optimization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200BDBC1-1551-7947-896D-1D35CC86D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1447800"/>
            <a:ext cx="67183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en-US" altLang="en-US" sz="3200" i="1"/>
              <a:t>All</a:t>
            </a:r>
            <a:r>
              <a:rPr lang="en-US" altLang="en-US" sz="3200"/>
              <a:t> the functions </a:t>
            </a:r>
            <a:r>
              <a:rPr lang="en-US" altLang="en-US" sz="3200" i="1"/>
              <a:t>f</a:t>
            </a:r>
            <a:r>
              <a:rPr lang="en-US" altLang="en-US" sz="3200" i="1" baseline="-25000"/>
              <a:t>i</a:t>
            </a:r>
            <a:r>
              <a:rPr lang="en-US" altLang="en-US" sz="3200"/>
              <a:t> (</a:t>
            </a:r>
            <a:r>
              <a:rPr lang="en-US" altLang="en-US" sz="3200" i="1"/>
              <a:t>i</a:t>
            </a:r>
            <a:r>
              <a:rPr lang="en-US" altLang="en-US" sz="3200"/>
              <a:t>=0…</a:t>
            </a:r>
            <a:r>
              <a:rPr lang="en-US" altLang="en-US" sz="3200" i="1"/>
              <a:t>m</a:t>
            </a:r>
            <a:r>
              <a:rPr lang="en-US" altLang="en-US" sz="3200"/>
              <a:t>) are </a:t>
            </a:r>
            <a:r>
              <a:rPr lang="en-US" altLang="en-US" sz="3200" i="1">
                <a:solidFill>
                  <a:srgbClr val="FF0000"/>
                </a:solidFill>
              </a:rPr>
              <a:t>convex</a:t>
            </a:r>
            <a:r>
              <a:rPr lang="en-US" altLang="en-US" sz="3200"/>
              <a:t>:</a:t>
            </a:r>
          </a:p>
        </p:txBody>
      </p:sp>
      <p:graphicFrame>
        <p:nvGraphicFramePr>
          <p:cNvPr id="31747" name="Object 2">
            <a:extLst>
              <a:ext uri="{FF2B5EF4-FFF2-40B4-BE49-F238E27FC236}">
                <a16:creationId xmlns:a16="http://schemas.microsoft.com/office/drawing/2014/main" id="{60DEFE6B-1D9A-914A-ACA1-52DD38D94ED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2133600"/>
          <a:ext cx="48768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1" name="Equation" r:id="rId3" imgW="914400" imgH="101600" progId="Equation.DSMT4">
                  <p:embed/>
                </p:oleObj>
              </mc:Choice>
              <mc:Fallback>
                <p:oleObj name="Equation" r:id="rId3" imgW="914400" imgH="101600" progId="Equation.DSMT4">
                  <p:embed/>
                  <p:pic>
                    <p:nvPicPr>
                      <p:cNvPr id="31747" name="Object 2">
                        <a:extLst>
                          <a:ext uri="{FF2B5EF4-FFF2-40B4-BE49-F238E27FC236}">
                            <a16:creationId xmlns:a16="http://schemas.microsoft.com/office/drawing/2014/main" id="{60DEFE6B-1D9A-914A-ACA1-52DD38D94E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133600"/>
                        <a:ext cx="48768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48" name="Text Box 5">
            <a:extLst>
              <a:ext uri="{FF2B5EF4-FFF2-40B4-BE49-F238E27FC236}">
                <a16:creationId xmlns:a16="http://schemas.microsoft.com/office/drawing/2014/main" id="{7A11DC3A-2CB5-AB46-89ED-8A1A6A6EE1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2038" y="2209800"/>
            <a:ext cx="9286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where</a:t>
            </a:r>
          </a:p>
        </p:txBody>
      </p:sp>
      <p:graphicFrame>
        <p:nvGraphicFramePr>
          <p:cNvPr id="31749" name="Object 3">
            <a:extLst>
              <a:ext uri="{FF2B5EF4-FFF2-40B4-BE49-F238E27FC236}">
                <a16:creationId xmlns:a16="http://schemas.microsoft.com/office/drawing/2014/main" id="{494E7945-CE76-1A45-873C-BF5EDC6201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62800" y="2014538"/>
          <a:ext cx="1477963" cy="88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232" name="Equation" r:id="rId5" imgW="361950" imgH="215900" progId="Equation.3">
                  <p:embed/>
                </p:oleObj>
              </mc:Choice>
              <mc:Fallback>
                <p:oleObj name="Equation" r:id="rId5" imgW="361950" imgH="215900" progId="Equation.3">
                  <p:embed/>
                  <p:pic>
                    <p:nvPicPr>
                      <p:cNvPr id="31749" name="Object 3">
                        <a:extLst>
                          <a:ext uri="{FF2B5EF4-FFF2-40B4-BE49-F238E27FC236}">
                            <a16:creationId xmlns:a16="http://schemas.microsoft.com/office/drawing/2014/main" id="{494E7945-CE76-1A45-873C-BF5EDC6201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2014538"/>
                        <a:ext cx="1477963" cy="881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Line 7">
            <a:extLst>
              <a:ext uri="{FF2B5EF4-FFF2-40B4-BE49-F238E27FC236}">
                <a16:creationId xmlns:a16="http://schemas.microsoft.com/office/drawing/2014/main" id="{8BD01917-364F-1041-9AB9-8CAAA15BC51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" y="32766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1" name="Line 8">
            <a:extLst>
              <a:ext uri="{FF2B5EF4-FFF2-40B4-BE49-F238E27FC236}">
                <a16:creationId xmlns:a16="http://schemas.microsoft.com/office/drawing/2014/main" id="{5D66815B-10D2-BB44-BB1C-43B4BE539E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2000" y="4800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2" name="Text Box 12">
            <a:extLst>
              <a:ext uri="{FF2B5EF4-FFF2-40B4-BE49-F238E27FC236}">
                <a16:creationId xmlns:a16="http://schemas.microsoft.com/office/drawing/2014/main" id="{9AD536DE-F0A0-DD4F-8FF0-D21C12452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3200400"/>
            <a:ext cx="60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</a:t>
            </a:r>
          </a:p>
        </p:txBody>
      </p:sp>
      <p:sp>
        <p:nvSpPr>
          <p:cNvPr id="31753" name="Rectangle 13">
            <a:extLst>
              <a:ext uri="{FF2B5EF4-FFF2-40B4-BE49-F238E27FC236}">
                <a16:creationId xmlns:a16="http://schemas.microsoft.com/office/drawing/2014/main" id="{143058C3-8F2C-B14E-B07F-CC9964A67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713" y="4800600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x</a:t>
            </a:r>
          </a:p>
        </p:txBody>
      </p:sp>
      <p:sp>
        <p:nvSpPr>
          <p:cNvPr id="31754" name="Oval 14">
            <a:extLst>
              <a:ext uri="{FF2B5EF4-FFF2-40B4-BE49-F238E27FC236}">
                <a16:creationId xmlns:a16="http://schemas.microsoft.com/office/drawing/2014/main" id="{A752F910-8A36-7846-88D3-EC8DC241E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0" y="4368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55" name="Oval 15">
            <a:extLst>
              <a:ext uri="{FF2B5EF4-FFF2-40B4-BE49-F238E27FC236}">
                <a16:creationId xmlns:a16="http://schemas.microsoft.com/office/drawing/2014/main" id="{48192BF4-87B6-DD4B-AAAB-A1C169E87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089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56" name="Freeform 16">
            <a:extLst>
              <a:ext uri="{FF2B5EF4-FFF2-40B4-BE49-F238E27FC236}">
                <a16:creationId xmlns:a16="http://schemas.microsoft.com/office/drawing/2014/main" id="{7D816883-3357-C445-A388-58611C31D5A4}"/>
              </a:ext>
            </a:extLst>
          </p:cNvPr>
          <p:cNvSpPr>
            <a:spLocks/>
          </p:cNvSpPr>
          <p:nvPr/>
        </p:nvSpPr>
        <p:spPr bwMode="auto">
          <a:xfrm>
            <a:off x="685800" y="3581400"/>
            <a:ext cx="2743200" cy="1041400"/>
          </a:xfrm>
          <a:custGeom>
            <a:avLst/>
            <a:gdLst>
              <a:gd name="T0" fmla="*/ 0 w 1728"/>
              <a:gd name="T1" fmla="*/ 483870000 h 656"/>
              <a:gd name="T2" fmla="*/ 1935480000 w 1728"/>
              <a:gd name="T3" fmla="*/ 1572577500 h 656"/>
              <a:gd name="T4" fmla="*/ 2147483647 w 1728"/>
              <a:gd name="T5" fmla="*/ 0 h 656"/>
              <a:gd name="T6" fmla="*/ 0 60000 65536"/>
              <a:gd name="T7" fmla="*/ 0 60000 65536"/>
              <a:gd name="T8" fmla="*/ 0 60000 65536"/>
              <a:gd name="T9" fmla="*/ 0 w 1728"/>
              <a:gd name="T10" fmla="*/ 0 h 656"/>
              <a:gd name="T11" fmla="*/ 1728 w 1728"/>
              <a:gd name="T12" fmla="*/ 656 h 6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28" h="656">
                <a:moveTo>
                  <a:pt x="0" y="192"/>
                </a:moveTo>
                <a:cubicBezTo>
                  <a:pt x="240" y="424"/>
                  <a:pt x="480" y="656"/>
                  <a:pt x="768" y="624"/>
                </a:cubicBezTo>
                <a:cubicBezTo>
                  <a:pt x="1056" y="592"/>
                  <a:pt x="1392" y="296"/>
                  <a:pt x="172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7" name="Line 17">
            <a:extLst>
              <a:ext uri="{FF2B5EF4-FFF2-40B4-BE49-F238E27FC236}">
                <a16:creationId xmlns:a16="http://schemas.microsoft.com/office/drawing/2014/main" id="{E7A11B48-FDC1-D94D-9BCA-94856FAD839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06513" y="4122738"/>
            <a:ext cx="1474787" cy="2794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8" name="Line 19">
            <a:extLst>
              <a:ext uri="{FF2B5EF4-FFF2-40B4-BE49-F238E27FC236}">
                <a16:creationId xmlns:a16="http://schemas.microsoft.com/office/drawing/2014/main" id="{7CBE65DA-04DB-A440-9070-9940B9E5BFE0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54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59" name="Line 20">
            <a:extLst>
              <a:ext uri="{FF2B5EF4-FFF2-40B4-BE49-F238E27FC236}">
                <a16:creationId xmlns:a16="http://schemas.microsoft.com/office/drawing/2014/main" id="{73C4C4AF-B829-344B-8229-5F10F92C7B54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32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0" name="Rectangle 21">
            <a:extLst>
              <a:ext uri="{FF2B5EF4-FFF2-40B4-BE49-F238E27FC236}">
                <a16:creationId xmlns:a16="http://schemas.microsoft.com/office/drawing/2014/main" id="{35AE11AF-9AA8-6848-BEDD-85703BBA8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513" y="4800600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y</a:t>
            </a:r>
          </a:p>
        </p:txBody>
      </p:sp>
      <p:sp>
        <p:nvSpPr>
          <p:cNvPr id="31761" name="Text Box 22">
            <a:extLst>
              <a:ext uri="{FF2B5EF4-FFF2-40B4-BE49-F238E27FC236}">
                <a16:creationId xmlns:a16="http://schemas.microsoft.com/office/drawing/2014/main" id="{BA202FCE-5AED-3B49-90C6-83047AE684E2}"/>
              </a:ext>
            </a:extLst>
          </p:cNvPr>
          <p:cNvSpPr txBox="1">
            <a:spLocks noChangeArrowheads="1"/>
          </p:cNvSpPr>
          <p:nvPr/>
        </p:nvSpPr>
        <p:spPr bwMode="auto">
          <a:xfrm rot="-693916">
            <a:off x="1371600" y="3983038"/>
            <a:ext cx="12303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i="1">
                <a:latin typeface="Symbol" pitchFamily="2" charset="2"/>
              </a:rPr>
              <a:t>α</a:t>
            </a:r>
            <a:r>
              <a:rPr lang="en-US" altLang="en-US" sz="1600" i="1"/>
              <a:t>f</a:t>
            </a:r>
            <a:r>
              <a:rPr lang="en-US" altLang="en-US" sz="1600"/>
              <a:t>(</a:t>
            </a:r>
            <a:r>
              <a:rPr lang="en-US" altLang="en-US" sz="1600" i="1"/>
              <a:t>x</a:t>
            </a:r>
            <a:r>
              <a:rPr lang="en-US" altLang="en-US" sz="1600"/>
              <a:t>) + </a:t>
            </a:r>
            <a:r>
              <a:rPr lang="en-US" altLang="en-US" sz="1600" i="1">
                <a:latin typeface="Symbol" pitchFamily="2" charset="2"/>
              </a:rPr>
              <a:t>β</a:t>
            </a:r>
            <a:r>
              <a:rPr lang="en-US" altLang="en-US" sz="1600" i="1"/>
              <a:t>f</a:t>
            </a:r>
            <a:r>
              <a:rPr lang="en-US" altLang="en-US" sz="1600"/>
              <a:t>(</a:t>
            </a:r>
            <a:r>
              <a:rPr lang="en-US" altLang="en-US" sz="1600" i="1"/>
              <a:t>y</a:t>
            </a:r>
            <a:r>
              <a:rPr lang="en-US" altLang="en-US" sz="1600"/>
              <a:t>)</a:t>
            </a:r>
          </a:p>
        </p:txBody>
      </p:sp>
      <p:sp>
        <p:nvSpPr>
          <p:cNvPr id="31762" name="Text Box 23">
            <a:extLst>
              <a:ext uri="{FF2B5EF4-FFF2-40B4-BE49-F238E27FC236}">
                <a16:creationId xmlns:a16="http://schemas.microsoft.com/office/drawing/2014/main" id="{2FC459B1-3BAE-D842-830C-C2D806B46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7988" y="4495800"/>
            <a:ext cx="944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i="1"/>
              <a:t>f</a:t>
            </a:r>
            <a:r>
              <a:rPr lang="en-US" altLang="en-US" sz="1600"/>
              <a:t>(</a:t>
            </a:r>
            <a:r>
              <a:rPr lang="en-US" altLang="en-US" sz="1600" i="1">
                <a:latin typeface="Symbol" pitchFamily="2" charset="2"/>
              </a:rPr>
              <a:t>α</a:t>
            </a:r>
            <a:r>
              <a:rPr lang="en-US" altLang="en-US" sz="1600" i="1"/>
              <a:t>x</a:t>
            </a:r>
            <a:r>
              <a:rPr lang="en-US" altLang="en-US" sz="1600"/>
              <a:t>+</a:t>
            </a:r>
            <a:r>
              <a:rPr lang="en-US" altLang="en-US" sz="1600" i="1">
                <a:latin typeface="Symbol" pitchFamily="2" charset="2"/>
              </a:rPr>
              <a:t>β</a:t>
            </a:r>
            <a:r>
              <a:rPr lang="en-US" altLang="en-US" sz="1600" i="1"/>
              <a:t>y</a:t>
            </a:r>
            <a:r>
              <a:rPr lang="en-US" altLang="en-US" sz="1600"/>
              <a:t>)</a:t>
            </a:r>
          </a:p>
        </p:txBody>
      </p:sp>
      <p:sp>
        <p:nvSpPr>
          <p:cNvPr id="31763" name="Text Box 25">
            <a:extLst>
              <a:ext uri="{FF2B5EF4-FFF2-40B4-BE49-F238E27FC236}">
                <a16:creationId xmlns:a16="http://schemas.microsoft.com/office/drawing/2014/main" id="{6AEB8B9A-628F-F24A-A77C-BA7893E1C9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124200"/>
            <a:ext cx="11477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</a:rPr>
              <a:t>convex:</a:t>
            </a:r>
          </a:p>
        </p:txBody>
      </p:sp>
      <p:sp>
        <p:nvSpPr>
          <p:cNvPr id="31764" name="Line 26">
            <a:extLst>
              <a:ext uri="{FF2B5EF4-FFF2-40B4-BE49-F238E27FC236}">
                <a16:creationId xmlns:a16="http://schemas.microsoft.com/office/drawing/2014/main" id="{F8258B6D-619F-4C4F-BB25-2E29A20CAB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32766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5" name="Line 27">
            <a:extLst>
              <a:ext uri="{FF2B5EF4-FFF2-40B4-BE49-F238E27FC236}">
                <a16:creationId xmlns:a16="http://schemas.microsoft.com/office/drawing/2014/main" id="{24BC7EB2-CACB-6649-B6C8-5630FE4177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95800" y="48006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66" name="Text Box 28">
            <a:extLst>
              <a:ext uri="{FF2B5EF4-FFF2-40B4-BE49-F238E27FC236}">
                <a16:creationId xmlns:a16="http://schemas.microsoft.com/office/drawing/2014/main" id="{DE6B7D61-89E1-104F-BD04-5340C14F6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375" y="3200400"/>
            <a:ext cx="60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f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</a:t>
            </a:r>
          </a:p>
        </p:txBody>
      </p:sp>
      <p:sp>
        <p:nvSpPr>
          <p:cNvPr id="31767" name="Rectangle 29">
            <a:extLst>
              <a:ext uri="{FF2B5EF4-FFF2-40B4-BE49-F238E27FC236}">
                <a16:creationId xmlns:a16="http://schemas.microsoft.com/office/drawing/2014/main" id="{C4CF9228-A66A-6344-A656-5663A91FA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2513" y="4800600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x</a:t>
            </a:r>
          </a:p>
        </p:txBody>
      </p:sp>
      <p:sp>
        <p:nvSpPr>
          <p:cNvPr id="31768" name="Oval 30">
            <a:extLst>
              <a:ext uri="{FF2B5EF4-FFF2-40B4-BE49-F238E27FC236}">
                <a16:creationId xmlns:a16="http://schemas.microsoft.com/office/drawing/2014/main" id="{72192FFA-895C-6949-A64E-3BB5DF66B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0" y="43561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69" name="Oval 31">
            <a:extLst>
              <a:ext uri="{FF2B5EF4-FFF2-40B4-BE49-F238E27FC236}">
                <a16:creationId xmlns:a16="http://schemas.microsoft.com/office/drawing/2014/main" id="{17DD386F-5D9B-6B44-AD05-170D4D69F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1600" y="42545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1770" name="Line 33">
            <a:extLst>
              <a:ext uri="{FF2B5EF4-FFF2-40B4-BE49-F238E27FC236}">
                <a16:creationId xmlns:a16="http://schemas.microsoft.com/office/drawing/2014/main" id="{30F20B9B-FD3E-324A-8E05-85599896E6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05400" y="4292600"/>
            <a:ext cx="1304925" cy="101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1" name="Line 34">
            <a:extLst>
              <a:ext uri="{FF2B5EF4-FFF2-40B4-BE49-F238E27FC236}">
                <a16:creationId xmlns:a16="http://schemas.microsoft.com/office/drawing/2014/main" id="{8834F731-6F0F-0F45-89E2-8CE65F54B5C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92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2" name="Line 35">
            <a:extLst>
              <a:ext uri="{FF2B5EF4-FFF2-40B4-BE49-F238E27FC236}">
                <a16:creationId xmlns:a16="http://schemas.microsoft.com/office/drawing/2014/main" id="{02988D67-5E12-0847-91F7-9886C15B8B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3" name="Rectangle 36">
            <a:extLst>
              <a:ext uri="{FF2B5EF4-FFF2-40B4-BE49-F238E27FC236}">
                <a16:creationId xmlns:a16="http://schemas.microsoft.com/office/drawing/2014/main" id="{B22B483F-4319-EC40-8743-650F3B119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0313" y="4800600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y</a:t>
            </a:r>
          </a:p>
        </p:txBody>
      </p:sp>
      <p:sp>
        <p:nvSpPr>
          <p:cNvPr id="31774" name="Text Box 39">
            <a:extLst>
              <a:ext uri="{FF2B5EF4-FFF2-40B4-BE49-F238E27FC236}">
                <a16:creationId xmlns:a16="http://schemas.microsoft.com/office/drawing/2014/main" id="{1FD9F059-7368-C442-A54A-B0612A7CD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124200"/>
            <a:ext cx="1612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</a:rPr>
              <a:t>not convex:</a:t>
            </a:r>
          </a:p>
        </p:txBody>
      </p:sp>
      <p:sp>
        <p:nvSpPr>
          <p:cNvPr id="31775" name="Freeform 40">
            <a:extLst>
              <a:ext uri="{FF2B5EF4-FFF2-40B4-BE49-F238E27FC236}">
                <a16:creationId xmlns:a16="http://schemas.microsoft.com/office/drawing/2014/main" id="{9CCEB0FD-D140-D945-A6EC-18402ED8E12C}"/>
              </a:ext>
            </a:extLst>
          </p:cNvPr>
          <p:cNvSpPr>
            <a:spLocks/>
          </p:cNvSpPr>
          <p:nvPr/>
        </p:nvSpPr>
        <p:spPr bwMode="auto">
          <a:xfrm>
            <a:off x="4495800" y="3657600"/>
            <a:ext cx="2743200" cy="863600"/>
          </a:xfrm>
          <a:custGeom>
            <a:avLst/>
            <a:gdLst>
              <a:gd name="T0" fmla="*/ 0 w 1728"/>
              <a:gd name="T1" fmla="*/ 362902500 h 544"/>
              <a:gd name="T2" fmla="*/ 1330642500 w 1728"/>
              <a:gd name="T3" fmla="*/ 1330642500 h 544"/>
              <a:gd name="T4" fmla="*/ 2147483647 w 1728"/>
              <a:gd name="T5" fmla="*/ 604837500 h 544"/>
              <a:gd name="T6" fmla="*/ 2147483647 w 1728"/>
              <a:gd name="T7" fmla="*/ 967740000 h 544"/>
              <a:gd name="T8" fmla="*/ 2147483647 w 1728"/>
              <a:gd name="T9" fmla="*/ 0 h 5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28"/>
              <a:gd name="T16" fmla="*/ 0 h 544"/>
              <a:gd name="T17" fmla="*/ 1728 w 1728"/>
              <a:gd name="T18" fmla="*/ 544 h 5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28" h="544">
                <a:moveTo>
                  <a:pt x="0" y="144"/>
                </a:moveTo>
                <a:cubicBezTo>
                  <a:pt x="184" y="328"/>
                  <a:pt x="368" y="512"/>
                  <a:pt x="528" y="528"/>
                </a:cubicBezTo>
                <a:cubicBezTo>
                  <a:pt x="688" y="544"/>
                  <a:pt x="832" y="264"/>
                  <a:pt x="960" y="240"/>
                </a:cubicBezTo>
                <a:cubicBezTo>
                  <a:pt x="1088" y="216"/>
                  <a:pt x="1168" y="424"/>
                  <a:pt x="1296" y="384"/>
                </a:cubicBezTo>
                <a:cubicBezTo>
                  <a:pt x="1424" y="344"/>
                  <a:pt x="1576" y="172"/>
                  <a:pt x="172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776" name="Text Box 41">
            <a:extLst>
              <a:ext uri="{FF2B5EF4-FFF2-40B4-BE49-F238E27FC236}">
                <a16:creationId xmlns:a16="http://schemas.microsoft.com/office/drawing/2014/main" id="{9ADA5911-EF32-F94D-A459-0EC3B34897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5394325"/>
            <a:ext cx="70167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For a convex problem (convex objective &amp; constraints)</a:t>
            </a:r>
          </a:p>
          <a:p>
            <a:r>
              <a:rPr lang="en-US" altLang="en-US" i="1">
                <a:solidFill>
                  <a:srgbClr val="FF0000"/>
                </a:solidFill>
              </a:rPr>
              <a:t>any</a:t>
            </a:r>
            <a:r>
              <a:rPr lang="en-US" altLang="en-US">
                <a:solidFill>
                  <a:srgbClr val="FF0000"/>
                </a:solidFill>
              </a:rPr>
              <a:t> local optimum </a:t>
            </a:r>
            <a:r>
              <a:rPr lang="en-US" altLang="en-US" i="1">
                <a:solidFill>
                  <a:srgbClr val="FF0000"/>
                </a:solidFill>
              </a:rPr>
              <a:t>must</a:t>
            </a:r>
            <a:r>
              <a:rPr lang="en-US" altLang="en-US">
                <a:solidFill>
                  <a:srgbClr val="FF0000"/>
                </a:solidFill>
              </a:rPr>
              <a:t> be a global optimum</a:t>
            </a:r>
            <a:endParaRPr lang="en-US" altLang="en-US"/>
          </a:p>
          <a:p>
            <a:r>
              <a:rPr lang="en-US" altLang="en-US"/>
              <a:t>	</a:t>
            </a:r>
            <a:r>
              <a:rPr lang="en-US" altLang="en-US">
                <a:sym typeface="Symbol" pitchFamily="2" charset="2"/>
              </a:rPr>
              <a:t>⇒ efficient, robust solution methods available</a:t>
            </a:r>
            <a:endParaRPr lang="en-US" altLang="en-US"/>
          </a:p>
        </p:txBody>
      </p:sp>
      <p:sp>
        <p:nvSpPr>
          <p:cNvPr id="31777" name="Text Box 42">
            <a:extLst>
              <a:ext uri="{FF2B5EF4-FFF2-40B4-BE49-F238E27FC236}">
                <a16:creationId xmlns:a16="http://schemas.microsoft.com/office/drawing/2014/main" id="{A4E66515-C86F-6C4E-A3C5-1A8876AA0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85800"/>
            <a:ext cx="57277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[ good reference: </a:t>
            </a:r>
            <a:r>
              <a:rPr lang="en-US" altLang="en-US" sz="1600" i="1"/>
              <a:t>Convex Optimization</a:t>
            </a:r>
            <a:r>
              <a:rPr lang="en-US" altLang="en-US" sz="1600"/>
              <a:t> by Boyd and Vandenberghe,</a:t>
            </a:r>
          </a:p>
          <a:p>
            <a:pPr algn="ctr"/>
            <a:r>
              <a:rPr lang="en-US" altLang="en-US" sz="1600"/>
              <a:t>free online at </a:t>
            </a:r>
            <a:r>
              <a:rPr lang="en-US" altLang="en-US" sz="1600">
                <a:hlinkClick r:id="rId7"/>
              </a:rPr>
              <a:t>www.stanford.edu/~boyd/cvxbook</a:t>
            </a:r>
            <a:r>
              <a:rPr lang="en-US" altLang="en-US" sz="1600"/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8444232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29FCB62-BC20-3C41-8A28-742AAD6C29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Important Convex Problems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E811364D-1914-3244-8A9F-AA678FAA5F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229600" cy="4724400"/>
          </a:xfrm>
        </p:spPr>
        <p:txBody>
          <a:bodyPr/>
          <a:lstStyle/>
          <a:p>
            <a:pPr eaLnBrk="1" hangingPunct="1"/>
            <a:r>
              <a:rPr lang="en-US" altLang="en-US" sz="2800"/>
              <a:t>LP (linear programming): the objective and constraints are </a:t>
            </a:r>
            <a:r>
              <a:rPr lang="en-US" altLang="en-US" sz="2800" i="1"/>
              <a:t>affine</a:t>
            </a:r>
            <a:r>
              <a:rPr lang="en-US" altLang="en-US" sz="2800"/>
              <a:t>: </a:t>
            </a:r>
            <a:r>
              <a:rPr lang="en-US" altLang="en-US" sz="2800" i="1"/>
              <a:t>f</a:t>
            </a:r>
            <a:r>
              <a:rPr lang="en-US" altLang="en-US" sz="2800" i="1" baseline="-25000"/>
              <a:t>i</a:t>
            </a:r>
            <a:r>
              <a:rPr lang="en-US" altLang="en-US" sz="2800"/>
              <a:t>(</a:t>
            </a:r>
            <a:r>
              <a:rPr lang="en-US" altLang="en-US" sz="2800" i="1"/>
              <a:t>x</a:t>
            </a:r>
            <a:r>
              <a:rPr lang="en-US" altLang="en-US" sz="2800"/>
              <a:t>) = </a:t>
            </a:r>
            <a:r>
              <a:rPr lang="en-US" altLang="en-US" sz="2800" i="1"/>
              <a:t>a</a:t>
            </a:r>
            <a:r>
              <a:rPr lang="en-US" altLang="en-US" sz="2800" i="1" baseline="-25000"/>
              <a:t>i</a:t>
            </a:r>
            <a:r>
              <a:rPr lang="en-US" altLang="en-US" sz="2800" baseline="30000"/>
              <a:t>T</a:t>
            </a:r>
            <a:r>
              <a:rPr lang="en-US" altLang="en-US" sz="2800" i="1"/>
              <a:t>x</a:t>
            </a:r>
            <a:r>
              <a:rPr lang="en-US" altLang="en-US" sz="2800"/>
              <a:t> + </a:t>
            </a:r>
            <a:r>
              <a:rPr lang="en-US" altLang="en-US" sz="2800" i="1">
                <a:latin typeface="Symbol" pitchFamily="2" charset="2"/>
              </a:rPr>
              <a:t>α</a:t>
            </a:r>
            <a:r>
              <a:rPr lang="en-US" altLang="en-US" sz="2800" i="1" baseline="-25000"/>
              <a:t>i</a:t>
            </a:r>
          </a:p>
          <a:p>
            <a:pPr eaLnBrk="1" hangingPunct="1"/>
            <a:r>
              <a:rPr lang="en-US" altLang="en-US" sz="2800"/>
              <a:t>QP (quadratic programming): affine constraints + convexquadratic objective </a:t>
            </a:r>
            <a:r>
              <a:rPr lang="en-US" altLang="en-US" sz="2800" i="1"/>
              <a:t>x</a:t>
            </a:r>
            <a:r>
              <a:rPr lang="en-US" altLang="en-US" sz="2800" baseline="30000"/>
              <a:t>T</a:t>
            </a:r>
            <a:r>
              <a:rPr lang="en-US" altLang="en-US" sz="2800" i="1"/>
              <a:t>Ax</a:t>
            </a:r>
            <a:r>
              <a:rPr lang="en-US" altLang="en-US" sz="2800"/>
              <a:t>+</a:t>
            </a:r>
            <a:r>
              <a:rPr lang="en-US" altLang="en-US" sz="2800" i="1"/>
              <a:t>b</a:t>
            </a:r>
            <a:r>
              <a:rPr lang="en-US" altLang="en-US" sz="2800" baseline="30000"/>
              <a:t>T</a:t>
            </a:r>
            <a:r>
              <a:rPr lang="en-US" altLang="en-US" sz="2800" i="1"/>
              <a:t>x</a:t>
            </a:r>
            <a:endParaRPr lang="en-US" altLang="en-US" sz="2800"/>
          </a:p>
          <a:p>
            <a:pPr eaLnBrk="1" hangingPunct="1"/>
            <a:r>
              <a:rPr lang="en-US" altLang="en-US" sz="2800"/>
              <a:t>SOCP (second-order cone program): LP + </a:t>
            </a:r>
            <a:r>
              <a:rPr lang="en-US" altLang="en-US" sz="2800" i="1"/>
              <a:t>cone</a:t>
            </a:r>
            <a:r>
              <a:rPr lang="en-US" altLang="en-US" sz="2800"/>
              <a:t> constraints ||</a:t>
            </a:r>
            <a:r>
              <a:rPr lang="en-US" altLang="en-US" sz="2800" i="1"/>
              <a:t>Ax</a:t>
            </a:r>
            <a:r>
              <a:rPr lang="en-US" altLang="en-US" sz="2800"/>
              <a:t>+</a:t>
            </a:r>
            <a:r>
              <a:rPr lang="en-US" altLang="en-US" sz="2800" i="1"/>
              <a:t>b</a:t>
            </a:r>
            <a:r>
              <a:rPr lang="en-US" altLang="en-US" sz="2800"/>
              <a:t>||</a:t>
            </a:r>
            <a:r>
              <a:rPr lang="en-US" altLang="en-US" sz="2800" baseline="-25000"/>
              <a:t>2</a:t>
            </a:r>
            <a:r>
              <a:rPr lang="en-US" altLang="en-US" sz="2800"/>
              <a:t> ≤ </a:t>
            </a:r>
            <a:r>
              <a:rPr lang="en-US" altLang="en-US" sz="2800" i="1"/>
              <a:t>a</a:t>
            </a:r>
            <a:r>
              <a:rPr lang="en-US" altLang="en-US" sz="2800" baseline="30000"/>
              <a:t>T</a:t>
            </a:r>
            <a:r>
              <a:rPr lang="en-US" altLang="en-US" sz="2800" i="1"/>
              <a:t>x</a:t>
            </a:r>
            <a:r>
              <a:rPr lang="en-US" altLang="en-US" sz="2800"/>
              <a:t> + </a:t>
            </a:r>
            <a:r>
              <a:rPr lang="en-US" altLang="en-US" sz="2800" i="1">
                <a:latin typeface="Symbol" pitchFamily="2" charset="2"/>
              </a:rPr>
              <a:t>α</a:t>
            </a:r>
            <a:endParaRPr lang="en-US" altLang="en-US" sz="2800"/>
          </a:p>
          <a:p>
            <a:pPr eaLnBrk="1" hangingPunct="1"/>
            <a:r>
              <a:rPr lang="en-US" altLang="en-US" sz="2800"/>
              <a:t>SDP (semidefinite programming): constraints are that Σ</a:t>
            </a:r>
            <a:r>
              <a:rPr lang="en-US" altLang="en-US" sz="2800" i="1"/>
              <a:t>A</a:t>
            </a:r>
            <a:r>
              <a:rPr lang="en-US" altLang="en-US" sz="2800" i="1" baseline="-25000"/>
              <a:t>k</a:t>
            </a:r>
            <a:r>
              <a:rPr lang="en-US" altLang="en-US" sz="2800" i="1"/>
              <a:t>x</a:t>
            </a:r>
            <a:r>
              <a:rPr lang="en-US" altLang="en-US" sz="2800" i="1" baseline="-25000"/>
              <a:t>k</a:t>
            </a:r>
            <a:r>
              <a:rPr lang="en-US" altLang="en-US" sz="2800"/>
              <a:t> is positive-semidefinite</a:t>
            </a:r>
          </a:p>
        </p:txBody>
      </p:sp>
      <p:sp>
        <p:nvSpPr>
          <p:cNvPr id="32771" name="Text Box 4">
            <a:extLst>
              <a:ext uri="{FF2B5EF4-FFF2-40B4-BE49-F238E27FC236}">
                <a16:creationId xmlns:a16="http://schemas.microsoft.com/office/drawing/2014/main" id="{7A2BA471-CD7E-7B43-97AF-231E6ABA0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791200"/>
            <a:ext cx="75453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all of these have very efficient, specialized solution methods</a:t>
            </a:r>
          </a:p>
        </p:txBody>
      </p:sp>
    </p:spTree>
    <p:extLst>
      <p:ext uri="{BB962C8B-B14F-4D97-AF65-F5344CB8AC3E}">
        <p14:creationId xmlns:p14="http://schemas.microsoft.com/office/powerpoint/2010/main" val="28255297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F642F-6D19-5C45-A826-EFC14C2CA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1438"/>
            <a:ext cx="7772400" cy="1524000"/>
          </a:xfrm>
        </p:spPr>
        <p:txBody>
          <a:bodyPr/>
          <a:lstStyle/>
          <a:p>
            <a:pPr>
              <a:defRPr/>
            </a:pPr>
            <a:r>
              <a:rPr lang="en-US" dirty="0"/>
              <a:t>Non-convex local optimization:</a:t>
            </a:r>
            <a:br>
              <a:rPr lang="en-US" dirty="0"/>
            </a:br>
            <a:r>
              <a:rPr lang="en-US" dirty="0"/>
              <a:t>a typical generic outline</a:t>
            </a:r>
          </a:p>
        </p:txBody>
      </p:sp>
      <p:sp>
        <p:nvSpPr>
          <p:cNvPr id="33794" name="Oval 2">
            <a:extLst>
              <a:ext uri="{FF2B5EF4-FFF2-40B4-BE49-F238E27FC236}">
                <a16:creationId xmlns:a16="http://schemas.microsoft.com/office/drawing/2014/main" id="{89CB8BE3-3A31-234E-8658-6AF0EA68A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262188"/>
            <a:ext cx="762000" cy="762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 b="1"/>
              <a:t>1</a:t>
            </a:r>
          </a:p>
        </p:txBody>
      </p:sp>
      <p:sp>
        <p:nvSpPr>
          <p:cNvPr id="33795" name="TextBox 3">
            <a:extLst>
              <a:ext uri="{FF2B5EF4-FFF2-40B4-BE49-F238E27FC236}">
                <a16:creationId xmlns:a16="http://schemas.microsoft.com/office/drawing/2014/main" id="{CA5EFC81-494E-9A40-B02D-65307B064E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2338388"/>
            <a:ext cx="693261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/>
              <a:t>At current </a:t>
            </a:r>
            <a:r>
              <a:rPr lang="en-US" altLang="en-US" sz="2800" b="1"/>
              <a:t>x</a:t>
            </a:r>
            <a:r>
              <a:rPr lang="en-US" altLang="en-US" sz="2800"/>
              <a:t>, </a:t>
            </a:r>
            <a:r>
              <a:rPr lang="en-US" altLang="en-US" sz="2800">
                <a:solidFill>
                  <a:srgbClr val="FF0000"/>
                </a:solidFill>
              </a:rPr>
              <a:t>construct approximate model of </a:t>
            </a:r>
            <a:r>
              <a:rPr lang="en-US" altLang="en-US" sz="2800" i="1">
                <a:solidFill>
                  <a:srgbClr val="FF0000"/>
                </a:solidFill>
              </a:rPr>
              <a:t>f</a:t>
            </a:r>
            <a:r>
              <a:rPr lang="en-US" altLang="en-US" sz="2800" i="1" baseline="-25000">
                <a:solidFill>
                  <a:srgbClr val="FF0000"/>
                </a:solidFill>
              </a:rPr>
              <a:t>i</a:t>
            </a:r>
            <a:endParaRPr lang="en-US" altLang="en-US" sz="2800">
              <a:solidFill>
                <a:srgbClr val="FF0000"/>
              </a:solidFill>
            </a:endParaRPr>
          </a:p>
          <a:p>
            <a:r>
              <a:rPr lang="en-US" altLang="en-US" sz="2800"/>
              <a:t>—e.g. affine, quadratic, … often convex</a:t>
            </a:r>
          </a:p>
        </p:txBody>
      </p:sp>
      <p:sp>
        <p:nvSpPr>
          <p:cNvPr id="33796" name="Oval 4">
            <a:extLst>
              <a:ext uri="{FF2B5EF4-FFF2-40B4-BE49-F238E27FC236}">
                <a16:creationId xmlns:a16="http://schemas.microsoft.com/office/drawing/2014/main" id="{C5097D07-886A-3548-93F6-7F398A6AB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670300"/>
            <a:ext cx="762000" cy="762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 b="1"/>
              <a:t>2</a:t>
            </a:r>
          </a:p>
        </p:txBody>
      </p:sp>
      <p:sp>
        <p:nvSpPr>
          <p:cNvPr id="33797" name="TextBox 5">
            <a:extLst>
              <a:ext uri="{FF2B5EF4-FFF2-40B4-BE49-F238E27FC236}">
                <a16:creationId xmlns:a16="http://schemas.microsoft.com/office/drawing/2014/main" id="{76A5A706-70F0-E04F-BCF0-F47F59147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746500"/>
            <a:ext cx="71913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FF0000"/>
                </a:solidFill>
              </a:rPr>
              <a:t>Optimize the model </a:t>
            </a:r>
            <a:r>
              <a:rPr lang="en-US" altLang="en-US" sz="2800"/>
              <a:t>problem ⇒ new </a:t>
            </a:r>
            <a:r>
              <a:rPr lang="en-US" altLang="en-US" sz="2800" b="1"/>
              <a:t>x</a:t>
            </a:r>
            <a:endParaRPr lang="en-US" altLang="en-US" sz="2800"/>
          </a:p>
          <a:p>
            <a:r>
              <a:rPr lang="en-US" altLang="en-US" sz="2800"/>
              <a:t>	— use a </a:t>
            </a:r>
            <a:r>
              <a:rPr lang="en-US" altLang="en-US" sz="2800" i="1">
                <a:solidFill>
                  <a:srgbClr val="0000FF"/>
                </a:solidFill>
              </a:rPr>
              <a:t>trust region</a:t>
            </a:r>
            <a:r>
              <a:rPr lang="en-US" altLang="en-US" sz="2800">
                <a:solidFill>
                  <a:srgbClr val="0000FF"/>
                </a:solidFill>
              </a:rPr>
              <a:t> </a:t>
            </a:r>
            <a:r>
              <a:rPr lang="en-US" altLang="en-US" sz="2800"/>
              <a:t>to prevent large steps</a:t>
            </a:r>
          </a:p>
        </p:txBody>
      </p:sp>
      <p:sp>
        <p:nvSpPr>
          <p:cNvPr id="33798" name="Oval 6">
            <a:extLst>
              <a:ext uri="{FF2B5EF4-FFF2-40B4-BE49-F238E27FC236}">
                <a16:creationId xmlns:a16="http://schemas.microsoft.com/office/drawing/2014/main" id="{620CEB28-9366-DF47-B816-562C0A8E5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4813300"/>
            <a:ext cx="762000" cy="762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 b="1"/>
              <a:t>3</a:t>
            </a:r>
          </a:p>
        </p:txBody>
      </p:sp>
      <p:sp>
        <p:nvSpPr>
          <p:cNvPr id="33799" name="TextBox 7">
            <a:extLst>
              <a:ext uri="{FF2B5EF4-FFF2-40B4-BE49-F238E27FC236}">
                <a16:creationId xmlns:a16="http://schemas.microsoft.com/office/drawing/2014/main" id="{0B99FE8E-B1B4-EE46-9858-A31E9F2E31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4889500"/>
            <a:ext cx="6702425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/>
              <a:t>Evaluate new </a:t>
            </a:r>
            <a:r>
              <a:rPr lang="en-US" altLang="en-US" sz="2800" b="1"/>
              <a:t>x</a:t>
            </a:r>
            <a:r>
              <a:rPr lang="en-US" altLang="en-US" sz="2800"/>
              <a:t>:</a:t>
            </a:r>
          </a:p>
          <a:p>
            <a:r>
              <a:rPr lang="en-US" altLang="en-US" sz="2800"/>
              <a:t>	— if “acceptable,” go to </a:t>
            </a:r>
            <a:r>
              <a:rPr lang="en-US" altLang="en-US" sz="2800" b="1"/>
              <a:t>1</a:t>
            </a:r>
          </a:p>
          <a:p>
            <a:r>
              <a:rPr lang="en-US" altLang="en-US" sz="2800" b="1"/>
              <a:t>	</a:t>
            </a:r>
            <a:r>
              <a:rPr lang="en-US" altLang="en-US" sz="2800"/>
              <a:t>— if bad step (or bad model), update</a:t>
            </a:r>
          </a:p>
          <a:p>
            <a:r>
              <a:rPr lang="en-US" altLang="en-US" sz="2800" b="1"/>
              <a:t>		</a:t>
            </a:r>
            <a:r>
              <a:rPr lang="en-US" altLang="en-US" sz="2800"/>
              <a:t>trust region / model and go to </a:t>
            </a:r>
            <a:r>
              <a:rPr lang="en-US" altLang="en-US" sz="2800" b="1"/>
              <a:t>2</a:t>
            </a:r>
          </a:p>
        </p:txBody>
      </p:sp>
      <p:sp>
        <p:nvSpPr>
          <p:cNvPr id="33800" name="TextBox 8">
            <a:extLst>
              <a:ext uri="{FF2B5EF4-FFF2-40B4-BE49-F238E27FC236}">
                <a16:creationId xmlns:a16="http://schemas.microsoft.com/office/drawing/2014/main" id="{51A4C80E-8329-6848-B722-DC14666B76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1600200"/>
            <a:ext cx="49164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[ many, many variations in details !!! ]</a:t>
            </a:r>
          </a:p>
        </p:txBody>
      </p:sp>
    </p:spTree>
    <p:extLst>
      <p:ext uri="{BB962C8B-B14F-4D97-AF65-F5344CB8AC3E}">
        <p14:creationId xmlns:p14="http://schemas.microsoft.com/office/powerpoint/2010/main" val="17796924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8EAB650B-C180-CB4C-86EE-2FD8A5CBF7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Important special constraints</a:t>
            </a: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AF3ADC1C-4A4A-5440-AB94-8A4F6A871D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066800"/>
            <a:ext cx="7620000" cy="5562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Simplest case is the </a:t>
            </a:r>
            <a:r>
              <a:rPr lang="en-US" altLang="en-US" sz="2800" i="1">
                <a:solidFill>
                  <a:srgbClr val="FF0000"/>
                </a:solidFill>
              </a:rPr>
              <a:t>unconstrained</a:t>
            </a:r>
            <a:r>
              <a:rPr lang="en-US" altLang="en-US" sz="2800"/>
              <a:t> optimization problem: </a:t>
            </a:r>
            <a:r>
              <a:rPr lang="en-US" altLang="en-US" sz="2800" i="1"/>
              <a:t>m</a:t>
            </a:r>
            <a:r>
              <a:rPr lang="en-US" altLang="en-US" sz="2800"/>
              <a:t>=0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e.g., line-search methods like steepest-descent, nonlinear conjugate gradients, Newton methods 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Next-simplest are </a:t>
            </a:r>
            <a:r>
              <a:rPr lang="en-US" altLang="en-US" sz="2800" i="1">
                <a:solidFill>
                  <a:srgbClr val="FF0000"/>
                </a:solidFill>
              </a:rPr>
              <a:t>box constraints</a:t>
            </a:r>
            <a:r>
              <a:rPr lang="en-US" altLang="en-US" sz="2800" i="1"/>
              <a:t> </a:t>
            </a:r>
            <a:r>
              <a:rPr lang="en-US" altLang="en-US" sz="2800"/>
              <a:t>(also called </a:t>
            </a:r>
            <a:r>
              <a:rPr lang="en-US" altLang="en-US" sz="2800" i="1">
                <a:solidFill>
                  <a:srgbClr val="FF0000"/>
                </a:solidFill>
              </a:rPr>
              <a:t>bound</a:t>
            </a:r>
            <a:r>
              <a:rPr lang="en-US" altLang="en-US" sz="2800"/>
              <a:t> </a:t>
            </a:r>
            <a:r>
              <a:rPr lang="en-US" altLang="en-US" sz="2800" i="1"/>
              <a:t>constraints</a:t>
            </a:r>
            <a:r>
              <a:rPr lang="en-US" altLang="en-US" sz="2800"/>
              <a:t>): </a:t>
            </a:r>
            <a:r>
              <a:rPr lang="en-US" altLang="en-US" sz="2800" i="1"/>
              <a:t>x</a:t>
            </a:r>
            <a:r>
              <a:rPr lang="en-US" altLang="en-US" sz="2800" i="1" baseline="-25000"/>
              <a:t>k</a:t>
            </a:r>
            <a:r>
              <a:rPr lang="en-US" altLang="en-US" sz="2800" baseline="30000"/>
              <a:t>min</a:t>
            </a:r>
            <a:r>
              <a:rPr lang="en-US" altLang="en-US" sz="2800"/>
              <a:t> ≤ </a:t>
            </a:r>
            <a:r>
              <a:rPr lang="en-US" altLang="en-US" sz="2800" i="1"/>
              <a:t>x</a:t>
            </a:r>
            <a:r>
              <a:rPr lang="en-US" altLang="en-US" sz="2800" i="1" baseline="-25000"/>
              <a:t>k</a:t>
            </a:r>
            <a:r>
              <a:rPr lang="en-US" altLang="en-US" sz="2800"/>
              <a:t> ≤ </a:t>
            </a:r>
            <a:r>
              <a:rPr lang="en-US" altLang="en-US" sz="2800" i="1"/>
              <a:t>x</a:t>
            </a:r>
            <a:r>
              <a:rPr lang="en-US" altLang="en-US" sz="2800" i="1" baseline="-25000"/>
              <a:t>k</a:t>
            </a:r>
            <a:r>
              <a:rPr lang="en-US" altLang="en-US" sz="2800" baseline="30000"/>
              <a:t>max</a:t>
            </a:r>
            <a:endParaRPr lang="en-US" altLang="en-US" sz="28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easily incorporated into line-search methods and many other algorithms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many algorithms/software </a:t>
            </a:r>
            <a:r>
              <a:rPr lang="en-US" altLang="en-US" sz="2400" i="1"/>
              <a:t>only</a:t>
            </a:r>
            <a:r>
              <a:rPr lang="en-US" altLang="en-US" sz="2400"/>
              <a:t> handle box constraints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Linear equality constraints </a:t>
            </a:r>
            <a:r>
              <a:rPr lang="en-US" altLang="en-US" sz="2800" i="1"/>
              <a:t>Ax</a:t>
            </a:r>
            <a:r>
              <a:rPr lang="en-US" altLang="en-US" sz="2800"/>
              <a:t>=</a:t>
            </a:r>
            <a:r>
              <a:rPr lang="en-US" altLang="en-US" sz="2800" i="1"/>
              <a:t>b</a:t>
            </a:r>
            <a:endParaRPr lang="en-US" altLang="en-US" sz="28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for example, can be explicitly eliminated from the problem by writing </a:t>
            </a:r>
            <a:r>
              <a:rPr lang="en-US" altLang="en-US" sz="2400" i="1"/>
              <a:t>x</a:t>
            </a:r>
            <a:r>
              <a:rPr lang="en-US" altLang="en-US" sz="2400"/>
              <a:t>=</a:t>
            </a:r>
            <a:r>
              <a:rPr lang="en-US" altLang="en-US" sz="2400" i="1"/>
              <a:t>Ny+</a:t>
            </a:r>
            <a:r>
              <a:rPr lang="en-US" altLang="en-US" sz="2400" i="1">
                <a:latin typeface="Symbol" pitchFamily="2" charset="2"/>
              </a:rPr>
              <a:t>x</a:t>
            </a:r>
            <a:r>
              <a:rPr lang="en-US" altLang="en-US" sz="2400"/>
              <a:t>, where </a:t>
            </a:r>
            <a:r>
              <a:rPr lang="en-US" altLang="en-US" sz="2400" i="1">
                <a:latin typeface="Symbol" pitchFamily="2" charset="2"/>
              </a:rPr>
              <a:t>x</a:t>
            </a:r>
            <a:r>
              <a:rPr lang="en-US" altLang="en-US" sz="2400" i="1"/>
              <a:t> </a:t>
            </a:r>
            <a:r>
              <a:rPr lang="en-US" altLang="en-US" sz="2400"/>
              <a:t>is a solution to </a:t>
            </a:r>
            <a:r>
              <a:rPr lang="en-US" altLang="en-US" sz="2400" i="1"/>
              <a:t>A</a:t>
            </a:r>
            <a:r>
              <a:rPr lang="en-US" altLang="en-US" sz="2400" i="1">
                <a:latin typeface="Symbol" pitchFamily="2" charset="2"/>
              </a:rPr>
              <a:t>x</a:t>
            </a:r>
            <a:r>
              <a:rPr lang="en-US" altLang="en-US" sz="2400"/>
              <a:t>=</a:t>
            </a:r>
            <a:r>
              <a:rPr lang="en-US" altLang="en-US" sz="2400" i="1"/>
              <a:t>b</a:t>
            </a:r>
            <a:r>
              <a:rPr lang="en-US" altLang="en-US" sz="2400"/>
              <a:t> and </a:t>
            </a:r>
            <a:r>
              <a:rPr lang="en-US" altLang="en-US" sz="2400" i="1"/>
              <a:t>N</a:t>
            </a:r>
            <a:r>
              <a:rPr lang="en-US" altLang="en-US" sz="2400"/>
              <a:t> is a basis for the nullspace of </a:t>
            </a:r>
            <a:r>
              <a:rPr lang="en-US" altLang="en-US" sz="2400" i="1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22332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BB8D49E-A2F7-134B-AF6D-24F56AADE8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838200"/>
          </a:xfrm>
        </p:spPr>
        <p:txBody>
          <a:bodyPr/>
          <a:lstStyle/>
          <a:p>
            <a:pPr eaLnBrk="1" hangingPunct="1"/>
            <a:r>
              <a:rPr lang="en-US" altLang="en-US"/>
              <a:t>Building Blocks: “</a:t>
            </a:r>
            <a:r>
              <a:rPr lang="en-US" altLang="ja-JP"/>
              <a:t>Eigenfunctions</a:t>
            </a:r>
            <a:r>
              <a:rPr lang="en-US" altLang="en-US"/>
              <a:t>”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62D8C04D-5F76-9F46-AD29-50D63BA24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125" y="838200"/>
            <a:ext cx="831532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Want to know </a:t>
            </a:r>
            <a:r>
              <a:rPr lang="en-US" altLang="en-US">
                <a:solidFill>
                  <a:srgbClr val="FF0000"/>
                </a:solidFill>
              </a:rPr>
              <a:t>what solutions exist</a:t>
            </a:r>
            <a:r>
              <a:rPr lang="en-US" altLang="en-US"/>
              <a:t> in different regions</a:t>
            </a:r>
          </a:p>
          <a:p>
            <a:r>
              <a:rPr lang="en-US" altLang="en-US"/>
              <a:t>   and </a:t>
            </a:r>
            <a:r>
              <a:rPr lang="en-US" altLang="en-US">
                <a:solidFill>
                  <a:srgbClr val="FF0000"/>
                </a:solidFill>
              </a:rPr>
              <a:t>how they can interact</a:t>
            </a:r>
            <a:r>
              <a:rPr lang="en-US" altLang="en-US"/>
              <a:t>: look for time-harmonic modes </a:t>
            </a:r>
            <a:r>
              <a:rPr lang="en-US" altLang="en-US">
                <a:solidFill>
                  <a:srgbClr val="0000FF"/>
                </a:solidFill>
              </a:rPr>
              <a:t>~ </a:t>
            </a:r>
            <a:r>
              <a:rPr lang="en-US" altLang="en-US" i="1">
                <a:solidFill>
                  <a:srgbClr val="0000FF"/>
                </a:solidFill>
              </a:rPr>
              <a:t>e</a:t>
            </a:r>
            <a:r>
              <a:rPr lang="en-US" altLang="en-US" i="1" baseline="30000">
                <a:solidFill>
                  <a:srgbClr val="0000FF"/>
                </a:solidFill>
              </a:rPr>
              <a:t>–i</a:t>
            </a:r>
            <a:r>
              <a:rPr lang="en-US" altLang="en-US" i="1" baseline="30000">
                <a:solidFill>
                  <a:srgbClr val="0000FF"/>
                </a:solidFill>
                <a:latin typeface="Symbol" pitchFamily="2" charset="2"/>
              </a:rPr>
              <a:t>ω</a:t>
            </a:r>
            <a:r>
              <a:rPr lang="en-US" altLang="en-US" i="1" baseline="30000">
                <a:solidFill>
                  <a:srgbClr val="0000FF"/>
                </a:solidFill>
              </a:rPr>
              <a:t>t</a:t>
            </a:r>
            <a:endParaRPr lang="en-US" altLang="en-US"/>
          </a:p>
        </p:txBody>
      </p:sp>
      <p:graphicFrame>
        <p:nvGraphicFramePr>
          <p:cNvPr id="25603" name="Object 5">
            <a:extLst>
              <a:ext uri="{FF2B5EF4-FFF2-40B4-BE49-F238E27FC236}">
                <a16:creationId xmlns:a16="http://schemas.microsoft.com/office/drawing/2014/main" id="{21A67CB6-BD82-CF4F-B00C-F296EA2106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025" y="1831975"/>
          <a:ext cx="5214938" cy="231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name="Equation" r:id="rId3" imgW="914400" imgH="406400" progId="Equation.DSMT4">
                  <p:embed/>
                </p:oleObj>
              </mc:Choice>
              <mc:Fallback>
                <p:oleObj name="Equation" r:id="rId3" imgW="914400" imgH="4064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025" y="1831975"/>
                        <a:ext cx="5214938" cy="2319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0" name="Line 6">
            <a:extLst>
              <a:ext uri="{FF2B5EF4-FFF2-40B4-BE49-F238E27FC236}">
                <a16:creationId xmlns:a16="http://schemas.microsoft.com/office/drawing/2014/main" id="{EA2B0F68-71EC-6547-BFAD-E5C13E8EAA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76600" y="3286125"/>
            <a:ext cx="4572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47309E73-3F17-594C-9068-7CD386648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76650" y="29956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0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6AEE44A2-1388-1A42-8800-47FEEB844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2813" y="2249488"/>
            <a:ext cx="2887662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First task:</a:t>
            </a:r>
            <a:endParaRPr lang="en-US">
              <a:solidFill>
                <a:schemeClr val="accent2"/>
              </a:solidFill>
              <a:latin typeface="Time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28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get rid of this mess</a:t>
            </a:r>
            <a:endParaRPr lang="en-US">
              <a:solidFill>
                <a:schemeClr val="accent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6397" name="Rectangle 13">
            <a:extLst>
              <a:ext uri="{FF2B5EF4-FFF2-40B4-BE49-F238E27FC236}">
                <a16:creationId xmlns:a16="http://schemas.microsoft.com/office/drawing/2014/main" id="{7BD0BBD4-BCFD-9B40-BB65-2EABFBE5D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9144000" cy="2286000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graphicFrame>
        <p:nvGraphicFramePr>
          <p:cNvPr id="25608" name="Object 14">
            <a:extLst>
              <a:ext uri="{FF2B5EF4-FFF2-40B4-BE49-F238E27FC236}">
                <a16:creationId xmlns:a16="http://schemas.microsoft.com/office/drawing/2014/main" id="{DF454500-CA0E-214E-AE36-338613C4E4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" y="4741863"/>
          <a:ext cx="4778375" cy="148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9" name="Equation" r:id="rId5" imgW="635000" imgH="196850" progId="Equation.DSMT4">
                  <p:embed/>
                </p:oleObj>
              </mc:Choice>
              <mc:Fallback>
                <p:oleObj name="Equation" r:id="rId5" imgW="635000" imgH="196850" progId="Equation.DSMT4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741863"/>
                        <a:ext cx="4778375" cy="148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0" name="Line 16">
            <a:extLst>
              <a:ext uri="{FF2B5EF4-FFF2-40B4-BE49-F238E27FC236}">
                <a16:creationId xmlns:a16="http://schemas.microsoft.com/office/drawing/2014/main" id="{71EAA8FE-C274-0542-8875-2D3FEEF369C1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6172200"/>
            <a:ext cx="2286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6401" name="Text Box 17">
            <a:extLst>
              <a:ext uri="{FF2B5EF4-FFF2-40B4-BE49-F238E27FC236}">
                <a16:creationId xmlns:a16="http://schemas.microsoft.com/office/drawing/2014/main" id="{14C512E2-5CC3-B847-B533-139DF96063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663" y="6172200"/>
            <a:ext cx="268287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eigen-operator</a:t>
            </a:r>
          </a:p>
          <a:p>
            <a:pPr algn="ctr">
              <a:defRPr/>
            </a:pPr>
            <a:r>
              <a:rPr lang="en-US" sz="1600">
                <a:solidFill>
                  <a:srgbClr val="FF0000"/>
                </a:solidFill>
                <a:latin typeface="Times" charset="0"/>
                <a:ea typeface="ＭＳ Ｐゴシック" charset="0"/>
              </a:rPr>
              <a:t>(Hermitian for lossless/real </a:t>
            </a:r>
            <a:r>
              <a:rPr lang="en-US" sz="1600" i="1">
                <a:solidFill>
                  <a:srgbClr val="FF0000"/>
                </a:solidFill>
                <a:latin typeface="Symbol" charset="0"/>
                <a:ea typeface="ＭＳ Ｐゴシック" charset="0"/>
              </a:rPr>
              <a:t>e</a:t>
            </a:r>
            <a:r>
              <a:rPr lang="en-US" sz="1600">
                <a:solidFill>
                  <a:srgbClr val="FF0000"/>
                </a:solidFill>
                <a:latin typeface="Times" charset="0"/>
                <a:ea typeface="ＭＳ Ｐゴシック" charset="0"/>
              </a:rPr>
              <a:t>!)</a:t>
            </a:r>
            <a:endParaRPr lang="en-US">
              <a:solidFill>
                <a:srgbClr val="FF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16402" name="Text Box 18">
            <a:extLst>
              <a:ext uri="{FF2B5EF4-FFF2-40B4-BE49-F238E27FC236}">
                <a16:creationId xmlns:a16="http://schemas.microsoft.com/office/drawing/2014/main" id="{E4772B16-6E26-1C42-B91A-333F7D4A3A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6172200"/>
            <a:ext cx="160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eigen-value</a:t>
            </a:r>
          </a:p>
        </p:txBody>
      </p:sp>
      <p:sp>
        <p:nvSpPr>
          <p:cNvPr id="16403" name="Line 19">
            <a:extLst>
              <a:ext uri="{FF2B5EF4-FFF2-40B4-BE49-F238E27FC236}">
                <a16:creationId xmlns:a16="http://schemas.microsoft.com/office/drawing/2014/main" id="{C72F701F-B9C2-3041-BB11-ED16D1F2CC97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3400" y="6172200"/>
            <a:ext cx="5334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6404" name="Line 20">
            <a:extLst>
              <a:ext uri="{FF2B5EF4-FFF2-40B4-BE49-F238E27FC236}">
                <a16:creationId xmlns:a16="http://schemas.microsoft.com/office/drawing/2014/main" id="{9467DED8-7AD3-994B-955D-AE8AA586DD7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5715000"/>
            <a:ext cx="762000" cy="3810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6405" name="Text Box 21">
            <a:extLst>
              <a:ext uri="{FF2B5EF4-FFF2-40B4-BE49-F238E27FC236}">
                <a16:creationId xmlns:a16="http://schemas.microsoft.com/office/drawing/2014/main" id="{973553EB-4999-A345-B5C7-FDE83CF32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6080125"/>
            <a:ext cx="1774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</a:rPr>
              <a:t>“</a:t>
            </a:r>
            <a:r>
              <a:rPr lang="en-US" altLang="ja-JP">
                <a:solidFill>
                  <a:schemeClr val="accent2"/>
                </a:solidFill>
              </a:rPr>
              <a:t>eigen-field</a:t>
            </a:r>
            <a:r>
              <a:rPr lang="en-US" altLang="en-US">
                <a:solidFill>
                  <a:schemeClr val="accent2"/>
                </a:solidFill>
              </a:rPr>
              <a:t>”</a:t>
            </a:r>
          </a:p>
        </p:txBody>
      </p:sp>
      <p:graphicFrame>
        <p:nvGraphicFramePr>
          <p:cNvPr id="25615" name="Object 23">
            <a:extLst>
              <a:ext uri="{FF2B5EF4-FFF2-40B4-BE49-F238E27FC236}">
                <a16:creationId xmlns:a16="http://schemas.microsoft.com/office/drawing/2014/main" id="{9F585EEB-45E7-A642-84BC-4E869C18A19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81863" y="5165725"/>
          <a:ext cx="159067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0" name="Equation" r:id="rId7" imgW="298450" imgH="101600" progId="Equation.3">
                  <p:embed/>
                </p:oleObj>
              </mc:Choice>
              <mc:Fallback>
                <p:oleObj name="Equation" r:id="rId7" imgW="298450" imgH="1016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81863" y="5165725"/>
                        <a:ext cx="159067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408" name="Text Box 24">
            <a:extLst>
              <a:ext uri="{FF2B5EF4-FFF2-40B4-BE49-F238E27FC236}">
                <a16:creationId xmlns:a16="http://schemas.microsoft.com/office/drawing/2014/main" id="{F5C12CEF-D098-A540-8F7D-60F2737FBE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7250" y="4724400"/>
            <a:ext cx="1631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+ constraint</a:t>
            </a:r>
          </a:p>
        </p:txBody>
      </p:sp>
      <p:sp>
        <p:nvSpPr>
          <p:cNvPr id="16409" name="Line 25">
            <a:extLst>
              <a:ext uri="{FF2B5EF4-FFF2-40B4-BE49-F238E27FC236}">
                <a16:creationId xmlns:a16="http://schemas.microsoft.com/office/drawing/2014/main" id="{388350B8-DB68-5347-B738-E6CE03D880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8350" y="2195513"/>
            <a:ext cx="457200" cy="609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6410" name="Text Box 26">
            <a:extLst>
              <a:ext uri="{FF2B5EF4-FFF2-40B4-BE49-F238E27FC236}">
                <a16:creationId xmlns:a16="http://schemas.microsoft.com/office/drawing/2014/main" id="{CB64DA60-E658-D94C-8FA0-9F2B75D5E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8288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1</a:t>
            </a:r>
            <a:endParaRPr lang="en-US"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1786B65A-B6D0-5F49-A9A2-DE5C97D59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Derivatives of </a:t>
            </a:r>
            <a:r>
              <a:rPr lang="en-US" i="1"/>
              <a:t>f</a:t>
            </a:r>
            <a:r>
              <a:rPr lang="en-US" i="1" baseline="-25000"/>
              <a:t>i</a:t>
            </a:r>
            <a:endParaRPr lang="en-US"/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A916129-6342-0949-9312-C0FCCF0B36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143000"/>
            <a:ext cx="77724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Most-efficient algorithms typically </a:t>
            </a:r>
            <a:r>
              <a:rPr lang="en-US" altLang="en-US" sz="2800">
                <a:solidFill>
                  <a:schemeClr val="accent2"/>
                </a:solidFill>
              </a:rPr>
              <a:t>require user to supply the gradients </a:t>
            </a:r>
            <a:r>
              <a:rPr lang="en-US" altLang="en-US" sz="2800">
                <a:solidFill>
                  <a:schemeClr val="accent2"/>
                </a:solidFill>
                <a:sym typeface="Symbol" pitchFamily="2" charset="2"/>
              </a:rPr>
              <a:t>∇</a:t>
            </a:r>
            <a:r>
              <a:rPr lang="en-US" altLang="en-US" sz="2800" i="1" baseline="-25000">
                <a:solidFill>
                  <a:schemeClr val="accent2"/>
                </a:solidFill>
                <a:sym typeface="Symbol" pitchFamily="2" charset="2"/>
              </a:rPr>
              <a:t>x</a:t>
            </a:r>
            <a:r>
              <a:rPr lang="en-US" altLang="en-US" sz="2800" i="1">
                <a:solidFill>
                  <a:schemeClr val="accent2"/>
                </a:solidFill>
                <a:sym typeface="Symbol" pitchFamily="2" charset="2"/>
              </a:rPr>
              <a:t>f</a:t>
            </a:r>
            <a:r>
              <a:rPr lang="en-US" altLang="en-US" sz="2800" i="1" baseline="-25000">
                <a:solidFill>
                  <a:schemeClr val="accent2"/>
                </a:solidFill>
                <a:sym typeface="Symbol" pitchFamily="2" charset="2"/>
              </a:rPr>
              <a:t>i</a:t>
            </a:r>
            <a:r>
              <a:rPr lang="en-US" altLang="en-US" sz="2800" i="1" baseline="-25000">
                <a:sym typeface="Symbol" pitchFamily="2" charset="2"/>
              </a:rPr>
              <a:t> </a:t>
            </a:r>
            <a:r>
              <a:rPr lang="en-US" altLang="en-US" sz="2800"/>
              <a:t> of objective/constraints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you should </a:t>
            </a:r>
            <a:r>
              <a:rPr lang="en-US" altLang="en-US" sz="2400" i="1"/>
              <a:t>always</a:t>
            </a:r>
            <a:r>
              <a:rPr lang="en-US" altLang="en-US" sz="2400"/>
              <a:t> compute these analytically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rather than use finite-difference approximations, better to just use a derivative-free optimization algorithm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000"/>
              <a:t>in principle, one can always compute </a:t>
            </a:r>
            <a:r>
              <a:rPr lang="en-US" altLang="en-US" sz="2000">
                <a:sym typeface="Symbol" pitchFamily="2" charset="2"/>
              </a:rPr>
              <a:t>∇</a:t>
            </a:r>
            <a:r>
              <a:rPr lang="en-US" altLang="en-US" sz="2000" i="1" baseline="-25000">
                <a:sym typeface="Symbol" pitchFamily="2" charset="2"/>
              </a:rPr>
              <a:t>x</a:t>
            </a:r>
            <a:r>
              <a:rPr lang="en-US" altLang="en-US" sz="2000" i="1">
                <a:sym typeface="Symbol" pitchFamily="2" charset="2"/>
              </a:rPr>
              <a:t>f</a:t>
            </a:r>
            <a:r>
              <a:rPr lang="en-US" altLang="en-US" sz="2000" i="1" baseline="-25000">
                <a:sym typeface="Symbol" pitchFamily="2" charset="2"/>
              </a:rPr>
              <a:t>i</a:t>
            </a:r>
            <a:r>
              <a:rPr lang="en-US" altLang="en-US" sz="2000"/>
              <a:t> with about the same cost as </a:t>
            </a:r>
            <a:r>
              <a:rPr lang="en-US" altLang="en-US" sz="2000" i="1"/>
              <a:t>f</a:t>
            </a:r>
            <a:r>
              <a:rPr lang="en-US" altLang="en-US" sz="2000" i="1" baseline="-25000"/>
              <a:t>i</a:t>
            </a:r>
            <a:r>
              <a:rPr lang="en-US" altLang="en-US" sz="2000"/>
              <a:t>, using </a:t>
            </a:r>
            <a:r>
              <a:rPr lang="en-US" altLang="en-US" sz="2000">
                <a:solidFill>
                  <a:srgbClr val="FF0000"/>
                </a:solidFill>
              </a:rPr>
              <a:t>adjoint methods</a:t>
            </a:r>
            <a:endParaRPr lang="en-US" altLang="en-US" sz="2000"/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gradient-based methods can find (local) optima of problems with millions of design parameters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>
                <a:solidFill>
                  <a:schemeClr val="accent2"/>
                </a:solidFill>
              </a:rPr>
              <a:t>Derivative-free</a:t>
            </a:r>
            <a:r>
              <a:rPr lang="en-US" altLang="en-US" sz="2800"/>
              <a:t> methods: only require </a:t>
            </a:r>
            <a:r>
              <a:rPr lang="en-US" altLang="en-US" sz="2800" i="1"/>
              <a:t>f</a:t>
            </a:r>
            <a:r>
              <a:rPr lang="en-US" altLang="en-US" sz="2800" i="1" baseline="-25000"/>
              <a:t>i</a:t>
            </a:r>
            <a:r>
              <a:rPr lang="en-US" altLang="en-US" sz="2800"/>
              <a:t> values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easier to use, can work with complicated </a:t>
            </a:r>
            <a:r>
              <a:rPr lang="ja-JP" altLang="en-US" sz="2400"/>
              <a:t>“</a:t>
            </a:r>
            <a:r>
              <a:rPr lang="en-US" altLang="ja-JP" sz="2400"/>
              <a:t>black-box</a:t>
            </a:r>
            <a:r>
              <a:rPr lang="ja-JP" altLang="en-US" sz="2400"/>
              <a:t>”</a:t>
            </a:r>
            <a:r>
              <a:rPr lang="en-US" altLang="ja-JP" sz="2400"/>
              <a:t> functions where computing gradients is inconvenient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 i="1"/>
              <a:t>may</a:t>
            </a:r>
            <a:r>
              <a:rPr lang="en-US" altLang="en-US" sz="2400"/>
              <a:t> be only possibility for nondifferentiable problems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400"/>
              <a:t>need &gt; </a:t>
            </a:r>
            <a:r>
              <a:rPr lang="en-US" altLang="en-US" sz="2400" i="1"/>
              <a:t>n</a:t>
            </a:r>
            <a:r>
              <a:rPr lang="en-US" altLang="en-US" sz="2400"/>
              <a:t> function evaluations, bad for large </a:t>
            </a:r>
            <a:r>
              <a:rPr lang="en-US" altLang="en-US" sz="2400" i="1"/>
              <a:t>n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9286441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reeform 20">
            <a:extLst>
              <a:ext uri="{FF2B5EF4-FFF2-40B4-BE49-F238E27FC236}">
                <a16:creationId xmlns:a16="http://schemas.microsoft.com/office/drawing/2014/main" id="{C3BF5B7B-C0F1-8444-A36D-9F7E0A45CAB0}"/>
              </a:ext>
            </a:extLst>
          </p:cNvPr>
          <p:cNvSpPr>
            <a:spLocks/>
          </p:cNvSpPr>
          <p:nvPr/>
        </p:nvSpPr>
        <p:spPr bwMode="auto">
          <a:xfrm flipV="1">
            <a:off x="4900613" y="3048000"/>
            <a:ext cx="3276600" cy="2209800"/>
          </a:xfrm>
          <a:custGeom>
            <a:avLst/>
            <a:gdLst>
              <a:gd name="T0" fmla="*/ 0 w 1536"/>
              <a:gd name="T1" fmla="*/ 0 h 1632"/>
              <a:gd name="T2" fmla="*/ 2147483647 w 1536"/>
              <a:gd name="T3" fmla="*/ 1848102319 h 1632"/>
              <a:gd name="T4" fmla="*/ 2147483647 w 1536"/>
              <a:gd name="T5" fmla="*/ 2147483647 h 1632"/>
              <a:gd name="T6" fmla="*/ 0 60000 65536"/>
              <a:gd name="T7" fmla="*/ 0 60000 65536"/>
              <a:gd name="T8" fmla="*/ 0 60000 65536"/>
              <a:gd name="T9" fmla="*/ 0 w 1536"/>
              <a:gd name="T10" fmla="*/ 0 h 1632"/>
              <a:gd name="T11" fmla="*/ 1536 w 1536"/>
              <a:gd name="T12" fmla="*/ 1632 h 1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36" h="1632">
                <a:moveTo>
                  <a:pt x="0" y="0"/>
                </a:moveTo>
                <a:cubicBezTo>
                  <a:pt x="208" y="368"/>
                  <a:pt x="416" y="736"/>
                  <a:pt x="672" y="1008"/>
                </a:cubicBezTo>
                <a:cubicBezTo>
                  <a:pt x="928" y="1280"/>
                  <a:pt x="1232" y="1456"/>
                  <a:pt x="1536" y="1632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66" name="Rectangle 38">
            <a:extLst>
              <a:ext uri="{FF2B5EF4-FFF2-40B4-BE49-F238E27FC236}">
                <a16:creationId xmlns:a16="http://schemas.microsoft.com/office/drawing/2014/main" id="{3861C03B-8420-D148-9CA2-F85CCA67C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267200"/>
            <a:ext cx="1600200" cy="1143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2539" name="Rectangle 2">
            <a:extLst>
              <a:ext uri="{FF2B5EF4-FFF2-40B4-BE49-F238E27FC236}">
                <a16:creationId xmlns:a16="http://schemas.microsoft.com/office/drawing/2014/main" id="{9C9E3BB5-6B2B-F541-84A2-9507596C98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Removable non-differentiability</a:t>
            </a:r>
          </a:p>
        </p:txBody>
      </p:sp>
      <p:sp>
        <p:nvSpPr>
          <p:cNvPr id="36868" name="Text Box 3">
            <a:extLst>
              <a:ext uri="{FF2B5EF4-FFF2-40B4-BE49-F238E27FC236}">
                <a16:creationId xmlns:a16="http://schemas.microsoft.com/office/drawing/2014/main" id="{06299421-7C39-6A49-BE5A-9F644C2DC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6931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consider the </a:t>
            </a:r>
            <a:r>
              <a:rPr lang="en-US" altLang="en-US" i="1"/>
              <a:t>non</a:t>
            </a:r>
            <a:r>
              <a:rPr lang="en-US" altLang="en-US"/>
              <a:t>-differentiable </a:t>
            </a:r>
            <a:r>
              <a:rPr lang="en-US" altLang="en-US" i="1"/>
              <a:t>unconstrained</a:t>
            </a:r>
            <a:r>
              <a:rPr lang="en-US" altLang="en-US"/>
              <a:t> problem:</a:t>
            </a:r>
          </a:p>
        </p:txBody>
      </p:sp>
      <p:graphicFrame>
        <p:nvGraphicFramePr>
          <p:cNvPr id="36869" name="Object 2">
            <a:extLst>
              <a:ext uri="{FF2B5EF4-FFF2-40B4-BE49-F238E27FC236}">
                <a16:creationId xmlns:a16="http://schemas.microsoft.com/office/drawing/2014/main" id="{5D7F8DC9-56C1-F440-8500-143B5B4515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905000"/>
          <a:ext cx="2524125" cy="1095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6" name="Equation" r:id="rId3" imgW="336550" imgH="146050" progId="Equation.DSMT4">
                  <p:embed/>
                </p:oleObj>
              </mc:Choice>
              <mc:Fallback>
                <p:oleObj name="Equation" r:id="rId3" imgW="336550" imgH="146050" progId="Equation.DSMT4">
                  <p:embed/>
                  <p:pic>
                    <p:nvPicPr>
                      <p:cNvPr id="36869" name="Object 2">
                        <a:extLst>
                          <a:ext uri="{FF2B5EF4-FFF2-40B4-BE49-F238E27FC236}">
                            <a16:creationId xmlns:a16="http://schemas.microsoft.com/office/drawing/2014/main" id="{5D7F8DC9-56C1-F440-8500-143B5B4515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05000"/>
                        <a:ext cx="2524125" cy="1095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870" name="Group 17">
            <a:extLst>
              <a:ext uri="{FF2B5EF4-FFF2-40B4-BE49-F238E27FC236}">
                <a16:creationId xmlns:a16="http://schemas.microsoft.com/office/drawing/2014/main" id="{0FAE4B58-438D-1846-BC69-D4A283C0D7E9}"/>
              </a:ext>
            </a:extLst>
          </p:cNvPr>
          <p:cNvGrpSpPr>
            <a:grpSpLocks/>
          </p:cNvGrpSpPr>
          <p:nvPr/>
        </p:nvGrpSpPr>
        <p:grpSpPr bwMode="auto">
          <a:xfrm>
            <a:off x="4976813" y="2057400"/>
            <a:ext cx="3657600" cy="1676400"/>
            <a:chOff x="2736" y="1440"/>
            <a:chExt cx="1584" cy="960"/>
          </a:xfrm>
        </p:grpSpPr>
        <p:sp>
          <p:nvSpPr>
            <p:cNvPr id="36889" name="Line 5">
              <a:extLst>
                <a:ext uri="{FF2B5EF4-FFF2-40B4-BE49-F238E27FC236}">
                  <a16:creationId xmlns:a16="http://schemas.microsoft.com/office/drawing/2014/main" id="{521F235F-7396-144F-A36C-C8FD25C370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1440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90" name="Line 6">
              <a:extLst>
                <a:ext uri="{FF2B5EF4-FFF2-40B4-BE49-F238E27FC236}">
                  <a16:creationId xmlns:a16="http://schemas.microsoft.com/office/drawing/2014/main" id="{62A7B725-E93A-D543-9BC9-50E43C2A0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2400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6871" name="Text Box 7">
            <a:extLst>
              <a:ext uri="{FF2B5EF4-FFF2-40B4-BE49-F238E27FC236}">
                <a16:creationId xmlns:a16="http://schemas.microsoft.com/office/drawing/2014/main" id="{ABE1C309-EBDB-6747-92E1-4E26CB3D2A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5413" y="2286000"/>
            <a:ext cx="7080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f</a:t>
            </a:r>
            <a:r>
              <a:rPr lang="en-US" altLang="en-US" baseline="-25000"/>
              <a:t>0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</a:t>
            </a:r>
          </a:p>
        </p:txBody>
      </p:sp>
      <p:sp>
        <p:nvSpPr>
          <p:cNvPr id="36872" name="Freeform 19">
            <a:extLst>
              <a:ext uri="{FF2B5EF4-FFF2-40B4-BE49-F238E27FC236}">
                <a16:creationId xmlns:a16="http://schemas.microsoft.com/office/drawing/2014/main" id="{160F6DAC-96AB-D848-9CC1-DFE15AF94F60}"/>
              </a:ext>
            </a:extLst>
          </p:cNvPr>
          <p:cNvSpPr>
            <a:spLocks/>
          </p:cNvSpPr>
          <p:nvPr/>
        </p:nvSpPr>
        <p:spPr bwMode="auto">
          <a:xfrm>
            <a:off x="4900613" y="2209800"/>
            <a:ext cx="3276600" cy="2209800"/>
          </a:xfrm>
          <a:custGeom>
            <a:avLst/>
            <a:gdLst>
              <a:gd name="T0" fmla="*/ 0 w 1536"/>
              <a:gd name="T1" fmla="*/ 0 h 1632"/>
              <a:gd name="T2" fmla="*/ 2147483647 w 1536"/>
              <a:gd name="T3" fmla="*/ 1848102319 h 1632"/>
              <a:gd name="T4" fmla="*/ 2147483647 w 1536"/>
              <a:gd name="T5" fmla="*/ 2147483647 h 1632"/>
              <a:gd name="T6" fmla="*/ 0 60000 65536"/>
              <a:gd name="T7" fmla="*/ 0 60000 65536"/>
              <a:gd name="T8" fmla="*/ 0 60000 65536"/>
              <a:gd name="T9" fmla="*/ 0 w 1536"/>
              <a:gd name="T10" fmla="*/ 0 h 1632"/>
              <a:gd name="T11" fmla="*/ 1536 w 1536"/>
              <a:gd name="T12" fmla="*/ 1632 h 163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36" h="1632">
                <a:moveTo>
                  <a:pt x="0" y="0"/>
                </a:moveTo>
                <a:cubicBezTo>
                  <a:pt x="208" y="368"/>
                  <a:pt x="416" y="736"/>
                  <a:pt x="672" y="1008"/>
                </a:cubicBezTo>
                <a:cubicBezTo>
                  <a:pt x="928" y="1280"/>
                  <a:pt x="1232" y="1456"/>
                  <a:pt x="1536" y="1632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Text Box 21">
            <a:extLst>
              <a:ext uri="{FF2B5EF4-FFF2-40B4-BE49-F238E27FC236}">
                <a16:creationId xmlns:a16="http://schemas.microsoft.com/office/drawing/2014/main" id="{F6BEC637-FAA1-8943-A928-90FB6DE69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2413" y="2590800"/>
            <a:ext cx="860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–f</a:t>
            </a:r>
            <a:r>
              <a:rPr lang="en-US" altLang="en-US" baseline="-25000"/>
              <a:t>0</a:t>
            </a:r>
            <a:r>
              <a:rPr lang="en-US" altLang="en-US"/>
              <a:t>(</a:t>
            </a:r>
            <a:r>
              <a:rPr lang="en-US" altLang="en-US" i="1"/>
              <a:t>x</a:t>
            </a:r>
            <a:r>
              <a:rPr lang="en-US" altLang="en-US"/>
              <a:t>)</a:t>
            </a:r>
          </a:p>
        </p:txBody>
      </p:sp>
      <p:sp>
        <p:nvSpPr>
          <p:cNvPr id="36874" name="Rectangle 22">
            <a:extLst>
              <a:ext uri="{FF2B5EF4-FFF2-40B4-BE49-F238E27FC236}">
                <a16:creationId xmlns:a16="http://schemas.microsoft.com/office/drawing/2014/main" id="{ACB45FE7-664A-644E-85E9-5DC260C4F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6313" y="3505200"/>
            <a:ext cx="319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x</a:t>
            </a:r>
          </a:p>
        </p:txBody>
      </p:sp>
      <p:sp>
        <p:nvSpPr>
          <p:cNvPr id="36875" name="Oval 23">
            <a:extLst>
              <a:ext uri="{FF2B5EF4-FFF2-40B4-BE49-F238E27FC236}">
                <a16:creationId xmlns:a16="http://schemas.microsoft.com/office/drawing/2014/main" id="{9B07E48B-31F5-5F46-A451-0187A644A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1613" y="36957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aphicFrame>
        <p:nvGraphicFramePr>
          <p:cNvPr id="36876" name="Object 3">
            <a:extLst>
              <a:ext uri="{FF2B5EF4-FFF2-40B4-BE49-F238E27FC236}">
                <a16:creationId xmlns:a16="http://schemas.microsoft.com/office/drawing/2014/main" id="{97F35506-7805-EB4B-BBC0-D463C3B571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" y="3581400"/>
          <a:ext cx="417671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7" name="Equation" r:id="rId5" imgW="800100" imgH="152400" progId="Equation.DSMT4">
                  <p:embed/>
                </p:oleObj>
              </mc:Choice>
              <mc:Fallback>
                <p:oleObj name="Equation" r:id="rId5" imgW="800100" imgH="152400" progId="Equation.DSMT4">
                  <p:embed/>
                  <p:pic>
                    <p:nvPicPr>
                      <p:cNvPr id="36876" name="Object 3">
                        <a:extLst>
                          <a:ext uri="{FF2B5EF4-FFF2-40B4-BE49-F238E27FC236}">
                            <a16:creationId xmlns:a16="http://schemas.microsoft.com/office/drawing/2014/main" id="{97F35506-7805-EB4B-BBC0-D463C3B571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581400"/>
                        <a:ext cx="417671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7" name="Text Box 26">
            <a:extLst>
              <a:ext uri="{FF2B5EF4-FFF2-40B4-BE49-F238E27FC236}">
                <a16:creationId xmlns:a16="http://schemas.microsoft.com/office/drawing/2014/main" id="{AFA183D1-D659-B043-9AD9-903BB18A07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200400"/>
            <a:ext cx="406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equivalent to </a:t>
            </a:r>
            <a:r>
              <a:rPr lang="en-US" altLang="en-US" i="1">
                <a:solidFill>
                  <a:srgbClr val="FF0000"/>
                </a:solidFill>
              </a:rPr>
              <a:t>minimax</a:t>
            </a:r>
            <a:r>
              <a:rPr lang="en-US" altLang="en-US">
                <a:solidFill>
                  <a:srgbClr val="FF0000"/>
                </a:solidFill>
              </a:rPr>
              <a:t> problem</a:t>
            </a:r>
            <a:r>
              <a:rPr lang="en-US" altLang="en-US"/>
              <a:t>:</a:t>
            </a:r>
          </a:p>
        </p:txBody>
      </p:sp>
      <p:sp>
        <p:nvSpPr>
          <p:cNvPr id="36878" name="Text Box 27">
            <a:extLst>
              <a:ext uri="{FF2B5EF4-FFF2-40B4-BE49-F238E27FC236}">
                <a16:creationId xmlns:a16="http://schemas.microsoft.com/office/drawing/2014/main" id="{D3C3D55A-A047-8A4B-AADD-4A4B3ADCD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267200"/>
            <a:ext cx="2878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chemeClr val="accent2"/>
                </a:solidFill>
              </a:rPr>
              <a:t>…still nondifferentiable…</a:t>
            </a:r>
          </a:p>
        </p:txBody>
      </p:sp>
      <p:sp>
        <p:nvSpPr>
          <p:cNvPr id="36879" name="Text Box 29">
            <a:extLst>
              <a:ext uri="{FF2B5EF4-FFF2-40B4-BE49-F238E27FC236}">
                <a16:creationId xmlns:a16="http://schemas.microsoft.com/office/drawing/2014/main" id="{119F4723-CD43-6840-A6B9-F23EF13E9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4800600"/>
            <a:ext cx="83994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…equivalent to </a:t>
            </a:r>
            <a:r>
              <a:rPr lang="en-US" altLang="en-US" i="1">
                <a:solidFill>
                  <a:srgbClr val="FF0000"/>
                </a:solidFill>
              </a:rPr>
              <a:t>constrained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problem with a </a:t>
            </a:r>
            <a:r>
              <a:rPr lang="ja-JP" altLang="en-US"/>
              <a:t>“</a:t>
            </a:r>
            <a:r>
              <a:rPr lang="en-US" altLang="ja-JP"/>
              <a:t>temporary</a:t>
            </a:r>
            <a:r>
              <a:rPr lang="ja-JP" altLang="en-US"/>
              <a:t>”</a:t>
            </a:r>
            <a:r>
              <a:rPr lang="en-US" altLang="ja-JP"/>
              <a:t> variable </a:t>
            </a:r>
            <a:r>
              <a:rPr lang="en-US" altLang="ja-JP" i="1"/>
              <a:t>t</a:t>
            </a:r>
            <a:r>
              <a:rPr lang="en-US" altLang="ja-JP"/>
              <a:t>:</a:t>
            </a:r>
            <a:endParaRPr lang="en-US" altLang="en-US"/>
          </a:p>
        </p:txBody>
      </p:sp>
      <p:graphicFrame>
        <p:nvGraphicFramePr>
          <p:cNvPr id="36880" name="Object 4">
            <a:extLst>
              <a:ext uri="{FF2B5EF4-FFF2-40B4-BE49-F238E27FC236}">
                <a16:creationId xmlns:a16="http://schemas.microsoft.com/office/drawing/2014/main" id="{2B2569C7-6960-B243-BA3D-DEFE55544A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81138" y="5459413"/>
          <a:ext cx="1719262" cy="94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8" name="Equation" r:id="rId7" imgW="266700" imgH="146050" progId="Equation.DSMT4">
                  <p:embed/>
                </p:oleObj>
              </mc:Choice>
              <mc:Fallback>
                <p:oleObj name="Equation" r:id="rId7" imgW="266700" imgH="146050" progId="Equation.DSMT4">
                  <p:embed/>
                  <p:pic>
                    <p:nvPicPr>
                      <p:cNvPr id="36880" name="Object 4">
                        <a:extLst>
                          <a:ext uri="{FF2B5EF4-FFF2-40B4-BE49-F238E27FC236}">
                            <a16:creationId xmlns:a16="http://schemas.microsoft.com/office/drawing/2014/main" id="{2B2569C7-6960-B243-BA3D-DEFE55544AC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8" y="5459413"/>
                        <a:ext cx="1719262" cy="941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1" name="Object 5">
            <a:extLst>
              <a:ext uri="{FF2B5EF4-FFF2-40B4-BE49-F238E27FC236}">
                <a16:creationId xmlns:a16="http://schemas.microsoft.com/office/drawing/2014/main" id="{49FB67DD-E062-3A40-9DD0-927111666A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5410200"/>
          <a:ext cx="1203325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69" name="Equation" r:id="rId9" imgW="285750" imgH="101600" progId="Equation.DSMT4">
                  <p:embed/>
                </p:oleObj>
              </mc:Choice>
              <mc:Fallback>
                <p:oleObj name="Equation" r:id="rId9" imgW="285750" imgH="101600" progId="Equation.DSMT4">
                  <p:embed/>
                  <p:pic>
                    <p:nvPicPr>
                      <p:cNvPr id="36881" name="Object 5">
                        <a:extLst>
                          <a:ext uri="{FF2B5EF4-FFF2-40B4-BE49-F238E27FC236}">
                            <a16:creationId xmlns:a16="http://schemas.microsoft.com/office/drawing/2014/main" id="{49FB67DD-E062-3A40-9DD0-927111666A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410200"/>
                        <a:ext cx="1203325" cy="427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2" name="Object 6">
            <a:extLst>
              <a:ext uri="{FF2B5EF4-FFF2-40B4-BE49-F238E27FC236}">
                <a16:creationId xmlns:a16="http://schemas.microsoft.com/office/drawing/2014/main" id="{A6F4B81F-9D87-C443-93EA-36427C1948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5897563"/>
          <a:ext cx="13906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0" name="Equation" r:id="rId11" imgW="330200" imgH="101600" progId="Equation.DSMT4">
                  <p:embed/>
                </p:oleObj>
              </mc:Choice>
              <mc:Fallback>
                <p:oleObj name="Equation" r:id="rId11" imgW="330200" imgH="101600" progId="Equation.DSMT4">
                  <p:embed/>
                  <p:pic>
                    <p:nvPicPr>
                      <p:cNvPr id="36882" name="Object 6">
                        <a:extLst>
                          <a:ext uri="{FF2B5EF4-FFF2-40B4-BE49-F238E27FC236}">
                            <a16:creationId xmlns:a16="http://schemas.microsoft.com/office/drawing/2014/main" id="{A6F4B81F-9D87-C443-93EA-36427C1948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5897563"/>
                        <a:ext cx="1390650" cy="427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3" name="Object 7">
            <a:extLst>
              <a:ext uri="{FF2B5EF4-FFF2-40B4-BE49-F238E27FC236}">
                <a16:creationId xmlns:a16="http://schemas.microsoft.com/office/drawing/2014/main" id="{550C0FB2-370F-D640-A0CA-CA0DD050F1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16725" y="5461000"/>
          <a:ext cx="1641475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1" name="Equation" r:id="rId13" imgW="558800" imgH="120650" progId="Equation.DSMT4">
                  <p:embed/>
                </p:oleObj>
              </mc:Choice>
              <mc:Fallback>
                <p:oleObj name="Equation" r:id="rId13" imgW="558800" imgH="120650" progId="Equation.DSMT4">
                  <p:embed/>
                  <p:pic>
                    <p:nvPicPr>
                      <p:cNvPr id="36883" name="Object 7">
                        <a:extLst>
                          <a:ext uri="{FF2B5EF4-FFF2-40B4-BE49-F238E27FC236}">
                            <a16:creationId xmlns:a16="http://schemas.microsoft.com/office/drawing/2014/main" id="{550C0FB2-370F-D640-A0CA-CA0DD050F1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725" y="5461000"/>
                        <a:ext cx="1641475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84" name="Object 8">
            <a:extLst>
              <a:ext uri="{FF2B5EF4-FFF2-40B4-BE49-F238E27FC236}">
                <a16:creationId xmlns:a16="http://schemas.microsoft.com/office/drawing/2014/main" id="{D7DA3A20-F34A-4A41-9BA2-899AE6F482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19900" y="5943600"/>
          <a:ext cx="1790700" cy="354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72" name="Equation" r:id="rId15" imgW="609600" imgH="120650" progId="Equation.3">
                  <p:embed/>
                </p:oleObj>
              </mc:Choice>
              <mc:Fallback>
                <p:oleObj name="Equation" r:id="rId15" imgW="609600" imgH="120650" progId="Equation.3">
                  <p:embed/>
                  <p:pic>
                    <p:nvPicPr>
                      <p:cNvPr id="36884" name="Object 8">
                        <a:extLst>
                          <a:ext uri="{FF2B5EF4-FFF2-40B4-BE49-F238E27FC236}">
                            <a16:creationId xmlns:a16="http://schemas.microsoft.com/office/drawing/2014/main" id="{D7DA3A20-F34A-4A41-9BA2-899AE6F482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900" y="5943600"/>
                        <a:ext cx="1790700" cy="354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85" name="Text Box 36">
            <a:extLst>
              <a:ext uri="{FF2B5EF4-FFF2-40B4-BE49-F238E27FC236}">
                <a16:creationId xmlns:a16="http://schemas.microsoft.com/office/drawing/2014/main" id="{F7671FB7-0C38-5244-843C-395CD3EA2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562600"/>
            <a:ext cx="1501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en-US"/>
              <a:t>subject to:</a:t>
            </a:r>
          </a:p>
        </p:txBody>
      </p:sp>
      <p:sp>
        <p:nvSpPr>
          <p:cNvPr id="36886" name="Text Box 37">
            <a:extLst>
              <a:ext uri="{FF2B5EF4-FFF2-40B4-BE49-F238E27FC236}">
                <a16:creationId xmlns:a16="http://schemas.microsoft.com/office/drawing/2014/main" id="{F167D71C-8B47-8D40-87A0-F607FEBC7F2F}"/>
              </a:ext>
            </a:extLst>
          </p:cNvPr>
          <p:cNvSpPr txBox="1">
            <a:spLocks noChangeArrowheads="1"/>
          </p:cNvSpPr>
          <p:nvPr/>
        </p:nvSpPr>
        <p:spPr bwMode="auto">
          <a:xfrm rot="-2329821">
            <a:off x="120650" y="5649913"/>
            <a:ext cx="16319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</a:rPr>
              <a:t>differentiable!</a:t>
            </a:r>
          </a:p>
        </p:txBody>
      </p:sp>
      <p:sp>
        <p:nvSpPr>
          <p:cNvPr id="36887" name="Line 39">
            <a:extLst>
              <a:ext uri="{FF2B5EF4-FFF2-40B4-BE49-F238E27FC236}">
                <a16:creationId xmlns:a16="http://schemas.microsoft.com/office/drawing/2014/main" id="{5DDDE4C6-730F-644E-AE8B-D5FADD4C3BF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07175" y="3276600"/>
            <a:ext cx="98425" cy="368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88" name="Text Box 40">
            <a:extLst>
              <a:ext uri="{FF2B5EF4-FFF2-40B4-BE49-F238E27FC236}">
                <a16:creationId xmlns:a16="http://schemas.microsoft.com/office/drawing/2014/main" id="{21DD4A5B-481F-9547-9B9C-287FECE6D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250" y="2990850"/>
            <a:ext cx="9207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optimum</a:t>
            </a:r>
          </a:p>
        </p:txBody>
      </p:sp>
    </p:spTree>
    <p:extLst>
      <p:ext uri="{BB962C8B-B14F-4D97-AF65-F5344CB8AC3E}">
        <p14:creationId xmlns:p14="http://schemas.microsoft.com/office/powerpoint/2010/main" val="120622376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>
            <a:extLst>
              <a:ext uri="{FF2B5EF4-FFF2-40B4-BE49-F238E27FC236}">
                <a16:creationId xmlns:a16="http://schemas.microsoft.com/office/drawing/2014/main" id="{F4715625-4E2F-424B-BF4E-F8FCE863BB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Example: Chebyshev linear fitting</a:t>
            </a:r>
          </a:p>
        </p:txBody>
      </p:sp>
      <p:grpSp>
        <p:nvGrpSpPr>
          <p:cNvPr id="37890" name="Group 3">
            <a:extLst>
              <a:ext uri="{FF2B5EF4-FFF2-40B4-BE49-F238E27FC236}">
                <a16:creationId xmlns:a16="http://schemas.microsoft.com/office/drawing/2014/main" id="{AD77CDFC-3E30-1846-891C-9F47F5178B2C}"/>
              </a:ext>
            </a:extLst>
          </p:cNvPr>
          <p:cNvGrpSpPr>
            <a:grpSpLocks/>
          </p:cNvGrpSpPr>
          <p:nvPr/>
        </p:nvGrpSpPr>
        <p:grpSpPr bwMode="auto">
          <a:xfrm>
            <a:off x="4976813" y="1524000"/>
            <a:ext cx="3657600" cy="2209800"/>
            <a:chOff x="2736" y="1440"/>
            <a:chExt cx="1584" cy="960"/>
          </a:xfrm>
        </p:grpSpPr>
        <p:sp>
          <p:nvSpPr>
            <p:cNvPr id="37917" name="Line 4">
              <a:extLst>
                <a:ext uri="{FF2B5EF4-FFF2-40B4-BE49-F238E27FC236}">
                  <a16:creationId xmlns:a16="http://schemas.microsoft.com/office/drawing/2014/main" id="{3CCBAD5D-020D-954D-885C-367C7CC91D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1440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918" name="Line 5">
              <a:extLst>
                <a:ext uri="{FF2B5EF4-FFF2-40B4-BE49-F238E27FC236}">
                  <a16:creationId xmlns:a16="http://schemas.microsoft.com/office/drawing/2014/main" id="{FE823CE4-0DE8-7C45-9E9F-25BB13FB7E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36" y="2400"/>
              <a:ext cx="1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891" name="Rectangle 9">
            <a:extLst>
              <a:ext uri="{FF2B5EF4-FFF2-40B4-BE49-F238E27FC236}">
                <a16:creationId xmlns:a16="http://schemas.microsoft.com/office/drawing/2014/main" id="{B7E8C331-5F0B-384C-A88B-A4A61738D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6313" y="35052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a</a:t>
            </a:r>
          </a:p>
        </p:txBody>
      </p:sp>
      <p:sp>
        <p:nvSpPr>
          <p:cNvPr id="37892" name="Oval 10">
            <a:extLst>
              <a:ext uri="{FF2B5EF4-FFF2-40B4-BE49-F238E27FC236}">
                <a16:creationId xmlns:a16="http://schemas.microsoft.com/office/drawing/2014/main" id="{02F8A127-476B-B24B-8405-6AEC03F8A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048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893" name="Rectangle 13">
            <a:extLst>
              <a:ext uri="{FF2B5EF4-FFF2-40B4-BE49-F238E27FC236}">
                <a16:creationId xmlns:a16="http://schemas.microsoft.com/office/drawing/2014/main" id="{B557C0CB-3073-FB42-ABB7-3F1855D23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5050" y="1143000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b</a:t>
            </a:r>
          </a:p>
        </p:txBody>
      </p:sp>
      <p:sp>
        <p:nvSpPr>
          <p:cNvPr id="37894" name="Oval 14">
            <a:extLst>
              <a:ext uri="{FF2B5EF4-FFF2-40B4-BE49-F238E27FC236}">
                <a16:creationId xmlns:a16="http://schemas.microsoft.com/office/drawing/2014/main" id="{58ECDDA0-459E-2847-A7DB-9AB5667B3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3200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895" name="Oval 15">
            <a:extLst>
              <a:ext uri="{FF2B5EF4-FFF2-40B4-BE49-F238E27FC236}">
                <a16:creationId xmlns:a16="http://schemas.microsoft.com/office/drawing/2014/main" id="{BB46F017-7D1E-F040-A8EA-AD7BA6BEB0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819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896" name="Oval 16">
            <a:extLst>
              <a:ext uri="{FF2B5EF4-FFF2-40B4-BE49-F238E27FC236}">
                <a16:creationId xmlns:a16="http://schemas.microsoft.com/office/drawing/2014/main" id="{2EACB39E-384E-C543-96E4-4A7536F77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971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897" name="Oval 17">
            <a:extLst>
              <a:ext uri="{FF2B5EF4-FFF2-40B4-BE49-F238E27FC236}">
                <a16:creationId xmlns:a16="http://schemas.microsoft.com/office/drawing/2014/main" id="{73BFD742-97D7-A547-8EBD-58D7D2971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2819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898" name="Oval 18">
            <a:extLst>
              <a:ext uri="{FF2B5EF4-FFF2-40B4-BE49-F238E27FC236}">
                <a16:creationId xmlns:a16="http://schemas.microsoft.com/office/drawing/2014/main" id="{5AEB0798-BF96-094A-971B-4A1CD39C0B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590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899" name="Oval 19">
            <a:extLst>
              <a:ext uri="{FF2B5EF4-FFF2-40B4-BE49-F238E27FC236}">
                <a16:creationId xmlns:a16="http://schemas.microsoft.com/office/drawing/2014/main" id="{073771BC-37C5-A04C-80A3-2C321739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590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900" name="Oval 20">
            <a:extLst>
              <a:ext uri="{FF2B5EF4-FFF2-40B4-BE49-F238E27FC236}">
                <a16:creationId xmlns:a16="http://schemas.microsoft.com/office/drawing/2014/main" id="{846CC58D-3DCC-914B-B54A-8BC901E5D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286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901" name="Oval 21">
            <a:extLst>
              <a:ext uri="{FF2B5EF4-FFF2-40B4-BE49-F238E27FC236}">
                <a16:creationId xmlns:a16="http://schemas.microsoft.com/office/drawing/2014/main" id="{8BE4A844-AFB7-3941-ABE9-5819FED0C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667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902" name="Oval 22">
            <a:extLst>
              <a:ext uri="{FF2B5EF4-FFF2-40B4-BE49-F238E27FC236}">
                <a16:creationId xmlns:a16="http://schemas.microsoft.com/office/drawing/2014/main" id="{22B60D83-49D8-D14F-A7CF-54843B679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19050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903" name="Oval 23">
            <a:extLst>
              <a:ext uri="{FF2B5EF4-FFF2-40B4-BE49-F238E27FC236}">
                <a16:creationId xmlns:a16="http://schemas.microsoft.com/office/drawing/2014/main" id="{73407DE1-DD1C-C24E-B6F4-D2D5E3689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33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904" name="Oval 24">
            <a:extLst>
              <a:ext uri="{FF2B5EF4-FFF2-40B4-BE49-F238E27FC236}">
                <a16:creationId xmlns:a16="http://schemas.microsoft.com/office/drawing/2014/main" id="{8052C6FD-D661-9940-B583-02D5145F8B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6200" y="18288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905" name="Oval 25">
            <a:extLst>
              <a:ext uri="{FF2B5EF4-FFF2-40B4-BE49-F238E27FC236}">
                <a16:creationId xmlns:a16="http://schemas.microsoft.com/office/drawing/2014/main" id="{2D725322-8878-D34B-BD7B-48207450C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5146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906" name="Oval 26">
            <a:extLst>
              <a:ext uri="{FF2B5EF4-FFF2-40B4-BE49-F238E27FC236}">
                <a16:creationId xmlns:a16="http://schemas.microsoft.com/office/drawing/2014/main" id="{C2E028F5-AB93-B742-8495-46AAB951E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2057400"/>
            <a:ext cx="76200" cy="762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7907" name="Text Box 27">
            <a:extLst>
              <a:ext uri="{FF2B5EF4-FFF2-40B4-BE49-F238E27FC236}">
                <a16:creationId xmlns:a16="http://schemas.microsoft.com/office/drawing/2014/main" id="{7FFB9D97-F195-5448-86E4-EF582CA9E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8713" y="2514600"/>
            <a:ext cx="12080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i="1"/>
              <a:t>N</a:t>
            </a:r>
            <a:r>
              <a:rPr lang="en-US" altLang="en-US"/>
              <a:t> points</a:t>
            </a:r>
          </a:p>
          <a:p>
            <a:pPr algn="ctr"/>
            <a:r>
              <a:rPr lang="en-US" altLang="en-US"/>
              <a:t>(</a:t>
            </a:r>
            <a:r>
              <a:rPr lang="en-US" altLang="en-US" i="1"/>
              <a:t>a</a:t>
            </a:r>
            <a:r>
              <a:rPr lang="en-US" altLang="en-US" i="1" baseline="-25000"/>
              <a:t>i</a:t>
            </a:r>
            <a:r>
              <a:rPr lang="en-US" altLang="en-US"/>
              <a:t>,</a:t>
            </a:r>
            <a:r>
              <a:rPr lang="en-US" altLang="en-US" i="1"/>
              <a:t>b</a:t>
            </a:r>
            <a:r>
              <a:rPr lang="en-US" altLang="en-US" i="1" baseline="-25000"/>
              <a:t>i</a:t>
            </a:r>
            <a:r>
              <a:rPr lang="en-US" altLang="en-US"/>
              <a:t>)</a:t>
            </a:r>
            <a:endParaRPr lang="en-US" altLang="en-US" i="1"/>
          </a:p>
        </p:txBody>
      </p:sp>
      <p:sp>
        <p:nvSpPr>
          <p:cNvPr id="37908" name="Line 28">
            <a:extLst>
              <a:ext uri="{FF2B5EF4-FFF2-40B4-BE49-F238E27FC236}">
                <a16:creationId xmlns:a16="http://schemas.microsoft.com/office/drawing/2014/main" id="{4546AB32-61F2-A840-A94F-5F1E4E36F4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1676400"/>
            <a:ext cx="3962400" cy="1600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09" name="Text Box 29">
            <a:extLst>
              <a:ext uri="{FF2B5EF4-FFF2-40B4-BE49-F238E27FC236}">
                <a16:creationId xmlns:a16="http://schemas.microsoft.com/office/drawing/2014/main" id="{C28688BA-4952-8444-AEBE-C3EE7BF8C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0963" y="914400"/>
            <a:ext cx="98583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fit line</a:t>
            </a:r>
          </a:p>
          <a:p>
            <a:r>
              <a:rPr lang="en-US" altLang="en-US" i="1">
                <a:solidFill>
                  <a:srgbClr val="FF0000"/>
                </a:solidFill>
              </a:rPr>
              <a:t>ax</a:t>
            </a:r>
            <a:r>
              <a:rPr lang="en-US" altLang="en-US" baseline="-25000">
                <a:solidFill>
                  <a:srgbClr val="FF0000"/>
                </a:solidFill>
              </a:rPr>
              <a:t>1</a:t>
            </a:r>
            <a:r>
              <a:rPr lang="en-US" altLang="en-US">
                <a:solidFill>
                  <a:srgbClr val="FF0000"/>
                </a:solidFill>
              </a:rPr>
              <a:t>+</a:t>
            </a:r>
            <a:r>
              <a:rPr lang="en-US" altLang="en-US" i="1">
                <a:solidFill>
                  <a:srgbClr val="FF0000"/>
                </a:solidFill>
              </a:rPr>
              <a:t>x</a:t>
            </a:r>
            <a:r>
              <a:rPr lang="en-US" altLang="en-US" baseline="-25000">
                <a:solidFill>
                  <a:srgbClr val="FF0000"/>
                </a:solidFill>
              </a:rPr>
              <a:t>2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37910" name="Text Box 30">
            <a:extLst>
              <a:ext uri="{FF2B5EF4-FFF2-40B4-BE49-F238E27FC236}">
                <a16:creationId xmlns:a16="http://schemas.microsoft.com/office/drawing/2014/main" id="{8799976B-8A88-A54F-8298-C6670C7FE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295400"/>
            <a:ext cx="33432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find the fit that minimizes</a:t>
            </a:r>
          </a:p>
          <a:p>
            <a:pPr algn="ctr"/>
            <a:r>
              <a:rPr lang="en-US" altLang="en-US"/>
              <a:t>the </a:t>
            </a:r>
            <a:r>
              <a:rPr lang="en-US" altLang="en-US" i="1"/>
              <a:t>maximum error</a:t>
            </a:r>
            <a:r>
              <a:rPr lang="en-US" altLang="en-US"/>
              <a:t>:</a:t>
            </a:r>
          </a:p>
        </p:txBody>
      </p:sp>
      <p:graphicFrame>
        <p:nvGraphicFramePr>
          <p:cNvPr id="37911" name="Object 2">
            <a:extLst>
              <a:ext uri="{FF2B5EF4-FFF2-40B4-BE49-F238E27FC236}">
                <a16:creationId xmlns:a16="http://schemas.microsoft.com/office/drawing/2014/main" id="{BC73D7F1-1B09-904B-81EC-71E4A9021E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298700"/>
          <a:ext cx="3505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8" name="Equation" r:id="rId3" imgW="755650" imgH="177800" progId="Equation.DSMT4">
                  <p:embed/>
                </p:oleObj>
              </mc:Choice>
              <mc:Fallback>
                <p:oleObj name="Equation" r:id="rId3" imgW="755650" imgH="177800" progId="Equation.DSMT4">
                  <p:embed/>
                  <p:pic>
                    <p:nvPicPr>
                      <p:cNvPr id="37911" name="Object 2">
                        <a:extLst>
                          <a:ext uri="{FF2B5EF4-FFF2-40B4-BE49-F238E27FC236}">
                            <a16:creationId xmlns:a16="http://schemas.microsoft.com/office/drawing/2014/main" id="{BC73D7F1-1B09-904B-81EC-71E4A9021E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298700"/>
                        <a:ext cx="3505200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12" name="Text Box 32">
            <a:extLst>
              <a:ext uri="{FF2B5EF4-FFF2-40B4-BE49-F238E27FC236}">
                <a16:creationId xmlns:a16="http://schemas.microsoft.com/office/drawing/2014/main" id="{C19BFA0D-CFAD-574A-A338-554ACB29F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290888"/>
            <a:ext cx="3733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… nondifferentiable minimax problem</a:t>
            </a:r>
          </a:p>
        </p:txBody>
      </p:sp>
      <p:sp>
        <p:nvSpPr>
          <p:cNvPr id="37913" name="Text Box 33">
            <a:extLst>
              <a:ext uri="{FF2B5EF4-FFF2-40B4-BE49-F238E27FC236}">
                <a16:creationId xmlns:a16="http://schemas.microsoft.com/office/drawing/2014/main" id="{E6677107-8D6B-B047-9411-2049F4A00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4267200"/>
            <a:ext cx="63420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equivalent to a </a:t>
            </a:r>
            <a:r>
              <a:rPr lang="en-US" altLang="en-US" i="1">
                <a:solidFill>
                  <a:srgbClr val="FF0000"/>
                </a:solidFill>
              </a:rPr>
              <a:t>linear programming</a:t>
            </a:r>
            <a:r>
              <a:rPr lang="en-US" altLang="en-US"/>
              <a:t> problem (LP):</a:t>
            </a:r>
          </a:p>
        </p:txBody>
      </p:sp>
      <p:graphicFrame>
        <p:nvGraphicFramePr>
          <p:cNvPr id="37914" name="Object 3">
            <a:extLst>
              <a:ext uri="{FF2B5EF4-FFF2-40B4-BE49-F238E27FC236}">
                <a16:creationId xmlns:a16="http://schemas.microsoft.com/office/drawing/2014/main" id="{5DDA9D1E-AD8F-4E43-BEB8-072EEE9ED1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5043488"/>
          <a:ext cx="1268413" cy="900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9" name="Equation" r:id="rId5" imgW="196850" imgH="139700" progId="Equation.DSMT4">
                  <p:embed/>
                </p:oleObj>
              </mc:Choice>
              <mc:Fallback>
                <p:oleObj name="Equation" r:id="rId5" imgW="196850" imgH="139700" progId="Equation.DSMT4">
                  <p:embed/>
                  <p:pic>
                    <p:nvPicPr>
                      <p:cNvPr id="37914" name="Object 3">
                        <a:extLst>
                          <a:ext uri="{FF2B5EF4-FFF2-40B4-BE49-F238E27FC236}">
                            <a16:creationId xmlns:a16="http://schemas.microsoft.com/office/drawing/2014/main" id="{5DDA9D1E-AD8F-4E43-BEB8-072EEE9ED1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043488"/>
                        <a:ext cx="1268413" cy="900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915" name="Text Box 35">
            <a:extLst>
              <a:ext uri="{FF2B5EF4-FFF2-40B4-BE49-F238E27FC236}">
                <a16:creationId xmlns:a16="http://schemas.microsoft.com/office/drawing/2014/main" id="{C1265803-8E3A-374F-845B-9DCF12C25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3550" y="4876800"/>
            <a:ext cx="327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subject to 2</a:t>
            </a:r>
            <a:r>
              <a:rPr lang="en-US" altLang="en-US" i="1"/>
              <a:t>N</a:t>
            </a:r>
            <a:r>
              <a:rPr lang="en-US" altLang="en-US"/>
              <a:t> constraints:</a:t>
            </a:r>
          </a:p>
        </p:txBody>
      </p:sp>
      <p:graphicFrame>
        <p:nvGraphicFramePr>
          <p:cNvPr id="37916" name="Object 4">
            <a:extLst>
              <a:ext uri="{FF2B5EF4-FFF2-40B4-BE49-F238E27FC236}">
                <a16:creationId xmlns:a16="http://schemas.microsoft.com/office/drawing/2014/main" id="{E53A1A64-A566-CD4B-9A6B-D9B07BF853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5410200"/>
          <a:ext cx="2868613" cy="102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80" name="Equation" r:id="rId7" imgW="622300" imgH="222250" progId="Equation.3">
                  <p:embed/>
                </p:oleObj>
              </mc:Choice>
              <mc:Fallback>
                <p:oleObj name="Equation" r:id="rId7" imgW="622300" imgH="222250" progId="Equation.3">
                  <p:embed/>
                  <p:pic>
                    <p:nvPicPr>
                      <p:cNvPr id="37916" name="Object 4">
                        <a:extLst>
                          <a:ext uri="{FF2B5EF4-FFF2-40B4-BE49-F238E27FC236}">
                            <a16:creationId xmlns:a16="http://schemas.microsoft.com/office/drawing/2014/main" id="{E53A1A64-A566-CD4B-9A6B-D9B07BF853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5410200"/>
                        <a:ext cx="2868613" cy="102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333883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52912942-8B67-C548-ABE9-5E371FFAE1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Gap Optimization</a:t>
            </a:r>
            <a:br>
              <a:rPr lang="en-US"/>
            </a:br>
            <a:r>
              <a:rPr lang="en-US"/>
              <a:t>via nonlinear constraints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39B7CC5D-AFDE-CC40-9097-F96880100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286000"/>
            <a:ext cx="1476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2"/>
                </a:solidFill>
                <a:latin typeface="Times" charset="0"/>
                <a:ea typeface="ＭＳ Ｐゴシック" charset="0"/>
                <a:cs typeface="ＭＳ Ｐゴシック" charset="0"/>
              </a:rPr>
              <a:t>we want:</a:t>
            </a:r>
          </a:p>
        </p:txBody>
      </p:sp>
      <p:graphicFrame>
        <p:nvGraphicFramePr>
          <p:cNvPr id="38915" name="Object 5">
            <a:extLst>
              <a:ext uri="{FF2B5EF4-FFF2-40B4-BE49-F238E27FC236}">
                <a16:creationId xmlns:a16="http://schemas.microsoft.com/office/drawing/2014/main" id="{0B5992C7-85EA-5249-BA92-BED8E16BE7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47950" y="1724025"/>
          <a:ext cx="5373688" cy="155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9" name="Equation" r:id="rId3" imgW="1187450" imgH="342900" progId="Equation.DSMT4">
                  <p:embed/>
                </p:oleObj>
              </mc:Choice>
              <mc:Fallback>
                <p:oleObj name="Equation" r:id="rId3" imgW="1187450" imgH="342900" progId="Equation.DSMT4">
                  <p:embed/>
                  <p:pic>
                    <p:nvPicPr>
                      <p:cNvPr id="38915" name="Object 5">
                        <a:extLst>
                          <a:ext uri="{FF2B5EF4-FFF2-40B4-BE49-F238E27FC236}">
                            <a16:creationId xmlns:a16="http://schemas.microsoft.com/office/drawing/2014/main" id="{0B5992C7-85EA-5249-BA92-BED8E16BE73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7950" y="1724025"/>
                        <a:ext cx="5373688" cy="1552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8" name="Text Box 6">
            <a:extLst>
              <a:ext uri="{FF2B5EF4-FFF2-40B4-BE49-F238E27FC236}">
                <a16:creationId xmlns:a16="http://schemas.microsoft.com/office/drawing/2014/main" id="{09EAD84E-4C9D-0E4A-9D91-6FB543B2E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050" y="3505200"/>
            <a:ext cx="4365625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i="1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not differentiable at accidental degeneracies</a:t>
            </a:r>
          </a:p>
        </p:txBody>
      </p:sp>
      <p:sp>
        <p:nvSpPr>
          <p:cNvPr id="18439" name="Line 7">
            <a:extLst>
              <a:ext uri="{FF2B5EF4-FFF2-40B4-BE49-F238E27FC236}">
                <a16:creationId xmlns:a16="http://schemas.microsoft.com/office/drawing/2014/main" id="{3F613173-7A28-6341-8639-8A30E3C2D0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581400" y="3429000"/>
            <a:ext cx="4191000" cy="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9FF372A1-789E-2E4F-9BF6-9A1DF77D8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4114800"/>
            <a:ext cx="3495675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>
                <a:solidFill>
                  <a:schemeClr val="accent2"/>
                </a:solidFill>
              </a:rPr>
              <a:t>an equivalent problem:</a:t>
            </a:r>
          </a:p>
          <a:p>
            <a:pPr algn="ctr"/>
            <a:endParaRPr lang="en-US" altLang="en-US" sz="2800">
              <a:solidFill>
                <a:schemeClr val="accent2"/>
              </a:solidFill>
            </a:endParaRPr>
          </a:p>
          <a:p>
            <a:pPr algn="ctr"/>
            <a:endParaRPr lang="en-US" altLang="en-US" sz="2800">
              <a:solidFill>
                <a:schemeClr val="accent2"/>
              </a:solidFill>
            </a:endParaRPr>
          </a:p>
          <a:p>
            <a:pPr algn="ctr"/>
            <a:r>
              <a:rPr lang="en-US" altLang="en-US" sz="2800">
                <a:solidFill>
                  <a:schemeClr val="accent2"/>
                </a:solidFill>
              </a:rPr>
              <a:t>…with</a:t>
            </a:r>
          </a:p>
          <a:p>
            <a:pPr algn="ctr"/>
            <a:r>
              <a:rPr lang="en-US" altLang="en-US" sz="2800">
                <a:solidFill>
                  <a:schemeClr val="accent2"/>
                </a:solidFill>
              </a:rPr>
              <a:t>(mostly) differentiable</a:t>
            </a:r>
          </a:p>
          <a:p>
            <a:pPr algn="ctr"/>
            <a:r>
              <a:rPr lang="en-US" altLang="en-US" sz="2800">
                <a:solidFill>
                  <a:schemeClr val="accent2"/>
                </a:solidFill>
              </a:rPr>
              <a:t>nonlinear constraints:</a:t>
            </a:r>
          </a:p>
        </p:txBody>
      </p:sp>
      <p:graphicFrame>
        <p:nvGraphicFramePr>
          <p:cNvPr id="38919" name="Object 9">
            <a:extLst>
              <a:ext uri="{FF2B5EF4-FFF2-40B4-BE49-F238E27FC236}">
                <a16:creationId xmlns:a16="http://schemas.microsoft.com/office/drawing/2014/main" id="{27016D39-8EEB-5D41-93EE-9F79AED946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05400" y="4060825"/>
          <a:ext cx="2241550" cy="264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400" name="Equation" r:id="rId5" imgW="495300" imgH="584200" progId="Equation.3">
                  <p:embed/>
                </p:oleObj>
              </mc:Choice>
              <mc:Fallback>
                <p:oleObj name="Equation" r:id="rId5" imgW="495300" imgH="584200" progId="Equation.3">
                  <p:embed/>
                  <p:pic>
                    <p:nvPicPr>
                      <p:cNvPr id="38919" name="Object 9">
                        <a:extLst>
                          <a:ext uri="{FF2B5EF4-FFF2-40B4-BE49-F238E27FC236}">
                            <a16:creationId xmlns:a16="http://schemas.microsoft.com/office/drawing/2014/main" id="{27016D39-8EEB-5D41-93EE-9F79AED946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5400" y="4060825"/>
                        <a:ext cx="2241550" cy="264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67163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>
            <a:extLst>
              <a:ext uri="{FF2B5EF4-FFF2-40B4-BE49-F238E27FC236}">
                <a16:creationId xmlns:a16="http://schemas.microsoft.com/office/drawing/2014/main" id="{8590D2D6-AE29-2C4A-8010-BC5EC26D73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600200"/>
          </a:xfrm>
        </p:spPr>
        <p:txBody>
          <a:bodyPr/>
          <a:lstStyle/>
          <a:p>
            <a:pPr>
              <a:defRPr/>
            </a:pPr>
            <a:r>
              <a:rPr lang="en-US"/>
              <a:t>Optimizing 1st TM and TE gaps</a:t>
            </a:r>
            <a:br>
              <a:rPr lang="en-US"/>
            </a:br>
            <a:r>
              <a:rPr lang="en-US" sz="3200"/>
              <a:t>for a triangular lattice with 6-fold symmetry</a:t>
            </a:r>
            <a:br>
              <a:rPr lang="en-US" sz="3200"/>
            </a:br>
            <a:r>
              <a:rPr lang="en-US" sz="3200"/>
              <a:t>(between bands 1 &amp; 2)</a:t>
            </a:r>
            <a:endParaRPr lang="en-US"/>
          </a:p>
        </p:txBody>
      </p:sp>
      <p:pic>
        <p:nvPicPr>
          <p:cNvPr id="21507" name="max-TM.tri.+48.3.mpg" descr="/Users/stevenj/Documents/Work/Presentations/Borrowed/max-TM.tri.+48.3.mpg">
            <a:hlinkClick r:id="" action="ppaction://media"/>
            <a:extLst>
              <a:ext uri="{FF2B5EF4-FFF2-40B4-BE49-F238E27FC236}">
                <a16:creationId xmlns:a16="http://schemas.microsoft.com/office/drawing/2014/main" id="{0B7A0590-855E-FC4D-B4FD-B57EF3C318BB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406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ext Box 1028">
            <a:extLst>
              <a:ext uri="{FF2B5EF4-FFF2-40B4-BE49-F238E27FC236}">
                <a16:creationId xmlns:a16="http://schemas.microsoft.com/office/drawing/2014/main" id="{65F8845F-3E90-4F40-B0F6-9ED02E8F1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360988"/>
            <a:ext cx="32988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48.3% TM gap (</a:t>
            </a:r>
            <a:r>
              <a:rPr lang="en-US">
                <a:latin typeface="Symbol" charset="0"/>
                <a:ea typeface="ＭＳ Ｐゴシック" charset="0"/>
                <a:cs typeface="ＭＳ Ｐゴシック" charset="0"/>
              </a:rPr>
              <a:t>e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 = 12:1)</a:t>
            </a:r>
          </a:p>
        </p:txBody>
      </p:sp>
      <p:sp>
        <p:nvSpPr>
          <p:cNvPr id="21509" name="Text Box 1029">
            <a:extLst>
              <a:ext uri="{FF2B5EF4-FFF2-40B4-BE49-F238E27FC236}">
                <a16:creationId xmlns:a16="http://schemas.microsoft.com/office/drawing/2014/main" id="{3E5F3A2F-94F5-2241-913C-3D7E2AE8B5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172200"/>
            <a:ext cx="3268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30 iterations of optimizer</a:t>
            </a:r>
          </a:p>
        </p:txBody>
      </p:sp>
      <p:pic>
        <p:nvPicPr>
          <p:cNvPr id="21510" name="max-TE.tri.+51.4.mpg" descr="/Users/stevenj/Documents/Work/Presentations/Borrowed/max-TE.tri.+51.4.mpg">
            <a:hlinkClick r:id="" action="ppaction://media"/>
            <a:extLst>
              <a:ext uri="{FF2B5EF4-FFF2-40B4-BE49-F238E27FC236}">
                <a16:creationId xmlns:a16="http://schemas.microsoft.com/office/drawing/2014/main" id="{B8EF0F6C-1904-BC43-8AA1-22ACB36A7F21}"/>
              </a:ext>
            </a:extLst>
          </p:cNvPr>
          <p:cNvPicPr>
            <a:picLocks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2133600"/>
            <a:ext cx="406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 Box 1031">
            <a:extLst>
              <a:ext uri="{FF2B5EF4-FFF2-40B4-BE49-F238E27FC236}">
                <a16:creationId xmlns:a16="http://schemas.microsoft.com/office/drawing/2014/main" id="{BC998EAD-C529-3445-B524-C755CF651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575" y="5378450"/>
            <a:ext cx="3213100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51.4% TE gap (</a:t>
            </a:r>
            <a:r>
              <a:rPr lang="en-US">
                <a:latin typeface="Symbol" charset="0"/>
                <a:ea typeface="ＭＳ Ｐゴシック" charset="0"/>
                <a:cs typeface="ＭＳ Ｐゴシック" charset="0"/>
              </a:rPr>
              <a:t>e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 = 12:1)</a:t>
            </a:r>
          </a:p>
        </p:txBody>
      </p:sp>
    </p:spTree>
    <p:extLst>
      <p:ext uri="{BB962C8B-B14F-4D97-AF65-F5344CB8AC3E}">
        <p14:creationId xmlns:p14="http://schemas.microsoft.com/office/powerpoint/2010/main" val="139374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0" fill="hold"/>
                                        <p:tgtEl>
                                          <p:spTgt spid="215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868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680" fill="hold"/>
                                        <p:tgtEl>
                                          <p:spTgt spid="215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150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15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 nodeType="clickPar">
                      <p:stCondLst>
                        <p:cond delay="0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150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0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151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15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 nodeType="clickPar">
                      <p:stCondLst>
                        <p:cond delay="0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15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10"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218A2C60-6BA7-6A46-AECF-2DA2DD359C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2286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Optimizing 1st complete (TE+TM) 2d gap</a:t>
            </a:r>
          </a:p>
        </p:txBody>
      </p:sp>
      <p:pic>
        <p:nvPicPr>
          <p:cNvPr id="14339" name="Picture 3">
            <a:extLst>
              <a:ext uri="{FF2B5EF4-FFF2-40B4-BE49-F238E27FC236}">
                <a16:creationId xmlns:a16="http://schemas.microsoft.com/office/drawing/2014/main" id="{7BBE0776-1DBE-164F-B6AA-A79B0C123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4876800" cy="421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40" name="Text Box 4">
            <a:extLst>
              <a:ext uri="{FF2B5EF4-FFF2-40B4-BE49-F238E27FC236}">
                <a16:creationId xmlns:a16="http://schemas.microsoft.com/office/drawing/2014/main" id="{CA880E35-2A93-8F46-BF0C-4E5D527737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6019800"/>
            <a:ext cx="27654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21.1% gap (</a:t>
            </a:r>
            <a:r>
              <a:rPr lang="en-US">
                <a:latin typeface="Symbol" charset="0"/>
                <a:ea typeface="ＭＳ Ｐゴシック" charset="0"/>
                <a:cs typeface="ＭＳ Ｐゴシック" charset="0"/>
              </a:rPr>
              <a:t>e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 = 12:1)</a:t>
            </a:r>
          </a:p>
        </p:txBody>
      </p:sp>
      <p:pic>
        <p:nvPicPr>
          <p:cNvPr id="14341" name="max-complete.tri.+20.7.mpg" descr="/Users/stevenj/Documents/Work/Presentations/Borrowed/max-complete.tri.+20.7.mpg">
            <a:hlinkClick r:id="" action="ppaction://media"/>
            <a:extLst>
              <a:ext uri="{FF2B5EF4-FFF2-40B4-BE49-F238E27FC236}">
                <a16:creationId xmlns:a16="http://schemas.microsoft.com/office/drawing/2014/main" id="{DA514094-F5CA-894B-8D00-8C2D062DE1FD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057400"/>
            <a:ext cx="4064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Text Box 6">
            <a:extLst>
              <a:ext uri="{FF2B5EF4-FFF2-40B4-BE49-F238E27FC236}">
                <a16:creationId xmlns:a16="http://schemas.microsoft.com/office/drawing/2014/main" id="{F7330CB2-1894-7244-9B28-2ACB6A1A0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5334000"/>
            <a:ext cx="276542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20.7% gap (</a:t>
            </a:r>
            <a:r>
              <a:rPr lang="en-US">
                <a:latin typeface="Symbol" charset="0"/>
                <a:ea typeface="ＭＳ Ｐゴシック" charset="0"/>
                <a:cs typeface="ＭＳ Ｐゴシック" charset="0"/>
              </a:rPr>
              <a:t>e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 = 12:1)</a:t>
            </a:r>
          </a:p>
        </p:txBody>
      </p:sp>
    </p:spTree>
    <p:extLst>
      <p:ext uri="{BB962C8B-B14F-4D97-AF65-F5344CB8AC3E}">
        <p14:creationId xmlns:p14="http://schemas.microsoft.com/office/powerpoint/2010/main" val="414584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0" fill="hold"/>
                                        <p:tgtEl>
                                          <p:spTgt spid="14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3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3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3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41"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6E9075D2-211E-A840-8251-814AA18150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+ some local minima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9494DAA5-B045-EA47-87E2-01FF1E367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3413125"/>
            <a:ext cx="1487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–0.5% gap</a:t>
            </a:r>
          </a:p>
        </p:txBody>
      </p:sp>
      <p:pic>
        <p:nvPicPr>
          <p:cNvPr id="15367" name="Picture 7">
            <a:extLst>
              <a:ext uri="{FF2B5EF4-FFF2-40B4-BE49-F238E27FC236}">
                <a16:creationId xmlns:a16="http://schemas.microsoft.com/office/drawing/2014/main" id="{62968E0E-6727-F142-A315-CDBFDC5C9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600200"/>
            <a:ext cx="3505200" cy="303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368" name="Text Box 8">
            <a:extLst>
              <a:ext uri="{FF2B5EF4-FFF2-40B4-BE49-F238E27FC236}">
                <a16:creationId xmlns:a16="http://schemas.microsoft.com/office/drawing/2014/main" id="{89D58793-27D6-6F4E-A182-60B02713F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4572000"/>
            <a:ext cx="1411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–10% gap</a:t>
            </a:r>
          </a:p>
        </p:txBody>
      </p:sp>
      <p:pic>
        <p:nvPicPr>
          <p:cNvPr id="15369" name="Picture 9">
            <a:extLst>
              <a:ext uri="{FF2B5EF4-FFF2-40B4-BE49-F238E27FC236}">
                <a16:creationId xmlns:a16="http://schemas.microsoft.com/office/drawing/2014/main" id="{2C33FD7B-F321-BA4F-8203-497F9E10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581400"/>
            <a:ext cx="2514600" cy="217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370" name="Text Box 10">
            <a:extLst>
              <a:ext uri="{FF2B5EF4-FFF2-40B4-BE49-F238E27FC236}">
                <a16:creationId xmlns:a16="http://schemas.microsoft.com/office/drawing/2014/main" id="{E73E5835-F26C-6645-945C-2A276AF89D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867400"/>
            <a:ext cx="1258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–2% gap</a:t>
            </a:r>
          </a:p>
        </p:txBody>
      </p:sp>
      <p:sp>
        <p:nvSpPr>
          <p:cNvPr id="15371" name="Text Box 11">
            <a:extLst>
              <a:ext uri="{FF2B5EF4-FFF2-40B4-BE49-F238E27FC236}">
                <a16:creationId xmlns:a16="http://schemas.microsoft.com/office/drawing/2014/main" id="{C0023AF4-CFBE-0748-A621-7BAFEB88C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400800"/>
            <a:ext cx="8193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good news: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 only a handful of minima (in 10</a:t>
            </a:r>
            <a:r>
              <a:rPr lang="en-US" baseline="30000">
                <a:latin typeface="Times" charset="0"/>
                <a:ea typeface="ＭＳ Ｐゴシック" charset="0"/>
                <a:cs typeface="ＭＳ Ｐゴシック" charset="0"/>
              </a:rPr>
              <a:t>3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-dimensional space!)</a:t>
            </a:r>
          </a:p>
        </p:txBody>
      </p:sp>
      <p:pic>
        <p:nvPicPr>
          <p:cNvPr id="15372" name="Picture 12">
            <a:extLst>
              <a:ext uri="{FF2B5EF4-FFF2-40B4-BE49-F238E27FC236}">
                <a16:creationId xmlns:a16="http://schemas.microsoft.com/office/drawing/2014/main" id="{9133FA7E-9840-D94B-9968-B713B0FAB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9200"/>
            <a:ext cx="2590800" cy="223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67707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86B6F3A3-A6CC-7643-BE70-D7311B047C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6868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Relaxations of Integer Programming</a:t>
            </a:r>
          </a:p>
        </p:txBody>
      </p:sp>
      <p:sp>
        <p:nvSpPr>
          <p:cNvPr id="43010" name="Text Box 3">
            <a:extLst>
              <a:ext uri="{FF2B5EF4-FFF2-40B4-BE49-F238E27FC236}">
                <a16:creationId xmlns:a16="http://schemas.microsoft.com/office/drawing/2014/main" id="{1A047A82-C6CE-D248-9465-89CD8EA2E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219200"/>
            <a:ext cx="8926513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If </a:t>
            </a:r>
            <a:r>
              <a:rPr lang="en-US" altLang="en-US" i="1">
                <a:solidFill>
                  <a:srgbClr val="FF0000"/>
                </a:solidFill>
              </a:rPr>
              <a:t>x</a:t>
            </a:r>
            <a:r>
              <a:rPr lang="en-US" altLang="en-US">
                <a:solidFill>
                  <a:srgbClr val="FF0000"/>
                </a:solidFill>
              </a:rPr>
              <a:t> is integer-valued</a:t>
            </a:r>
            <a:r>
              <a:rPr lang="en-US" altLang="en-US"/>
              <a:t> rather than real-valued (e.g. </a:t>
            </a:r>
            <a:r>
              <a:rPr lang="en-US" altLang="en-US" i="1"/>
              <a:t>x</a:t>
            </a:r>
            <a:r>
              <a:rPr lang="en-US" altLang="en-US"/>
              <a:t> </a:t>
            </a:r>
            <a:r>
              <a:rPr lang="en-US" altLang="en-US">
                <a:sym typeface="Symbol" pitchFamily="2" charset="2"/>
              </a:rPr>
              <a:t>∈ {0,1}</a:t>
            </a:r>
            <a:r>
              <a:rPr lang="en-US" altLang="en-US" i="1" baseline="30000">
                <a:sym typeface="Symbol" pitchFamily="2" charset="2"/>
              </a:rPr>
              <a:t>n</a:t>
            </a:r>
            <a:r>
              <a:rPr lang="en-US" altLang="en-US">
                <a:sym typeface="Symbol" pitchFamily="2" charset="2"/>
              </a:rPr>
              <a:t>),</a:t>
            </a:r>
          </a:p>
          <a:p>
            <a:r>
              <a:rPr lang="en-US" altLang="en-US">
                <a:sym typeface="Symbol" pitchFamily="2" charset="2"/>
              </a:rPr>
              <a:t>the resulting</a:t>
            </a:r>
            <a:r>
              <a:rPr lang="en-US" altLang="en-US" i="1">
                <a:sym typeface="Symbol" pitchFamily="2" charset="2"/>
              </a:rPr>
              <a:t> integer programming</a:t>
            </a:r>
            <a:r>
              <a:rPr lang="en-US" altLang="en-US">
                <a:sym typeface="Symbol" pitchFamily="2" charset="2"/>
              </a:rPr>
              <a:t> or </a:t>
            </a:r>
            <a:r>
              <a:rPr lang="en-US" altLang="en-US" i="1">
                <a:sym typeface="Symbol" pitchFamily="2" charset="2"/>
              </a:rPr>
              <a:t>combinatorial optimization</a:t>
            </a:r>
            <a:endParaRPr lang="en-US" altLang="en-US">
              <a:sym typeface="Symbol" pitchFamily="2" charset="2"/>
            </a:endParaRPr>
          </a:p>
          <a:p>
            <a:r>
              <a:rPr lang="en-US" altLang="en-US">
                <a:sym typeface="Symbol" pitchFamily="2" charset="2"/>
              </a:rPr>
              <a:t>problem becomes </a:t>
            </a:r>
            <a:r>
              <a:rPr lang="en-US" altLang="en-US" i="1">
                <a:solidFill>
                  <a:srgbClr val="FF0000"/>
                </a:solidFill>
                <a:sym typeface="Symbol" pitchFamily="2" charset="2"/>
              </a:rPr>
              <a:t>much harder</a:t>
            </a:r>
            <a:r>
              <a:rPr lang="en-US" altLang="en-US">
                <a:sym typeface="Symbol" pitchFamily="2" charset="2"/>
              </a:rPr>
              <a:t> in general (often </a:t>
            </a:r>
            <a:r>
              <a:rPr lang="en-US" altLang="en-US">
                <a:solidFill>
                  <a:srgbClr val="FF0000"/>
                </a:solidFill>
                <a:sym typeface="Symbol" pitchFamily="2" charset="2"/>
              </a:rPr>
              <a:t>NP-complete</a:t>
            </a:r>
            <a:r>
              <a:rPr lang="en-US" altLang="en-US">
                <a:sym typeface="Symbol" pitchFamily="2" charset="2"/>
              </a:rPr>
              <a:t>).</a:t>
            </a:r>
          </a:p>
          <a:p>
            <a:endParaRPr lang="en-US" altLang="en-US">
              <a:sym typeface="Symbol" pitchFamily="2" charset="2"/>
            </a:endParaRPr>
          </a:p>
          <a:p>
            <a:r>
              <a:rPr lang="en-US" altLang="en-US">
                <a:sym typeface="Symbol" pitchFamily="2" charset="2"/>
              </a:rPr>
              <a:t>However, useful results can often be obtained by a </a:t>
            </a:r>
            <a:r>
              <a:rPr lang="en-US" altLang="en-US" i="1">
                <a:solidFill>
                  <a:srgbClr val="FF0000"/>
                </a:solidFill>
                <a:sym typeface="Symbol" pitchFamily="2" charset="2"/>
              </a:rPr>
              <a:t>continuous</a:t>
            </a:r>
          </a:p>
          <a:p>
            <a:r>
              <a:rPr lang="en-US" altLang="en-US" i="1">
                <a:solidFill>
                  <a:srgbClr val="FF0000"/>
                </a:solidFill>
                <a:sym typeface="Symbol" pitchFamily="2" charset="2"/>
              </a:rPr>
              <a:t>relaxation</a:t>
            </a:r>
            <a:r>
              <a:rPr lang="en-US" altLang="en-US">
                <a:sym typeface="Symbol" pitchFamily="2" charset="2"/>
              </a:rPr>
              <a:t> of the problem — e.g., going from </a:t>
            </a:r>
            <a:r>
              <a:rPr lang="en-US" altLang="en-US" i="1"/>
              <a:t>x</a:t>
            </a:r>
            <a:r>
              <a:rPr lang="en-US" altLang="en-US"/>
              <a:t> </a:t>
            </a:r>
            <a:r>
              <a:rPr lang="en-US" altLang="en-US">
                <a:sym typeface="Symbol" pitchFamily="2" charset="2"/>
              </a:rPr>
              <a:t>∈ {0,1}</a:t>
            </a:r>
            <a:r>
              <a:rPr lang="en-US" altLang="en-US" i="1" baseline="30000">
                <a:sym typeface="Symbol" pitchFamily="2" charset="2"/>
              </a:rPr>
              <a:t>n</a:t>
            </a:r>
            <a:r>
              <a:rPr lang="en-US" altLang="en-US">
                <a:sym typeface="Symbol" pitchFamily="2" charset="2"/>
              </a:rPr>
              <a:t> to </a:t>
            </a:r>
            <a:r>
              <a:rPr lang="en-US" altLang="en-US" i="1"/>
              <a:t>x</a:t>
            </a:r>
            <a:r>
              <a:rPr lang="en-US" altLang="en-US"/>
              <a:t> </a:t>
            </a:r>
            <a:r>
              <a:rPr lang="en-US" altLang="en-US">
                <a:sym typeface="Symbol" pitchFamily="2" charset="2"/>
              </a:rPr>
              <a:t>∈ [0,1]</a:t>
            </a:r>
            <a:r>
              <a:rPr lang="en-US" altLang="en-US" i="1" baseline="30000">
                <a:sym typeface="Symbol" pitchFamily="2" charset="2"/>
              </a:rPr>
              <a:t>n</a:t>
            </a:r>
            <a:endParaRPr lang="en-US" altLang="en-US">
              <a:sym typeface="Symbol" pitchFamily="2" charset="2"/>
            </a:endParaRPr>
          </a:p>
          <a:p>
            <a:r>
              <a:rPr lang="en-US" altLang="en-US">
                <a:sym typeface="Symbol" pitchFamily="2" charset="2"/>
              </a:rPr>
              <a:t>… at the very least, this gives an lower bound on the optimum </a:t>
            </a:r>
            <a:r>
              <a:rPr lang="en-US" altLang="en-US" i="1">
                <a:sym typeface="Symbol" pitchFamily="2" charset="2"/>
              </a:rPr>
              <a:t>f</a:t>
            </a:r>
            <a:r>
              <a:rPr lang="en-US" altLang="en-US" baseline="-25000">
                <a:sym typeface="Symbol" pitchFamily="2" charset="2"/>
              </a:rPr>
              <a:t>0</a:t>
            </a:r>
            <a:endParaRPr lang="en-US" altLang="en-US">
              <a:sym typeface="Symbol" pitchFamily="2" charset="2"/>
            </a:endParaRPr>
          </a:p>
          <a:p>
            <a:r>
              <a:rPr lang="en-US" altLang="en-US">
                <a:sym typeface="Symbol" pitchFamily="2" charset="2"/>
              </a:rPr>
              <a:t>… and penalty methods (e.g. SIMP) can be used to gradually</a:t>
            </a:r>
          </a:p>
          <a:p>
            <a:r>
              <a:rPr lang="en-US" altLang="en-US">
                <a:sym typeface="Symbol" pitchFamily="2" charset="2"/>
              </a:rPr>
              <a:t>     eliminate intermediate </a:t>
            </a:r>
            <a:r>
              <a:rPr lang="en-US" altLang="en-US" i="1">
                <a:sym typeface="Symbol" pitchFamily="2" charset="2"/>
              </a:rPr>
              <a:t>x</a:t>
            </a:r>
            <a:r>
              <a:rPr lang="en-US" altLang="en-US">
                <a:sym typeface="Symbol" pitchFamily="2" charset="2"/>
              </a:rPr>
              <a:t> values.</a:t>
            </a:r>
          </a:p>
        </p:txBody>
      </p:sp>
    </p:spTree>
    <p:extLst>
      <p:ext uri="{BB962C8B-B14F-4D97-AF65-F5344CB8AC3E}">
        <p14:creationId xmlns:p14="http://schemas.microsoft.com/office/powerpoint/2010/main" val="19856944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661280D9-124E-9C40-857C-7E6413524E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Early Topology Optimization</a:t>
            </a:r>
          </a:p>
        </p:txBody>
      </p:sp>
      <p:sp>
        <p:nvSpPr>
          <p:cNvPr id="44034" name="Text Box 4">
            <a:extLst>
              <a:ext uri="{FF2B5EF4-FFF2-40B4-BE49-F238E27FC236}">
                <a16:creationId xmlns:a16="http://schemas.microsoft.com/office/drawing/2014/main" id="{78B581E6-A3DD-3347-A1F8-FF80F4D5E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143000"/>
            <a:ext cx="85613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design a structure to do something, made of material A or B…</a:t>
            </a:r>
          </a:p>
          <a:p>
            <a:pPr algn="ctr"/>
            <a:r>
              <a:rPr lang="en-US" altLang="en-US"/>
              <a:t>let </a:t>
            </a:r>
            <a:r>
              <a:rPr lang="en-US" altLang="en-US" i="1"/>
              <a:t>every pixel</a:t>
            </a:r>
            <a:r>
              <a:rPr lang="en-US" altLang="en-US"/>
              <a:t> of discretized structure vary </a:t>
            </a:r>
            <a:r>
              <a:rPr lang="en-US" altLang="en-US" i="1"/>
              <a:t>continuously</a:t>
            </a:r>
            <a:r>
              <a:rPr lang="en-US" altLang="en-US"/>
              <a:t> from A to B</a:t>
            </a:r>
          </a:p>
        </p:txBody>
      </p:sp>
      <p:sp>
        <p:nvSpPr>
          <p:cNvPr id="44035" name="Rectangle 5">
            <a:extLst>
              <a:ext uri="{FF2B5EF4-FFF2-40B4-BE49-F238E27FC236}">
                <a16:creationId xmlns:a16="http://schemas.microsoft.com/office/drawing/2014/main" id="{643E6C36-E9B4-BB49-9731-E8378F994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09800"/>
            <a:ext cx="304800" cy="426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44036" name="Group 8">
            <a:extLst>
              <a:ext uri="{FF2B5EF4-FFF2-40B4-BE49-F238E27FC236}">
                <a16:creationId xmlns:a16="http://schemas.microsoft.com/office/drawing/2014/main" id="{E65E2333-DEEA-E64B-BF0F-E4E6FF500E5D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3124200"/>
            <a:ext cx="3430588" cy="992188"/>
            <a:chOff x="575" y="1631"/>
            <a:chExt cx="1729" cy="1729"/>
          </a:xfrm>
        </p:grpSpPr>
        <p:grpSp>
          <p:nvGrpSpPr>
            <p:cNvPr id="44045" name="Group 9">
              <a:extLst>
                <a:ext uri="{FF2B5EF4-FFF2-40B4-BE49-F238E27FC236}">
                  <a16:creationId xmlns:a16="http://schemas.microsoft.com/office/drawing/2014/main" id="{FEA542BF-727A-DB47-9FCA-106EF96F61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632"/>
              <a:ext cx="1728" cy="1728"/>
              <a:chOff x="576" y="1632"/>
              <a:chExt cx="1728" cy="1776"/>
            </a:xfrm>
          </p:grpSpPr>
          <p:sp>
            <p:nvSpPr>
              <p:cNvPr id="44066" name="Line 10">
                <a:extLst>
                  <a:ext uri="{FF2B5EF4-FFF2-40B4-BE49-F238E27FC236}">
                    <a16:creationId xmlns:a16="http://schemas.microsoft.com/office/drawing/2014/main" id="{C7A496DE-1495-C042-96BB-2382ED755B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7" name="Line 11">
                <a:extLst>
                  <a:ext uri="{FF2B5EF4-FFF2-40B4-BE49-F238E27FC236}">
                    <a16:creationId xmlns:a16="http://schemas.microsoft.com/office/drawing/2014/main" id="{880F292C-768B-4748-B095-1C195B5C68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8" name="Line 12">
                <a:extLst>
                  <a:ext uri="{FF2B5EF4-FFF2-40B4-BE49-F238E27FC236}">
                    <a16:creationId xmlns:a16="http://schemas.microsoft.com/office/drawing/2014/main" id="{1DA9B497-E346-D648-8312-B27502BC1D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9" name="Line 13">
                <a:extLst>
                  <a:ext uri="{FF2B5EF4-FFF2-40B4-BE49-F238E27FC236}">
                    <a16:creationId xmlns:a16="http://schemas.microsoft.com/office/drawing/2014/main" id="{C72D99DF-F42B-D148-AFC3-D5E39EACC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0" name="Line 14">
                <a:extLst>
                  <a:ext uri="{FF2B5EF4-FFF2-40B4-BE49-F238E27FC236}">
                    <a16:creationId xmlns:a16="http://schemas.microsoft.com/office/drawing/2014/main" id="{9684362C-B22A-1B43-8879-D5CC8909B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1" name="Line 15">
                <a:extLst>
                  <a:ext uri="{FF2B5EF4-FFF2-40B4-BE49-F238E27FC236}">
                    <a16:creationId xmlns:a16="http://schemas.microsoft.com/office/drawing/2014/main" id="{C6995E08-8481-7D44-8AD6-472634C72F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2" name="Line 16">
                <a:extLst>
                  <a:ext uri="{FF2B5EF4-FFF2-40B4-BE49-F238E27FC236}">
                    <a16:creationId xmlns:a16="http://schemas.microsoft.com/office/drawing/2014/main" id="{907BC949-0C1B-7344-BFA0-7350BB04A2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3" name="Line 17">
                <a:extLst>
                  <a:ext uri="{FF2B5EF4-FFF2-40B4-BE49-F238E27FC236}">
                    <a16:creationId xmlns:a16="http://schemas.microsoft.com/office/drawing/2014/main" id="{24CBD05C-4BA7-7E43-A75D-4F9F2475EC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4" name="Line 18">
                <a:extLst>
                  <a:ext uri="{FF2B5EF4-FFF2-40B4-BE49-F238E27FC236}">
                    <a16:creationId xmlns:a16="http://schemas.microsoft.com/office/drawing/2014/main" id="{99526E49-C1E8-3148-8489-65D333C3C9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5" name="Line 19">
                <a:extLst>
                  <a:ext uri="{FF2B5EF4-FFF2-40B4-BE49-F238E27FC236}">
                    <a16:creationId xmlns:a16="http://schemas.microsoft.com/office/drawing/2014/main" id="{23FFA27E-28D7-3944-9235-FF5BC40E7A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6" name="Line 20">
                <a:extLst>
                  <a:ext uri="{FF2B5EF4-FFF2-40B4-BE49-F238E27FC236}">
                    <a16:creationId xmlns:a16="http://schemas.microsoft.com/office/drawing/2014/main" id="{63861855-5AFB-2D4D-BC0D-C1D3DD9068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7" name="Line 21">
                <a:extLst>
                  <a:ext uri="{FF2B5EF4-FFF2-40B4-BE49-F238E27FC236}">
                    <a16:creationId xmlns:a16="http://schemas.microsoft.com/office/drawing/2014/main" id="{67962529-8969-584B-B779-1B48C8647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8" name="Line 22">
                <a:extLst>
                  <a:ext uri="{FF2B5EF4-FFF2-40B4-BE49-F238E27FC236}">
                    <a16:creationId xmlns:a16="http://schemas.microsoft.com/office/drawing/2014/main" id="{AFF87FDD-C4B1-8C4E-BA5E-C67E39362D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79" name="Line 23">
                <a:extLst>
                  <a:ext uri="{FF2B5EF4-FFF2-40B4-BE49-F238E27FC236}">
                    <a16:creationId xmlns:a16="http://schemas.microsoft.com/office/drawing/2014/main" id="{B34F6C46-BB2C-134B-8637-728861238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0" name="Line 24">
                <a:extLst>
                  <a:ext uri="{FF2B5EF4-FFF2-40B4-BE49-F238E27FC236}">
                    <a16:creationId xmlns:a16="http://schemas.microsoft.com/office/drawing/2014/main" id="{82EC360A-52CE-844C-A228-494FFD8F28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1" name="Line 25">
                <a:extLst>
                  <a:ext uri="{FF2B5EF4-FFF2-40B4-BE49-F238E27FC236}">
                    <a16:creationId xmlns:a16="http://schemas.microsoft.com/office/drawing/2014/main" id="{4B79691F-8950-4C44-A2E0-FB0272C20A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2" name="Line 26">
                <a:extLst>
                  <a:ext uri="{FF2B5EF4-FFF2-40B4-BE49-F238E27FC236}">
                    <a16:creationId xmlns:a16="http://schemas.microsoft.com/office/drawing/2014/main" id="{0493C052-CAB1-9E4E-A4E9-82A9507117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3" name="Line 27">
                <a:extLst>
                  <a:ext uri="{FF2B5EF4-FFF2-40B4-BE49-F238E27FC236}">
                    <a16:creationId xmlns:a16="http://schemas.microsoft.com/office/drawing/2014/main" id="{96EB609A-00F6-AC47-9CF5-CB67D57106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84" name="Line 28">
                <a:extLst>
                  <a:ext uri="{FF2B5EF4-FFF2-40B4-BE49-F238E27FC236}">
                    <a16:creationId xmlns:a16="http://schemas.microsoft.com/office/drawing/2014/main" id="{ED378CAB-D3B2-0A4F-A17F-D814902C2D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4046" name="Group 29">
              <a:extLst>
                <a:ext uri="{FF2B5EF4-FFF2-40B4-BE49-F238E27FC236}">
                  <a16:creationId xmlns:a16="http://schemas.microsoft.com/office/drawing/2014/main" id="{70255501-2F41-334E-8D5F-8B886D2F09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5" y="1631"/>
              <a:ext cx="1729" cy="1728"/>
              <a:chOff x="575" y="1631"/>
              <a:chExt cx="1776" cy="1728"/>
            </a:xfrm>
          </p:grpSpPr>
          <p:sp>
            <p:nvSpPr>
              <p:cNvPr id="44047" name="Line 30">
                <a:extLst>
                  <a:ext uri="{FF2B5EF4-FFF2-40B4-BE49-F238E27FC236}">
                    <a16:creationId xmlns:a16="http://schemas.microsoft.com/office/drawing/2014/main" id="{AF7EFBFC-982F-8A43-BD12-EF01E5F90E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743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8" name="Line 31">
                <a:extLst>
                  <a:ext uri="{FF2B5EF4-FFF2-40B4-BE49-F238E27FC236}">
                    <a16:creationId xmlns:a16="http://schemas.microsoft.com/office/drawing/2014/main" id="{8ABCA60B-B675-6846-B270-49D9E6131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839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49" name="Line 32">
                <a:extLst>
                  <a:ext uri="{FF2B5EF4-FFF2-40B4-BE49-F238E27FC236}">
                    <a16:creationId xmlns:a16="http://schemas.microsoft.com/office/drawing/2014/main" id="{2851885A-19E8-0244-AC15-64E9253097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935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0" name="Line 33">
                <a:extLst>
                  <a:ext uri="{FF2B5EF4-FFF2-40B4-BE49-F238E27FC236}">
                    <a16:creationId xmlns:a16="http://schemas.microsoft.com/office/drawing/2014/main" id="{2888D717-0BF8-6B43-880F-72098C6E22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031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1" name="Line 34">
                <a:extLst>
                  <a:ext uri="{FF2B5EF4-FFF2-40B4-BE49-F238E27FC236}">
                    <a16:creationId xmlns:a16="http://schemas.microsoft.com/office/drawing/2014/main" id="{A83D03C4-6537-5F4F-BBF1-EE697C31D9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127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2" name="Line 35">
                <a:extLst>
                  <a:ext uri="{FF2B5EF4-FFF2-40B4-BE49-F238E27FC236}">
                    <a16:creationId xmlns:a16="http://schemas.microsoft.com/office/drawing/2014/main" id="{C3CCC714-8B78-4A4B-8EAF-26CBE637F4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223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3" name="Line 36">
                <a:extLst>
                  <a:ext uri="{FF2B5EF4-FFF2-40B4-BE49-F238E27FC236}">
                    <a16:creationId xmlns:a16="http://schemas.microsoft.com/office/drawing/2014/main" id="{06994C01-6CBC-A049-9ABE-5E284C2FE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319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4" name="Line 37">
                <a:extLst>
                  <a:ext uri="{FF2B5EF4-FFF2-40B4-BE49-F238E27FC236}">
                    <a16:creationId xmlns:a16="http://schemas.microsoft.com/office/drawing/2014/main" id="{505AE717-8AFF-1B44-AF76-E74C8712BB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415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5" name="Line 38">
                <a:extLst>
                  <a:ext uri="{FF2B5EF4-FFF2-40B4-BE49-F238E27FC236}">
                    <a16:creationId xmlns:a16="http://schemas.microsoft.com/office/drawing/2014/main" id="{E0FC4CB0-A2AE-9C43-9066-E33B59A3F6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511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6" name="Line 39">
                <a:extLst>
                  <a:ext uri="{FF2B5EF4-FFF2-40B4-BE49-F238E27FC236}">
                    <a16:creationId xmlns:a16="http://schemas.microsoft.com/office/drawing/2014/main" id="{2315952A-23A9-3B4D-BEE2-306C976585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607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7" name="Line 40">
                <a:extLst>
                  <a:ext uri="{FF2B5EF4-FFF2-40B4-BE49-F238E27FC236}">
                    <a16:creationId xmlns:a16="http://schemas.microsoft.com/office/drawing/2014/main" id="{2DD1B1BF-F4F1-434A-96FC-2B2C2BE8A0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703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8" name="Line 41">
                <a:extLst>
                  <a:ext uri="{FF2B5EF4-FFF2-40B4-BE49-F238E27FC236}">
                    <a16:creationId xmlns:a16="http://schemas.microsoft.com/office/drawing/2014/main" id="{54F1775D-2CF4-3E4F-B27A-D74021CA5A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799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59" name="Line 42">
                <a:extLst>
                  <a:ext uri="{FF2B5EF4-FFF2-40B4-BE49-F238E27FC236}">
                    <a16:creationId xmlns:a16="http://schemas.microsoft.com/office/drawing/2014/main" id="{52FB7447-1A33-EE49-8137-E2C015E6D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895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0" name="Line 43">
                <a:extLst>
                  <a:ext uri="{FF2B5EF4-FFF2-40B4-BE49-F238E27FC236}">
                    <a16:creationId xmlns:a16="http://schemas.microsoft.com/office/drawing/2014/main" id="{94B0428E-E8A4-994F-999D-9B54B4D331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991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1" name="Line 44">
                <a:extLst>
                  <a:ext uri="{FF2B5EF4-FFF2-40B4-BE49-F238E27FC236}">
                    <a16:creationId xmlns:a16="http://schemas.microsoft.com/office/drawing/2014/main" id="{9EE9CC43-2C9E-A547-BB1F-A6D83F8F4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2087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2" name="Line 45">
                <a:extLst>
                  <a:ext uri="{FF2B5EF4-FFF2-40B4-BE49-F238E27FC236}">
                    <a16:creationId xmlns:a16="http://schemas.microsoft.com/office/drawing/2014/main" id="{5B46B50C-C820-9341-B1C2-A5956795F2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2183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3" name="Line 46">
                <a:extLst>
                  <a:ext uri="{FF2B5EF4-FFF2-40B4-BE49-F238E27FC236}">
                    <a16:creationId xmlns:a16="http://schemas.microsoft.com/office/drawing/2014/main" id="{450872C9-479C-8744-911E-211D309431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2279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4" name="Line 47">
                <a:extLst>
                  <a:ext uri="{FF2B5EF4-FFF2-40B4-BE49-F238E27FC236}">
                    <a16:creationId xmlns:a16="http://schemas.microsoft.com/office/drawing/2014/main" id="{143006C9-B8F4-0C4C-90C1-EA4C15F2D2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2375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065" name="Line 48">
                <a:extLst>
                  <a:ext uri="{FF2B5EF4-FFF2-40B4-BE49-F238E27FC236}">
                    <a16:creationId xmlns:a16="http://schemas.microsoft.com/office/drawing/2014/main" id="{7E810AAE-D06D-0043-8FE2-337C1D8D96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2471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44037" name="Text Box 49">
            <a:extLst>
              <a:ext uri="{FF2B5EF4-FFF2-40B4-BE49-F238E27FC236}">
                <a16:creationId xmlns:a16="http://schemas.microsoft.com/office/drawing/2014/main" id="{FB1C4AFE-8AA9-F843-AB9A-01A33ADE5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495800"/>
            <a:ext cx="4029075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ex: design a cantilever</a:t>
            </a:r>
          </a:p>
          <a:p>
            <a:r>
              <a:rPr lang="en-US" altLang="en-US"/>
              <a:t>to support maximum weight</a:t>
            </a:r>
          </a:p>
          <a:p>
            <a:r>
              <a:rPr lang="en-US" altLang="en-US"/>
              <a:t>with a fixed amount of material</a:t>
            </a:r>
          </a:p>
        </p:txBody>
      </p:sp>
      <p:sp>
        <p:nvSpPr>
          <p:cNvPr id="44038" name="Line 50">
            <a:extLst>
              <a:ext uri="{FF2B5EF4-FFF2-40B4-BE49-F238E27FC236}">
                <a16:creationId xmlns:a16="http://schemas.microsoft.com/office/drawing/2014/main" id="{29C75DAA-EB9B-AE46-9533-A0ED048FDE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2743200"/>
            <a:ext cx="228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9" name="Text Box 52">
            <a:extLst>
              <a:ext uri="{FF2B5EF4-FFF2-40B4-BE49-F238E27FC236}">
                <a16:creationId xmlns:a16="http://schemas.microsoft.com/office/drawing/2014/main" id="{112A827F-C339-3445-9F8C-57CB4F5A9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38375"/>
            <a:ext cx="33893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density of each pixel</a:t>
            </a:r>
          </a:p>
          <a:p>
            <a:r>
              <a:rPr lang="en-US" altLang="en-US" sz="1600"/>
              <a:t>varies continuously from 0 (air) to max</a:t>
            </a:r>
          </a:p>
        </p:txBody>
      </p:sp>
      <p:pic>
        <p:nvPicPr>
          <p:cNvPr id="44040" name="Picture 53">
            <a:extLst>
              <a:ext uri="{FF2B5EF4-FFF2-40B4-BE49-F238E27FC236}">
                <a16:creationId xmlns:a16="http://schemas.microsoft.com/office/drawing/2014/main" id="{094A3B29-9816-8548-B4C3-C56C7C1E0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276600"/>
            <a:ext cx="34417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41" name="Rectangle 54">
            <a:extLst>
              <a:ext uri="{FF2B5EF4-FFF2-40B4-BE49-F238E27FC236}">
                <a16:creationId xmlns:a16="http://schemas.microsoft.com/office/drawing/2014/main" id="{C4F2B562-92CE-C64F-858B-FD85197C0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2438400"/>
            <a:ext cx="304800" cy="426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4042" name="Line 55">
            <a:extLst>
              <a:ext uri="{FF2B5EF4-FFF2-40B4-BE49-F238E27FC236}">
                <a16:creationId xmlns:a16="http://schemas.microsoft.com/office/drawing/2014/main" id="{767F0329-1972-E140-A59F-65BD57D7C94B}"/>
              </a:ext>
            </a:extLst>
          </p:cNvPr>
          <p:cNvSpPr>
            <a:spLocks noChangeShapeType="1"/>
          </p:cNvSpPr>
          <p:nvPr/>
        </p:nvSpPr>
        <p:spPr bwMode="auto">
          <a:xfrm>
            <a:off x="8153400" y="2971800"/>
            <a:ext cx="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43" name="Text Box 56">
            <a:extLst>
              <a:ext uri="{FF2B5EF4-FFF2-40B4-BE49-F238E27FC236}">
                <a16:creationId xmlns:a16="http://schemas.microsoft.com/office/drawing/2014/main" id="{04A41096-2960-6A4C-9511-EA4BDEE25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6525" y="2498725"/>
            <a:ext cx="809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force</a:t>
            </a:r>
          </a:p>
        </p:txBody>
      </p:sp>
      <p:sp>
        <p:nvSpPr>
          <p:cNvPr id="44044" name="Text Box 57">
            <a:extLst>
              <a:ext uri="{FF2B5EF4-FFF2-40B4-BE49-F238E27FC236}">
                <a16:creationId xmlns:a16="http://schemas.microsoft.com/office/drawing/2014/main" id="{D77498A6-3B77-3741-B384-3D68A4E88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649788"/>
            <a:ext cx="3724275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optimized structure,</a:t>
            </a:r>
          </a:p>
          <a:p>
            <a:r>
              <a:rPr lang="en-US" altLang="en-US"/>
              <a:t>deformed under load</a:t>
            </a:r>
          </a:p>
          <a:p>
            <a:endParaRPr lang="en-US" altLang="en-US"/>
          </a:p>
          <a:p>
            <a:r>
              <a:rPr lang="en-US" altLang="en-US" sz="1200"/>
              <a:t>[ Buhl </a:t>
            </a:r>
            <a:r>
              <a:rPr lang="en-US" altLang="en-US" sz="1200" i="1"/>
              <a:t>et al</a:t>
            </a:r>
            <a:r>
              <a:rPr lang="en-US" altLang="en-US" sz="1200"/>
              <a:t>, </a:t>
            </a:r>
            <a:r>
              <a:rPr lang="en-US" altLang="en-US" sz="1200" i="1"/>
              <a:t>Struct. Multidisc. Optim. </a:t>
            </a:r>
            <a:r>
              <a:rPr lang="en-US" altLang="en-US" sz="1200" b="1"/>
              <a:t>19</a:t>
            </a:r>
            <a:r>
              <a:rPr lang="en-US" altLang="en-US" sz="1200"/>
              <a:t>, 93–104 (2000) ]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685781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727BB00-EC48-8148-A642-81CA3FE3FC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/>
              <a:t>Some Sources of Software</a:t>
            </a:r>
          </a:p>
        </p:txBody>
      </p:sp>
      <p:sp>
        <p:nvSpPr>
          <p:cNvPr id="45058" name="Text Box 3">
            <a:extLst>
              <a:ext uri="{FF2B5EF4-FFF2-40B4-BE49-F238E27FC236}">
                <a16:creationId xmlns:a16="http://schemas.microsoft.com/office/drawing/2014/main" id="{9802E27F-600C-A34F-BB5D-61F9B80EB4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057400"/>
            <a:ext cx="7786688" cy="410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Decision tree for optimization software:</a:t>
            </a:r>
          </a:p>
          <a:p>
            <a:r>
              <a:rPr lang="en-US" altLang="en-US"/>
              <a:t>	</a:t>
            </a:r>
            <a:r>
              <a:rPr lang="en-US" altLang="en-US">
                <a:hlinkClick r:id="rId2"/>
              </a:rPr>
              <a:t>http://plato.asu.edu/guide.html</a:t>
            </a:r>
            <a:endParaRPr lang="en-US" altLang="en-US"/>
          </a:p>
          <a:p>
            <a:r>
              <a:rPr lang="en-US" altLang="en-US"/>
              <a:t>   — lists many packages for many problems</a:t>
            </a:r>
          </a:p>
          <a:p>
            <a:endParaRPr lang="en-US" altLang="en-US"/>
          </a:p>
          <a:p>
            <a:r>
              <a:rPr lang="en-US" altLang="en-US"/>
              <a:t>• CVX: general convex-optimization package</a:t>
            </a:r>
          </a:p>
          <a:p>
            <a:r>
              <a:rPr lang="en-US" altLang="en-US"/>
              <a:t>	</a:t>
            </a:r>
            <a:r>
              <a:rPr lang="en-US" altLang="en-US">
                <a:hlinkClick r:id="rId3"/>
              </a:rPr>
              <a:t>http://www.stanford.edu/~boyd/cvx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• NLopt: implements many nonlinear optimization algorithms </a:t>
            </a:r>
          </a:p>
          <a:p>
            <a:r>
              <a:rPr lang="en-US" altLang="en-US"/>
              <a:t>  </a:t>
            </a:r>
            <a:r>
              <a:rPr lang="en-US" altLang="en-US" sz="1800"/>
              <a:t>(global/local, constrained/unconstrained, derivative/no-derivative)</a:t>
            </a:r>
            <a:endParaRPr lang="en-US" altLang="en-US"/>
          </a:p>
          <a:p>
            <a:r>
              <a:rPr lang="en-US" altLang="en-US"/>
              <a:t>	</a:t>
            </a:r>
            <a:r>
              <a:rPr lang="en-US" altLang="en-US">
                <a:hlinkClick r:id="rId4"/>
              </a:rPr>
              <a:t>http://ab-initio.mit.edu/nlopt</a:t>
            </a:r>
            <a:endParaRPr lang="en-US" altLang="en-US"/>
          </a:p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3583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6378799-7992-4644-9C92-EC86478E62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Building Blocks: Periodic Media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5A3CA218-651E-494B-A63A-490A039F3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905000"/>
            <a:ext cx="2133600" cy="1524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homogeneous</a:t>
            </a:r>
            <a:endParaRPr lang="en-US">
              <a:latin typeface="Times" charset="0"/>
              <a:ea typeface="ＭＳ Ｐゴシック" charset="0"/>
            </a:endParaRP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media</a:t>
            </a:r>
          </a:p>
        </p:txBody>
      </p:sp>
      <p:grpSp>
        <p:nvGrpSpPr>
          <p:cNvPr id="27651" name="Group 23">
            <a:extLst>
              <a:ext uri="{FF2B5EF4-FFF2-40B4-BE49-F238E27FC236}">
                <a16:creationId xmlns:a16="http://schemas.microsoft.com/office/drawing/2014/main" id="{AC9DA02D-2A5F-824C-AA61-BC91AB7CAEC2}"/>
              </a:ext>
            </a:extLst>
          </p:cNvPr>
          <p:cNvGrpSpPr>
            <a:grpSpLocks/>
          </p:cNvGrpSpPr>
          <p:nvPr/>
        </p:nvGrpSpPr>
        <p:grpSpPr bwMode="auto">
          <a:xfrm>
            <a:off x="2852738" y="1600200"/>
            <a:ext cx="2786062" cy="2214563"/>
            <a:chOff x="1904" y="1083"/>
            <a:chExt cx="2059" cy="1637"/>
          </a:xfrm>
        </p:grpSpPr>
        <p:sp>
          <p:nvSpPr>
            <p:cNvPr id="18444" name="Rectangle 12">
              <a:extLst>
                <a:ext uri="{FF2B5EF4-FFF2-40B4-BE49-F238E27FC236}">
                  <a16:creationId xmlns:a16="http://schemas.microsoft.com/office/drawing/2014/main" id="{93EE4CC2-286F-BC42-9800-F257502DAB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945593">
              <a:off x="2256" y="1440"/>
              <a:ext cx="1350" cy="9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8445" name="Oval 13">
              <a:extLst>
                <a:ext uri="{FF2B5EF4-FFF2-40B4-BE49-F238E27FC236}">
                  <a16:creationId xmlns:a16="http://schemas.microsoft.com/office/drawing/2014/main" id="{26452ADB-BAAF-DA45-9961-C0F8D996E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0" y="1083"/>
              <a:ext cx="913" cy="9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8446" name="Rectangle 14">
              <a:extLst>
                <a:ext uri="{FF2B5EF4-FFF2-40B4-BE49-F238E27FC236}">
                  <a16:creationId xmlns:a16="http://schemas.microsoft.com/office/drawing/2014/main" id="{F79AD8A9-A4B9-E843-B74A-D4324F40CA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945593">
              <a:off x="2912" y="1246"/>
              <a:ext cx="676" cy="9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8447" name="Oval 15">
              <a:extLst>
                <a:ext uri="{FF2B5EF4-FFF2-40B4-BE49-F238E27FC236}">
                  <a16:creationId xmlns:a16="http://schemas.microsoft.com/office/drawing/2014/main" id="{AF73875D-D2BC-544E-891D-BC83C3623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4" y="1807"/>
              <a:ext cx="913" cy="9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8448" name="Oval 16">
              <a:extLst>
                <a:ext uri="{FF2B5EF4-FFF2-40B4-BE49-F238E27FC236}">
                  <a16:creationId xmlns:a16="http://schemas.microsoft.com/office/drawing/2014/main" id="{65ADE7AB-A982-E841-B5FA-69B0FF473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0" y="2149"/>
              <a:ext cx="239" cy="2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8449" name="Oval 17">
              <a:extLst>
                <a:ext uri="{FF2B5EF4-FFF2-40B4-BE49-F238E27FC236}">
                  <a16:creationId xmlns:a16="http://schemas.microsoft.com/office/drawing/2014/main" id="{79B58DCB-0AA5-6E49-9773-55D583273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1424"/>
              <a:ext cx="243" cy="237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8450" name="Line 18">
              <a:extLst>
                <a:ext uri="{FF2B5EF4-FFF2-40B4-BE49-F238E27FC236}">
                  <a16:creationId xmlns:a16="http://schemas.microsoft.com/office/drawing/2014/main" id="{A1CC70E4-5DC5-7642-8670-D19F126688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83" y="1417"/>
              <a:ext cx="1184" cy="75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8451" name="Line 19">
              <a:extLst>
                <a:ext uri="{FF2B5EF4-FFF2-40B4-BE49-F238E27FC236}">
                  <a16:creationId xmlns:a16="http://schemas.microsoft.com/office/drawing/2014/main" id="{CA054FCC-24E4-564E-8C1F-B587AE9240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0" y="1635"/>
              <a:ext cx="1184" cy="75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8452" name="Line 20">
              <a:extLst>
                <a:ext uri="{FF2B5EF4-FFF2-40B4-BE49-F238E27FC236}">
                  <a16:creationId xmlns:a16="http://schemas.microsoft.com/office/drawing/2014/main" id="{342A0882-56FE-624D-B6D3-C94B6EEC3B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2" y="1856"/>
              <a:ext cx="336" cy="43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8453" name="Line 21">
              <a:extLst>
                <a:ext uri="{FF2B5EF4-FFF2-40B4-BE49-F238E27FC236}">
                  <a16:creationId xmlns:a16="http://schemas.microsoft.com/office/drawing/2014/main" id="{0255F81F-A833-104E-B740-35D09F8DB6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7" y="1808"/>
              <a:ext cx="528" cy="4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8454" name="Line 22">
              <a:extLst>
                <a:ext uri="{FF2B5EF4-FFF2-40B4-BE49-F238E27FC236}">
                  <a16:creationId xmlns:a16="http://schemas.microsoft.com/office/drawing/2014/main" id="{573395EE-316F-3940-85A8-1E04E2C82A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95" y="1424"/>
              <a:ext cx="241" cy="38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pic>
        <p:nvPicPr>
          <p:cNvPr id="18456" name="Picture 24">
            <a:extLst>
              <a:ext uri="{FF2B5EF4-FFF2-40B4-BE49-F238E27FC236}">
                <a16:creationId xmlns:a16="http://schemas.microsoft.com/office/drawing/2014/main" id="{328785D1-A077-6449-880D-C610C1D2C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419600"/>
            <a:ext cx="5105400" cy="226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457" name="Text Box 25">
            <a:extLst>
              <a:ext uri="{FF2B5EF4-FFF2-40B4-BE49-F238E27FC236}">
                <a16:creationId xmlns:a16="http://schemas.microsoft.com/office/drawing/2014/main" id="{E5D5754E-607E-A840-A88C-8E9EBB02B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4022725"/>
            <a:ext cx="475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discrete periodicity: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photonic crystals</a:t>
            </a:r>
          </a:p>
        </p:txBody>
      </p:sp>
      <p:sp>
        <p:nvSpPr>
          <p:cNvPr id="18459" name="Text Box 27">
            <a:extLst>
              <a:ext uri="{FF2B5EF4-FFF2-40B4-BE49-F238E27FC236}">
                <a16:creationId xmlns:a16="http://schemas.microsoft.com/office/drawing/2014/main" id="{7E27A038-71D3-804B-802E-341F70476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200400"/>
            <a:ext cx="1622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waveguides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8460" name="Rectangle 28">
            <a:extLst>
              <a:ext uri="{FF2B5EF4-FFF2-40B4-BE49-F238E27FC236}">
                <a16:creationId xmlns:a16="http://schemas.microsoft.com/office/drawing/2014/main" id="{AD9C3BC5-0CA0-8A4F-8A1D-3B79B2CCE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4572000"/>
            <a:ext cx="152400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8461" name="Text Box 29">
            <a:extLst>
              <a:ext uri="{FF2B5EF4-FFF2-40B4-BE49-F238E27FC236}">
                <a16:creationId xmlns:a16="http://schemas.microsoft.com/office/drawing/2014/main" id="{4CB12F99-25B7-8244-AFD2-EC97CAB00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667000"/>
            <a:ext cx="2170113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common thread:</a:t>
            </a:r>
          </a:p>
          <a:p>
            <a:pPr algn="ctr">
              <a:defRPr/>
            </a:pPr>
            <a:endParaRPr lang="en-US">
              <a:latin typeface="Time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2800">
                <a:solidFill>
                  <a:srgbClr val="FF0000"/>
                </a:solidFill>
                <a:latin typeface="Times" charset="0"/>
                <a:ea typeface="ＭＳ Ｐゴシック" charset="0"/>
              </a:rPr>
              <a:t>translational</a:t>
            </a:r>
          </a:p>
          <a:p>
            <a:pPr algn="ctr">
              <a:defRPr/>
            </a:pPr>
            <a:r>
              <a:rPr lang="en-US" sz="2800">
                <a:solidFill>
                  <a:srgbClr val="FF0000"/>
                </a:solidFill>
                <a:latin typeface="Times" charset="0"/>
                <a:ea typeface="ＭＳ Ｐゴシック" charset="0"/>
              </a:rPr>
              <a:t>symmetry</a:t>
            </a:r>
            <a:endParaRPr lang="en-US"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D2FE-807A-8F43-9262-D75A891DC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08080"/>
                </a:solidFill>
              </a:rPr>
              <a:t>Outline</a:t>
            </a:r>
          </a:p>
        </p:txBody>
      </p:sp>
      <p:sp>
        <p:nvSpPr>
          <p:cNvPr id="46082" name="TextBox 2">
            <a:extLst>
              <a:ext uri="{FF2B5EF4-FFF2-40B4-BE49-F238E27FC236}">
                <a16:creationId xmlns:a16="http://schemas.microsoft.com/office/drawing/2014/main" id="{FF90D853-D348-0940-AE04-6BDA9DAEE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057400"/>
            <a:ext cx="75057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rgbClr val="808080"/>
                </a:solidFill>
              </a:rPr>
              <a:t>• Brief overview/examples of</a:t>
            </a:r>
          </a:p>
          <a:p>
            <a:r>
              <a:rPr lang="en-US" altLang="en-US" sz="3200">
                <a:solidFill>
                  <a:srgbClr val="808080"/>
                </a:solidFill>
              </a:rPr>
              <a:t>   large-scale optimization work in photonics</a:t>
            </a:r>
          </a:p>
          <a:p>
            <a:endParaRPr lang="en-US" altLang="en-US" sz="3200">
              <a:solidFill>
                <a:srgbClr val="808080"/>
              </a:solidFill>
            </a:endParaRPr>
          </a:p>
          <a:p>
            <a:r>
              <a:rPr lang="en-US" altLang="en-US" sz="3200">
                <a:solidFill>
                  <a:srgbClr val="808080"/>
                </a:solidFill>
              </a:rPr>
              <a:t>• Overview of optimization terminology,</a:t>
            </a:r>
          </a:p>
          <a:p>
            <a:r>
              <a:rPr lang="en-US" altLang="en-US" sz="3200">
                <a:solidFill>
                  <a:srgbClr val="808080"/>
                </a:solidFill>
              </a:rPr>
              <a:t>   problem types, and techniques.</a:t>
            </a:r>
          </a:p>
          <a:p>
            <a:endParaRPr lang="en-US" altLang="en-US" sz="3200"/>
          </a:p>
          <a:p>
            <a:r>
              <a:rPr lang="en-US" altLang="en-US" sz="3200"/>
              <a:t>• Some more detailed photonics examples.</a:t>
            </a:r>
          </a:p>
        </p:txBody>
      </p:sp>
    </p:spTree>
    <p:extLst>
      <p:ext uri="{BB962C8B-B14F-4D97-AF65-F5344CB8AC3E}">
        <p14:creationId xmlns:p14="http://schemas.microsoft.com/office/powerpoint/2010/main" val="35172188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6CB1-A88F-F146-B723-D43056D61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000"/>
            <a:ext cx="91440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Key questions occur </a:t>
            </a:r>
            <a:r>
              <a:rPr lang="en-US" i="1" dirty="0"/>
              <a:t>before</a:t>
            </a:r>
            <a:br>
              <a:rPr lang="en-US" i="1" dirty="0"/>
            </a:br>
            <a:r>
              <a:rPr lang="en-US" dirty="0"/>
              <a:t>choosing optimization algorithm:</a:t>
            </a:r>
          </a:p>
        </p:txBody>
      </p:sp>
      <p:sp>
        <p:nvSpPr>
          <p:cNvPr id="47106" name="TextBox 2">
            <a:extLst>
              <a:ext uri="{FF2B5EF4-FFF2-40B4-BE49-F238E27FC236}">
                <a16:creationId xmlns:a16="http://schemas.microsoft.com/office/drawing/2014/main" id="{62B4E073-AE95-EE40-BE2A-26028EC057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981200"/>
            <a:ext cx="8377238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/>
              <a:t>• How to </a:t>
            </a:r>
            <a:r>
              <a:rPr lang="en-US" altLang="en-US" sz="2800">
                <a:solidFill>
                  <a:srgbClr val="FF0000"/>
                </a:solidFill>
              </a:rPr>
              <a:t>parameterize</a:t>
            </a:r>
            <a:r>
              <a:rPr lang="en-US" altLang="en-US" sz="2800"/>
              <a:t> the degrees of freedom</a:t>
            </a:r>
          </a:p>
          <a:p>
            <a:r>
              <a:rPr lang="en-US" altLang="en-US" sz="2800"/>
              <a:t>	— how much </a:t>
            </a:r>
            <a:r>
              <a:rPr lang="en-US" altLang="en-US" sz="2800">
                <a:solidFill>
                  <a:srgbClr val="0000FF"/>
                </a:solidFill>
              </a:rPr>
              <a:t>knowledge of solution </a:t>
            </a:r>
            <a:r>
              <a:rPr lang="en-US" altLang="en-US" sz="2800"/>
              <a:t>to build in?</a:t>
            </a:r>
          </a:p>
          <a:p>
            <a:endParaRPr lang="en-US" altLang="en-US" sz="2800"/>
          </a:p>
          <a:p>
            <a:r>
              <a:rPr lang="en-US" altLang="en-US" sz="2800"/>
              <a:t>• Which </a:t>
            </a:r>
            <a:r>
              <a:rPr lang="en-US" altLang="en-US" sz="2800">
                <a:solidFill>
                  <a:srgbClr val="FF0000"/>
                </a:solidFill>
              </a:rPr>
              <a:t>objective function &amp; constraints</a:t>
            </a:r>
            <a:r>
              <a:rPr lang="en-US" altLang="en-US" sz="2800"/>
              <a:t>?</a:t>
            </a:r>
          </a:p>
          <a:p>
            <a:r>
              <a:rPr lang="en-US" altLang="en-US" sz="2800"/>
              <a:t>	— many </a:t>
            </a:r>
            <a:r>
              <a:rPr lang="en-US" altLang="en-US" sz="2800">
                <a:solidFill>
                  <a:srgbClr val="0000FF"/>
                </a:solidFill>
              </a:rPr>
              <a:t>choices</a:t>
            </a:r>
            <a:r>
              <a:rPr lang="en-US" altLang="en-US" sz="2800"/>
              <a:t> for a given design goal,</a:t>
            </a:r>
          </a:p>
          <a:p>
            <a:endParaRPr lang="en-US" altLang="en-US" sz="2800"/>
          </a:p>
          <a:p>
            <a:r>
              <a:rPr lang="en-US" altLang="en-US" sz="2800"/>
              <a:t>	… can make an </a:t>
            </a:r>
            <a:r>
              <a:rPr lang="en-US" altLang="en-US" sz="2800">
                <a:solidFill>
                  <a:srgbClr val="0000FF"/>
                </a:solidFill>
              </a:rPr>
              <a:t>enormous difference </a:t>
            </a:r>
            <a:r>
              <a:rPr lang="en-US" altLang="en-US" sz="2800"/>
              <a:t>in the</a:t>
            </a:r>
          </a:p>
          <a:p>
            <a:r>
              <a:rPr lang="en-US" altLang="en-US" sz="2800"/>
              <a:t>		computational </a:t>
            </a:r>
            <a:r>
              <a:rPr lang="en-US" altLang="en-US" sz="2800">
                <a:solidFill>
                  <a:srgbClr val="FF0000"/>
                </a:solidFill>
              </a:rPr>
              <a:t>feasibility</a:t>
            </a:r>
          </a:p>
          <a:p>
            <a:r>
              <a:rPr lang="en-US" altLang="en-US" sz="2800"/>
              <a:t>			&amp; the </a:t>
            </a:r>
            <a:r>
              <a:rPr lang="en-US" altLang="en-US" sz="2800">
                <a:solidFill>
                  <a:srgbClr val="FF0000"/>
                </a:solidFill>
              </a:rPr>
              <a:t>robustness</a:t>
            </a:r>
            <a:r>
              <a:rPr lang="en-US" altLang="en-US" sz="2800"/>
              <a:t> of the result.</a:t>
            </a:r>
          </a:p>
        </p:txBody>
      </p:sp>
    </p:spTree>
    <p:extLst>
      <p:ext uri="{BB962C8B-B14F-4D97-AF65-F5344CB8AC3E}">
        <p14:creationId xmlns:p14="http://schemas.microsoft.com/office/powerpoint/2010/main" val="245899896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0C8F4-2829-EB4E-B558-99FBD515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Today: Three Examples</a:t>
            </a:r>
          </a:p>
        </p:txBody>
      </p:sp>
      <p:sp>
        <p:nvSpPr>
          <p:cNvPr id="48130" name="TextBox 2">
            <a:extLst>
              <a:ext uri="{FF2B5EF4-FFF2-40B4-BE49-F238E27FC236}">
                <a16:creationId xmlns:a16="http://schemas.microsoft.com/office/drawing/2014/main" id="{DD03667F-5335-4A4F-AE36-CC2B22154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209800"/>
            <a:ext cx="76787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Optimizing photonics </a:t>
            </a:r>
            <a:r>
              <a:rPr lang="en-US" altLang="en-US">
                <a:solidFill>
                  <a:srgbClr val="0000FF"/>
                </a:solidFill>
              </a:rPr>
              <a:t>without solving Maxwell’s equations</a:t>
            </a:r>
          </a:p>
          <a:p>
            <a:r>
              <a:rPr lang="en-US" altLang="en-US"/>
              <a:t>	— </a:t>
            </a:r>
            <a:r>
              <a:rPr lang="en-US" altLang="en-US">
                <a:solidFill>
                  <a:srgbClr val="FF0000"/>
                </a:solidFill>
              </a:rPr>
              <a:t>transformational inverse design</a:t>
            </a:r>
          </a:p>
          <a:p>
            <a:endParaRPr lang="en-US" altLang="en-US"/>
          </a:p>
          <a:p>
            <a:r>
              <a:rPr lang="en-US" altLang="en-US"/>
              <a:t>• Ensuring </a:t>
            </a:r>
            <a:r>
              <a:rPr lang="en-US" altLang="en-US">
                <a:solidFill>
                  <a:srgbClr val="0000FF"/>
                </a:solidFill>
              </a:rPr>
              <a:t>manufacturability</a:t>
            </a:r>
            <a:r>
              <a:rPr lang="en-US" altLang="en-US"/>
              <a:t> of narrow-band devices</a:t>
            </a:r>
          </a:p>
          <a:p>
            <a:r>
              <a:rPr lang="en-US" altLang="en-US"/>
              <a:t>	— </a:t>
            </a:r>
            <a:r>
              <a:rPr lang="en-US" altLang="en-US">
                <a:solidFill>
                  <a:srgbClr val="FF0000"/>
                </a:solidFill>
              </a:rPr>
              <a:t>robust optimization </a:t>
            </a:r>
            <a:r>
              <a:rPr lang="en-US" altLang="en-US"/>
              <a:t>in photonics design</a:t>
            </a:r>
          </a:p>
          <a:p>
            <a:endParaRPr lang="en-US" altLang="en-US"/>
          </a:p>
          <a:p>
            <a:r>
              <a:rPr lang="en-US" altLang="en-US"/>
              <a:t>• Optimizing </a:t>
            </a:r>
            <a:r>
              <a:rPr lang="en-US" altLang="en-US">
                <a:solidFill>
                  <a:srgbClr val="0000FF"/>
                </a:solidFill>
              </a:rPr>
              <a:t>eigenvalues without eigensolvers</a:t>
            </a:r>
          </a:p>
          <a:p>
            <a:r>
              <a:rPr lang="en-US" altLang="en-US"/>
              <a:t>	— </a:t>
            </a:r>
            <a:r>
              <a:rPr lang="en-US" altLang="en-US">
                <a:solidFill>
                  <a:srgbClr val="FF0000"/>
                </a:solidFill>
              </a:rPr>
              <a:t>microcavity </a:t>
            </a:r>
            <a:r>
              <a:rPr lang="en-US" altLang="en-US"/>
              <a:t>design and the </a:t>
            </a:r>
          </a:p>
          <a:p>
            <a:r>
              <a:rPr lang="en-US" altLang="en-US"/>
              <a:t>		</a:t>
            </a:r>
            <a:r>
              <a:rPr lang="en-US" altLang="en-US">
                <a:solidFill>
                  <a:srgbClr val="FF0000"/>
                </a:solidFill>
              </a:rPr>
              <a:t>frequency-averaged local density of states</a:t>
            </a:r>
          </a:p>
        </p:txBody>
      </p:sp>
    </p:spTree>
    <p:extLst>
      <p:ext uri="{BB962C8B-B14F-4D97-AF65-F5344CB8AC3E}">
        <p14:creationId xmlns:p14="http://schemas.microsoft.com/office/powerpoint/2010/main" val="24369817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5F62E-2BAD-2348-AD08-9B648B06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808080"/>
                </a:solidFill>
              </a:rPr>
              <a:t>Today: Three Examples</a:t>
            </a:r>
          </a:p>
        </p:txBody>
      </p:sp>
      <p:sp>
        <p:nvSpPr>
          <p:cNvPr id="49154" name="TextBox 2">
            <a:extLst>
              <a:ext uri="{FF2B5EF4-FFF2-40B4-BE49-F238E27FC236}">
                <a16:creationId xmlns:a16="http://schemas.microsoft.com/office/drawing/2014/main" id="{E91B60D9-FE9D-5448-B9E3-398BC112F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209800"/>
            <a:ext cx="76787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• Optimizing photonics without solving Maxwell’s equations</a:t>
            </a:r>
          </a:p>
          <a:p>
            <a:r>
              <a:rPr lang="en-US" altLang="en-US">
                <a:solidFill>
                  <a:schemeClr val="bg2"/>
                </a:solidFill>
              </a:rPr>
              <a:t>	— transformational inverse design</a:t>
            </a:r>
          </a:p>
          <a:p>
            <a:endParaRPr lang="en-US" altLang="en-US">
              <a:solidFill>
                <a:schemeClr val="bg2"/>
              </a:solidFill>
            </a:endParaRPr>
          </a:p>
          <a:p>
            <a:r>
              <a:rPr lang="en-US" altLang="en-US">
                <a:solidFill>
                  <a:schemeClr val="bg2"/>
                </a:solidFill>
              </a:rPr>
              <a:t>• Ensuring manufacturability of narrow-band devices</a:t>
            </a:r>
          </a:p>
          <a:p>
            <a:r>
              <a:rPr lang="en-US" altLang="en-US">
                <a:solidFill>
                  <a:schemeClr val="bg2"/>
                </a:solidFill>
              </a:rPr>
              <a:t>	— robust optimization in photonics design</a:t>
            </a:r>
          </a:p>
          <a:p>
            <a:endParaRPr lang="en-US" altLang="en-US"/>
          </a:p>
          <a:p>
            <a:r>
              <a:rPr lang="en-US" altLang="en-US"/>
              <a:t>• Optimizing </a:t>
            </a:r>
            <a:r>
              <a:rPr lang="en-US" altLang="en-US">
                <a:solidFill>
                  <a:srgbClr val="0000FF"/>
                </a:solidFill>
              </a:rPr>
              <a:t>eigenvalues without eigensolvers</a:t>
            </a:r>
          </a:p>
          <a:p>
            <a:r>
              <a:rPr lang="en-US" altLang="en-US"/>
              <a:t>	— </a:t>
            </a:r>
            <a:r>
              <a:rPr lang="en-US" altLang="en-US">
                <a:solidFill>
                  <a:srgbClr val="FF0000"/>
                </a:solidFill>
              </a:rPr>
              <a:t>microcavity </a:t>
            </a:r>
            <a:r>
              <a:rPr lang="en-US" altLang="en-US"/>
              <a:t>design and the </a:t>
            </a:r>
          </a:p>
          <a:p>
            <a:r>
              <a:rPr lang="en-US" altLang="en-US"/>
              <a:t>		</a:t>
            </a:r>
            <a:r>
              <a:rPr lang="en-US" altLang="en-US">
                <a:solidFill>
                  <a:srgbClr val="FF0000"/>
                </a:solidFill>
              </a:rPr>
              <a:t>frequency-averaged local density of states</a:t>
            </a:r>
          </a:p>
        </p:txBody>
      </p:sp>
      <p:sp>
        <p:nvSpPr>
          <p:cNvPr id="49155" name="TextBox 3">
            <a:extLst>
              <a:ext uri="{FF2B5EF4-FFF2-40B4-BE49-F238E27FC236}">
                <a16:creationId xmlns:a16="http://schemas.microsoft.com/office/drawing/2014/main" id="{E2446F08-71D5-BC44-9EF1-B147FB63A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2913" y="6019800"/>
            <a:ext cx="42814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X. Liang </a:t>
            </a:r>
            <a:r>
              <a:rPr lang="en-US" altLang="en-US" sz="1800" i="1"/>
              <a:t>et al.</a:t>
            </a:r>
            <a:r>
              <a:rPr lang="en-US" altLang="en-US" sz="1800"/>
              <a:t>, manuscript in preparation ]</a:t>
            </a:r>
          </a:p>
        </p:txBody>
      </p:sp>
    </p:spTree>
    <p:extLst>
      <p:ext uri="{BB962C8B-B14F-4D97-AF65-F5344CB8AC3E}">
        <p14:creationId xmlns:p14="http://schemas.microsoft.com/office/powerpoint/2010/main" val="8531341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82493BD6-4445-7149-B78F-0F9C362ED29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ヒラギノ角ゴ Pro W3" charset="0"/>
                <a:cs typeface="ヒラギノ角ゴ Pro W3" charset="0"/>
              </a:rPr>
              <a:t>3d </a:t>
            </a:r>
            <a:r>
              <a:rPr lang="en-US" dirty="0" err="1">
                <a:ea typeface="ヒラギノ角ゴ Pro W3" charset="0"/>
                <a:cs typeface="ヒラギノ角ゴ Pro W3" charset="0"/>
              </a:rPr>
              <a:t>Microcavity</a:t>
            </a:r>
            <a:r>
              <a:rPr lang="en-US" dirty="0">
                <a:ea typeface="ヒラギノ角ゴ Pro W3" charset="0"/>
                <a:cs typeface="ヒラギノ角ゴ Pro W3" charset="0"/>
              </a:rPr>
              <a:t> Design Problem</a:t>
            </a:r>
          </a:p>
        </p:txBody>
      </p:sp>
      <p:pic>
        <p:nvPicPr>
          <p:cNvPr id="55299" name="Picture 3">
            <a:extLst>
              <a:ext uri="{FF2B5EF4-FFF2-40B4-BE49-F238E27FC236}">
                <a16:creationId xmlns:a16="http://schemas.microsoft.com/office/drawing/2014/main" id="{747C3163-8472-EA4A-A4EF-ED2D0BF31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828800"/>
            <a:ext cx="4432300" cy="219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5300" name="Text Box 4">
            <a:extLst>
              <a:ext uri="{FF2B5EF4-FFF2-40B4-BE49-F238E27FC236}">
                <a16:creationId xmlns:a16="http://schemas.microsoft.com/office/drawing/2014/main" id="{067A3715-B285-1146-9FB4-E38605C38FAE}"/>
              </a:ext>
            </a:extLst>
          </p:cNvPr>
          <p:cNvSpPr txBox="1">
            <a:spLocks noChangeArrowheads="1"/>
          </p:cNvSpPr>
          <p:nvPr/>
        </p:nvSpPr>
        <p:spPr bwMode="auto">
          <a:xfrm rot="529917">
            <a:off x="911225" y="2162175"/>
            <a:ext cx="2693988" cy="128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i="1">
                <a:latin typeface="Times" charset="0"/>
                <a:ea typeface="ＭＳ Ｐゴシック" charset="0"/>
                <a:cs typeface="ＭＳ Ｐゴシック" charset="0"/>
              </a:rPr>
              <a:t>???</a:t>
            </a:r>
          </a:p>
          <a:p>
            <a:pPr algn="ctr">
              <a:defRPr/>
            </a:pPr>
            <a:r>
              <a:rPr lang="en-US" i="1">
                <a:solidFill>
                  <a:schemeClr val="accent2"/>
                </a:solidFill>
                <a:latin typeface="Times" charset="0"/>
                <a:ea typeface="ＭＳ Ｐゴシック" charset="0"/>
                <a:cs typeface="ＭＳ Ｐゴシック" charset="0"/>
              </a:rPr>
              <a:t>planar (2d) pattern</a:t>
            </a:r>
            <a:endParaRPr lang="en-US" i="1">
              <a:latin typeface="Times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lang="en-US" i="1">
                <a:latin typeface="Times" charset="0"/>
                <a:ea typeface="ＭＳ Ｐゴシック" charset="0"/>
                <a:cs typeface="ＭＳ Ｐゴシック" charset="0"/>
              </a:rPr>
              <a:t>etched in 3d slab</a:t>
            </a:r>
          </a:p>
          <a:p>
            <a:pPr algn="ctr">
              <a:defRPr/>
            </a:pPr>
            <a:r>
              <a:rPr lang="en-US" i="1">
                <a:latin typeface="Times" charset="0"/>
                <a:ea typeface="ＭＳ Ｐゴシック" charset="0"/>
                <a:cs typeface="ＭＳ Ｐゴシック" charset="0"/>
              </a:rPr>
              <a:t>???</a:t>
            </a: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B1957767-BE00-D944-A572-96C3D04616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981200"/>
            <a:ext cx="459263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Want some 2d pattern</a:t>
            </a:r>
          </a:p>
          <a:p>
            <a:r>
              <a:rPr lang="en-US" altLang="en-US"/>
              <a:t>that will </a:t>
            </a:r>
            <a:r>
              <a:rPr lang="en-US" altLang="en-US">
                <a:solidFill>
                  <a:schemeClr val="accent2"/>
                </a:solidFill>
              </a:rPr>
              <a:t>confine light in 3d</a:t>
            </a:r>
          </a:p>
          <a:p>
            <a:r>
              <a:rPr lang="en-US" altLang="en-US"/>
              <a:t>with </a:t>
            </a:r>
            <a:r>
              <a:rPr lang="en-US" altLang="en-US">
                <a:solidFill>
                  <a:srgbClr val="FF0000"/>
                </a:solidFill>
              </a:rPr>
              <a:t>maximal lifetime</a:t>
            </a:r>
            <a:r>
              <a:rPr lang="en-US" altLang="en-US"/>
              <a:t> (</a:t>
            </a:r>
            <a:r>
              <a:rPr lang="ja-JP" altLang="en-US"/>
              <a:t>“</a:t>
            </a:r>
            <a:r>
              <a:rPr lang="en-US" altLang="ja-JP">
                <a:solidFill>
                  <a:srgbClr val="FF0000"/>
                </a:solidFill>
              </a:rPr>
              <a:t>Q</a:t>
            </a:r>
            <a:r>
              <a:rPr lang="en-US" altLang="ja-JP" baseline="-25000">
                <a:solidFill>
                  <a:srgbClr val="FF0000"/>
                </a:solidFill>
              </a:rPr>
              <a:t>rad</a:t>
            </a:r>
            <a:r>
              <a:rPr lang="ja-JP" altLang="en-US"/>
              <a:t>”</a:t>
            </a:r>
            <a:r>
              <a:rPr lang="en-US" altLang="ja-JP"/>
              <a:t>)</a:t>
            </a:r>
          </a:p>
          <a:p>
            <a:r>
              <a:rPr lang="en-US" altLang="en-US"/>
              <a:t>and </a:t>
            </a:r>
            <a:r>
              <a:rPr lang="en-US" altLang="en-US">
                <a:solidFill>
                  <a:srgbClr val="FF0000"/>
                </a:solidFill>
              </a:rPr>
              <a:t>minimal modal volume</a:t>
            </a:r>
            <a:r>
              <a:rPr lang="en-US" altLang="en-US"/>
              <a:t> (</a:t>
            </a:r>
            <a:r>
              <a:rPr lang="ja-JP" altLang="en-US"/>
              <a:t>“</a:t>
            </a:r>
            <a:r>
              <a:rPr lang="en-US" altLang="ja-JP">
                <a:solidFill>
                  <a:srgbClr val="FF0000"/>
                </a:solidFill>
              </a:rPr>
              <a:t>V</a:t>
            </a:r>
            <a:r>
              <a:rPr lang="ja-JP" altLang="en-US"/>
              <a:t>”</a:t>
            </a:r>
            <a:r>
              <a:rPr lang="en-US" altLang="ja-JP"/>
              <a:t>) </a:t>
            </a:r>
            <a:endParaRPr lang="en-US" altLang="en-US"/>
          </a:p>
        </p:txBody>
      </p:sp>
      <p:grpSp>
        <p:nvGrpSpPr>
          <p:cNvPr id="55308" name="Group 12">
            <a:extLst>
              <a:ext uri="{FF2B5EF4-FFF2-40B4-BE49-F238E27FC236}">
                <a16:creationId xmlns:a16="http://schemas.microsoft.com/office/drawing/2014/main" id="{4D9D6A87-5812-D14E-B1A6-38EE42D03B36}"/>
              </a:ext>
            </a:extLst>
          </p:cNvPr>
          <p:cNvGrpSpPr>
            <a:grpSpLocks/>
          </p:cNvGrpSpPr>
          <p:nvPr/>
        </p:nvGrpSpPr>
        <p:grpSpPr bwMode="auto">
          <a:xfrm>
            <a:off x="0" y="1219200"/>
            <a:ext cx="4432300" cy="2819400"/>
            <a:chOff x="0" y="768"/>
            <a:chExt cx="2792" cy="1776"/>
          </a:xfrm>
        </p:grpSpPr>
        <p:grpSp>
          <p:nvGrpSpPr>
            <p:cNvPr id="50194" name="Group 8">
              <a:extLst>
                <a:ext uri="{FF2B5EF4-FFF2-40B4-BE49-F238E27FC236}">
                  <a16:creationId xmlns:a16="http://schemas.microsoft.com/office/drawing/2014/main" id="{B1030865-BAE0-E641-91D9-7D77D02FE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160"/>
              <a:ext cx="2792" cy="1384"/>
              <a:chOff x="192" y="1544"/>
              <a:chExt cx="2792" cy="1384"/>
            </a:xfrm>
          </p:grpSpPr>
          <p:pic>
            <p:nvPicPr>
              <p:cNvPr id="55303" name="Picture 7">
                <a:extLst>
                  <a:ext uri="{FF2B5EF4-FFF2-40B4-BE49-F238E27FC236}">
                    <a16:creationId xmlns:a16="http://schemas.microsoft.com/office/drawing/2014/main" id="{032C8A56-D6D3-3F4C-AB93-9D2A59FF23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2" y="1544"/>
                <a:ext cx="2792" cy="1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55302" name="Picture 6">
                <a:extLst>
                  <a:ext uri="{FF2B5EF4-FFF2-40B4-BE49-F238E27FC236}">
                    <a16:creationId xmlns:a16="http://schemas.microsoft.com/office/drawing/2014/main" id="{A0347F3D-BB4D-9448-A5A6-2BD2E2CD76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" y="1776"/>
                <a:ext cx="1192" cy="7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55305" name="Freeform 9">
              <a:extLst>
                <a:ext uri="{FF2B5EF4-FFF2-40B4-BE49-F238E27FC236}">
                  <a16:creationId xmlns:a16="http://schemas.microsoft.com/office/drawing/2014/main" id="{3F41C740-1700-BB4B-88F6-F03DB9CF8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2" y="1008"/>
              <a:ext cx="280" cy="672"/>
            </a:xfrm>
            <a:custGeom>
              <a:avLst/>
              <a:gdLst>
                <a:gd name="T0" fmla="*/ 30 w 376"/>
                <a:gd name="T1" fmla="*/ 672 h 912"/>
                <a:gd name="T2" fmla="*/ 30 w 376"/>
                <a:gd name="T3" fmla="*/ 460 h 912"/>
                <a:gd name="T4" fmla="*/ 209 w 376"/>
                <a:gd name="T5" fmla="*/ 318 h 912"/>
                <a:gd name="T6" fmla="*/ 173 w 376"/>
                <a:gd name="T7" fmla="*/ 106 h 912"/>
                <a:gd name="T8" fmla="*/ 280 w 376"/>
                <a:gd name="T9" fmla="*/ 0 h 9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6" h="912">
                  <a:moveTo>
                    <a:pt x="40" y="912"/>
                  </a:moveTo>
                  <a:cubicBezTo>
                    <a:pt x="20" y="808"/>
                    <a:pt x="0" y="704"/>
                    <a:pt x="40" y="624"/>
                  </a:cubicBezTo>
                  <a:cubicBezTo>
                    <a:pt x="80" y="544"/>
                    <a:pt x="248" y="512"/>
                    <a:pt x="280" y="432"/>
                  </a:cubicBezTo>
                  <a:cubicBezTo>
                    <a:pt x="312" y="352"/>
                    <a:pt x="216" y="216"/>
                    <a:pt x="232" y="144"/>
                  </a:cubicBezTo>
                  <a:cubicBezTo>
                    <a:pt x="248" y="72"/>
                    <a:pt x="312" y="36"/>
                    <a:pt x="376" y="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306" name="Text Box 10">
              <a:extLst>
                <a:ext uri="{FF2B5EF4-FFF2-40B4-BE49-F238E27FC236}">
                  <a16:creationId xmlns:a16="http://schemas.microsoft.com/office/drawing/2014/main" id="{F8E0F729-0CF3-114D-A132-2BAF705105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2" y="768"/>
              <a:ext cx="964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Times" charset="0"/>
                  <a:ea typeface="ＭＳ Ｐゴシック" charset="0"/>
                  <a:cs typeface="ＭＳ Ｐゴシック" charset="0"/>
                </a:rPr>
                <a:t>radiation loss</a:t>
              </a:r>
            </a:p>
            <a:p>
              <a:pPr>
                <a:defRPr/>
              </a:pPr>
              <a:r>
                <a:rPr lang="en-US">
                  <a:latin typeface="Times" charset="0"/>
                  <a:ea typeface="ＭＳ Ｐゴシック" charset="0"/>
                  <a:cs typeface="ＭＳ Ｐゴシック" charset="0"/>
                </a:rPr>
                <a:t>   (finite </a:t>
              </a:r>
              <a:r>
                <a:rPr lang="en-US" b="1">
                  <a:latin typeface="Times" charset="0"/>
                  <a:ea typeface="ＭＳ Ｐゴシック" charset="0"/>
                  <a:cs typeface="ＭＳ Ｐゴシック" charset="0"/>
                </a:rPr>
                <a:t>Q</a:t>
              </a:r>
              <a:r>
                <a:rPr lang="en-US" baseline="-25000">
                  <a:latin typeface="Times" charset="0"/>
                  <a:ea typeface="ＭＳ Ｐゴシック" charset="0"/>
                  <a:cs typeface="ＭＳ Ｐゴシック" charset="0"/>
                </a:rPr>
                <a:t>rad</a:t>
              </a:r>
              <a:r>
                <a:rPr lang="en-US">
                  <a:latin typeface="Times" charset="0"/>
                  <a:ea typeface="ＭＳ Ｐゴシック" charset="0"/>
                  <a:cs typeface="ＭＳ Ｐゴシック" charset="0"/>
                </a:rPr>
                <a:t>)</a:t>
              </a:r>
            </a:p>
          </p:txBody>
        </p:sp>
        <p:sp>
          <p:nvSpPr>
            <p:cNvPr id="55307" name="Text Box 11">
              <a:extLst>
                <a:ext uri="{FF2B5EF4-FFF2-40B4-BE49-F238E27FC236}">
                  <a16:creationId xmlns:a16="http://schemas.microsoft.com/office/drawing/2014/main" id="{F861F001-A8FC-2942-998B-33FBEB7E95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1680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latin typeface="Times" charset="0"/>
                  <a:ea typeface="ＭＳ Ｐゴシック" charset="0"/>
                  <a:cs typeface="ＭＳ Ｐゴシック" charset="0"/>
                </a:rPr>
                <a:t>V</a:t>
              </a:r>
            </a:p>
          </p:txBody>
        </p:sp>
      </p:grpSp>
      <p:grpSp>
        <p:nvGrpSpPr>
          <p:cNvPr id="55330" name="Group 34">
            <a:extLst>
              <a:ext uri="{FF2B5EF4-FFF2-40B4-BE49-F238E27FC236}">
                <a16:creationId xmlns:a16="http://schemas.microsoft.com/office/drawing/2014/main" id="{1DBECB74-5DAD-1D46-992E-25F87B43EC8A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733800"/>
            <a:ext cx="8915400" cy="3163888"/>
            <a:chOff x="48" y="2352"/>
            <a:chExt cx="5616" cy="1993"/>
          </a:xfrm>
        </p:grpSpPr>
        <p:sp>
          <p:nvSpPr>
            <p:cNvPr id="55309" name="Text Box 13">
              <a:extLst>
                <a:ext uri="{FF2B5EF4-FFF2-40B4-BE49-F238E27FC236}">
                  <a16:creationId xmlns:a16="http://schemas.microsoft.com/office/drawing/2014/main" id="{747B45E7-7FB6-6F46-9AEA-0C40FC8773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" y="2524"/>
              <a:ext cx="1726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0000"/>
                  </a:solidFill>
                </a:rPr>
                <a:t>Many </a:t>
              </a:r>
              <a:r>
                <a:rPr lang="en-US" altLang="en-US" i="1">
                  <a:solidFill>
                    <a:srgbClr val="FF0000"/>
                  </a:solidFill>
                </a:rPr>
                <a:t>ad hoc</a:t>
              </a:r>
              <a:r>
                <a:rPr lang="en-US" altLang="en-US">
                  <a:solidFill>
                    <a:srgbClr val="FF0000"/>
                  </a:solidFill>
                </a:rPr>
                <a:t> designs</a:t>
              </a:r>
              <a:r>
                <a:rPr lang="en-US" altLang="en-US"/>
                <a:t>,</a:t>
              </a:r>
            </a:p>
            <a:p>
              <a:r>
                <a:rPr lang="en-US" altLang="en-US"/>
                <a:t>   trading off </a:t>
              </a:r>
              <a:r>
                <a:rPr lang="en-US" altLang="en-US" i="1"/>
                <a:t>Q</a:t>
              </a:r>
              <a:r>
                <a:rPr lang="en-US" altLang="en-US" baseline="-25000"/>
                <a:t>rad</a:t>
              </a:r>
              <a:r>
                <a:rPr lang="en-US" altLang="en-US"/>
                <a:t> and </a:t>
              </a:r>
              <a:r>
                <a:rPr lang="en-US" altLang="en-US" i="1"/>
                <a:t>V</a:t>
              </a:r>
              <a:r>
                <a:rPr lang="en-US" altLang="en-US"/>
                <a:t>…</a:t>
              </a:r>
            </a:p>
          </p:txBody>
        </p:sp>
        <p:pic>
          <p:nvPicPr>
            <p:cNvPr id="55310" name="Picture 14">
              <a:extLst>
                <a:ext uri="{FF2B5EF4-FFF2-40B4-BE49-F238E27FC236}">
                  <a16:creationId xmlns:a16="http://schemas.microsoft.com/office/drawing/2014/main" id="{9D44C70D-BAB7-3C4A-85E7-B614F86EB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14"/>
            <a:stretch>
              <a:fillRect/>
            </a:stretch>
          </p:blipFill>
          <p:spPr bwMode="auto">
            <a:xfrm>
              <a:off x="168" y="2976"/>
              <a:ext cx="2040" cy="13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5311" name="Text Box 15">
              <a:extLst>
                <a:ext uri="{FF2B5EF4-FFF2-40B4-BE49-F238E27FC236}">
                  <a16:creationId xmlns:a16="http://schemas.microsoft.com/office/drawing/2014/main" id="{3B8823A6-8675-9446-A764-91BA41DEF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2976"/>
              <a:ext cx="10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Times" charset="0"/>
                  <a:ea typeface="ＭＳ Ｐゴシック" charset="0"/>
                  <a:cs typeface="ＭＳ Ｐゴシック" charset="0"/>
                </a:rPr>
                <a:t>ring resonators</a:t>
              </a:r>
            </a:p>
          </p:txBody>
        </p:sp>
        <p:sp>
          <p:nvSpPr>
            <p:cNvPr id="55312" name="Text Box 16">
              <a:extLst>
                <a:ext uri="{FF2B5EF4-FFF2-40B4-BE49-F238E27FC236}">
                  <a16:creationId xmlns:a16="http://schemas.microsoft.com/office/drawing/2014/main" id="{ADB1896E-FCC2-174F-86CD-BF1ADFF31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0" y="4032"/>
              <a:ext cx="105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1400">
                  <a:latin typeface="Times" charset="0"/>
                  <a:ea typeface="ＭＳ Ｐゴシック" charset="0"/>
                  <a:cs typeface="ＭＳ Ｐゴシック" charset="0"/>
                </a:rPr>
                <a:t> [ Song, (2005) ]</a:t>
              </a:r>
            </a:p>
          </p:txBody>
        </p:sp>
        <p:pic>
          <p:nvPicPr>
            <p:cNvPr id="55313" name="Picture 17">
              <a:extLst>
                <a:ext uri="{FF2B5EF4-FFF2-40B4-BE49-F238E27FC236}">
                  <a16:creationId xmlns:a16="http://schemas.microsoft.com/office/drawing/2014/main" id="{78A6664A-4215-2B4E-9A61-BF3CD8B50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3368"/>
              <a:ext cx="1436" cy="6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5314" name="Picture 18">
              <a:extLst>
                <a:ext uri="{FF2B5EF4-FFF2-40B4-BE49-F238E27FC236}">
                  <a16:creationId xmlns:a16="http://schemas.microsoft.com/office/drawing/2014/main" id="{398EC52F-740B-0E4A-A292-DE8635CACC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" y="2736"/>
              <a:ext cx="924" cy="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55325" name="Picture 29">
              <a:extLst>
                <a:ext uri="{FF2B5EF4-FFF2-40B4-BE49-F238E27FC236}">
                  <a16:creationId xmlns:a16="http://schemas.microsoft.com/office/drawing/2014/main" id="{1D220236-C7AA-8147-AE34-8F30D81487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544"/>
              <a:ext cx="912" cy="8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5326" name="Text Box 30">
              <a:extLst>
                <a:ext uri="{FF2B5EF4-FFF2-40B4-BE49-F238E27FC236}">
                  <a16:creationId xmlns:a16="http://schemas.microsoft.com/office/drawing/2014/main" id="{B9F500CB-83B1-8645-A9D9-47E2182DEF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" y="2352"/>
              <a:ext cx="87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400">
                  <a:latin typeface="Times" charset="0"/>
                  <a:ea typeface="ＭＳ Ｐゴシック" charset="0"/>
                  <a:cs typeface="ＭＳ Ｐゴシック" charset="0"/>
                </a:rPr>
                <a:t> [ Loncar, 2002 ]</a:t>
              </a:r>
            </a:p>
          </p:txBody>
        </p:sp>
        <p:sp>
          <p:nvSpPr>
            <p:cNvPr id="55327" name="Text Box 31">
              <a:extLst>
                <a:ext uri="{FF2B5EF4-FFF2-40B4-BE49-F238E27FC236}">
                  <a16:creationId xmlns:a16="http://schemas.microsoft.com/office/drawing/2014/main" id="{56EE3923-C60D-B145-9918-8D69124F25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2" y="4172"/>
              <a:ext cx="834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>
                  <a:latin typeface="Times" charset="0"/>
                  <a:ea typeface="ＭＳ Ｐゴシック" charset="0"/>
                  <a:cs typeface="ＭＳ Ｐゴシック" charset="0"/>
                </a:rPr>
                <a:t> [ Akahane, 2003 ]</a:t>
              </a:r>
            </a:p>
          </p:txBody>
        </p:sp>
        <p:pic>
          <p:nvPicPr>
            <p:cNvPr id="55328" name="Picture 32">
              <a:extLst>
                <a:ext uri="{FF2B5EF4-FFF2-40B4-BE49-F238E27FC236}">
                  <a16:creationId xmlns:a16="http://schemas.microsoft.com/office/drawing/2014/main" id="{663C8082-2B7A-7F45-96DB-1C077B49B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3418"/>
              <a:ext cx="1872" cy="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5329" name="Text Box 33">
              <a:extLst>
                <a:ext uri="{FF2B5EF4-FFF2-40B4-BE49-F238E27FC236}">
                  <a16:creationId xmlns:a16="http://schemas.microsoft.com/office/drawing/2014/main" id="{983CF437-9919-F14B-815E-CBAF794898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20" y="2688"/>
              <a:ext cx="796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(</a:t>
              </a:r>
              <a:r>
                <a:rPr lang="ja-JP" altLang="en-US"/>
                <a:t>“</a:t>
              </a:r>
              <a:r>
                <a:rPr lang="en-US" altLang="ja-JP"/>
                <a:t>defects</a:t>
              </a:r>
              <a:r>
                <a:rPr lang="ja-JP" altLang="en-US"/>
                <a:t>”</a:t>
              </a:r>
              <a:endParaRPr lang="en-US" altLang="ja-JP"/>
            </a:p>
            <a:p>
              <a:r>
                <a:rPr lang="en-US" altLang="en-US"/>
                <a:t>in periodic</a:t>
              </a:r>
            </a:p>
            <a:p>
              <a:r>
                <a:rPr lang="en-US" altLang="en-US"/>
                <a:t>structures)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543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08F1987B-3560-024C-8A91-22719CEC2B2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0"/>
            <a:ext cx="8686800" cy="1143000"/>
          </a:xfrm>
        </p:spPr>
        <p:txBody>
          <a:bodyPr/>
          <a:lstStyle/>
          <a:p>
            <a:r>
              <a:rPr lang="en-US" altLang="en-US">
                <a:ea typeface="ヒラギノ角ゴ Pro W3" panose="020B0300000000000000" pitchFamily="34" charset="-128"/>
              </a:rPr>
              <a:t>Topology optimization?  Mostly 2d…</a:t>
            </a:r>
          </a:p>
        </p:txBody>
      </p:sp>
      <p:sp>
        <p:nvSpPr>
          <p:cNvPr id="56324" name="Text Box 4">
            <a:extLst>
              <a:ext uri="{FF2B5EF4-FFF2-40B4-BE49-F238E27FC236}">
                <a16:creationId xmlns:a16="http://schemas.microsoft.com/office/drawing/2014/main" id="{070BF742-DB4B-0345-9F45-89B844CCA7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810000"/>
            <a:ext cx="42449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latin typeface="Times" charset="0"/>
                <a:ea typeface="ＭＳ Ｐゴシック" charset="0"/>
                <a:cs typeface="ＭＳ Ｐゴシック" charset="0"/>
              </a:rPr>
              <a:t>Vuckovic</a:t>
            </a: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 (2011): ~ min </a:t>
            </a:r>
            <a:r>
              <a:rPr lang="en-US" i="1" dirty="0">
                <a:latin typeface="Times" charset="0"/>
                <a:ea typeface="ＭＳ Ｐゴシック" charset="0"/>
                <a:cs typeface="ＭＳ Ｐゴシック" charset="0"/>
              </a:rPr>
              <a:t>V</a:t>
            </a:r>
            <a:endParaRPr lang="en-US" dirty="0">
              <a:latin typeface="Times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Times" charset="0"/>
                <a:ea typeface="ＭＳ Ｐゴシック" charset="0"/>
                <a:cs typeface="ＭＳ Ｐゴシック" charset="0"/>
              </a:rPr>
              <a:t>2d heuristic for the radiation loss</a:t>
            </a:r>
          </a:p>
        </p:txBody>
      </p:sp>
      <p:pic>
        <p:nvPicPr>
          <p:cNvPr id="56325" name="Picture 5">
            <a:extLst>
              <a:ext uri="{FF2B5EF4-FFF2-40B4-BE49-F238E27FC236}">
                <a16:creationId xmlns:a16="http://schemas.microsoft.com/office/drawing/2014/main" id="{D420CF11-7133-994A-B75E-23AB03505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760538"/>
            <a:ext cx="5295900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6326" name="Text Box 6">
            <a:extLst>
              <a:ext uri="{FF2B5EF4-FFF2-40B4-BE49-F238E27FC236}">
                <a16:creationId xmlns:a16="http://schemas.microsoft.com/office/drawing/2014/main" id="{3B92EA8E-7940-8F41-96F0-CC7DE486E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4843463"/>
            <a:ext cx="8158162" cy="193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Can we formulate a </a:t>
            </a:r>
            <a:r>
              <a:rPr lang="en-US" i="1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practical</a:t>
            </a: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 approach to solve the </a:t>
            </a:r>
            <a:r>
              <a:rPr lang="en-US" i="1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full</a:t>
            </a: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 problem,</a:t>
            </a:r>
          </a:p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computing the </a:t>
            </a:r>
            <a:r>
              <a:rPr lang="en-US" i="1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true</a:t>
            </a: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 3d radiation loss?</a:t>
            </a:r>
          </a:p>
          <a:p>
            <a:pPr>
              <a:defRPr/>
            </a:pPr>
            <a:endParaRPr lang="en-US" dirty="0">
              <a:solidFill>
                <a:srgbClr val="FF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Goals: understand ultimate limits on cavity performance,</a:t>
            </a:r>
          </a:p>
          <a:p>
            <a:pPr>
              <a:defRPr/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            &amp; eventually push cavity design into new regimes</a:t>
            </a:r>
          </a:p>
        </p:txBody>
      </p:sp>
      <p:pic>
        <p:nvPicPr>
          <p:cNvPr id="51205" name="Picture 5">
            <a:extLst>
              <a:ext uri="{FF2B5EF4-FFF2-40B4-BE49-F238E27FC236}">
                <a16:creationId xmlns:a16="http://schemas.microsoft.com/office/drawing/2014/main" id="{79CA6305-4DA0-A44B-9BDF-1F9A73460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43113"/>
            <a:ext cx="2597150" cy="260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6" name="TextBox 6">
            <a:extLst>
              <a:ext uri="{FF2B5EF4-FFF2-40B4-BE49-F238E27FC236}">
                <a16:creationId xmlns:a16="http://schemas.microsoft.com/office/drawing/2014/main" id="{A095A6D2-C7AB-9D4F-BD8A-A86DAE625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" y="1219200"/>
            <a:ext cx="34575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 [ Kao and Santosa, 2008 ]</a:t>
            </a:r>
          </a:p>
          <a:p>
            <a:pPr algn="ctr"/>
            <a:r>
              <a:rPr lang="en-US" altLang="en-US"/>
              <a:t>in-plane </a:t>
            </a:r>
            <a:r>
              <a:rPr lang="en-US" altLang="en-US" i="1"/>
              <a:t>Q</a:t>
            </a:r>
            <a:r>
              <a:rPr lang="en-US" altLang="en-US"/>
              <a:t>, no </a:t>
            </a:r>
            <a:r>
              <a:rPr lang="en-US" altLang="en-US" i="1"/>
              <a:t>V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27375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5144116B-597A-D844-A7E4-59ABCE4AE36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52400" y="76200"/>
            <a:ext cx="8763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ヒラギノ角ゴ Pro W3" charset="0"/>
                <a:cs typeface="ヒラギノ角ゴ Pro W3" charset="0"/>
              </a:rPr>
              <a:t>Not just maximizing </a:t>
            </a:r>
            <a:r>
              <a:rPr lang="en-US" i="1" dirty="0">
                <a:ea typeface="ヒラギノ角ゴ Pro W3" charset="0"/>
                <a:cs typeface="ヒラギノ角ゴ Pro W3" charset="0"/>
              </a:rPr>
              <a:t>Q</a:t>
            </a:r>
            <a:r>
              <a:rPr lang="en-US" dirty="0">
                <a:ea typeface="ヒラギノ角ゴ Pro W3" charset="0"/>
                <a:cs typeface="ヒラギノ角ゴ Pro W3" charset="0"/>
              </a:rPr>
              <a:t> or </a:t>
            </a:r>
            <a:r>
              <a:rPr lang="en-US" i="1" dirty="0">
                <a:ea typeface="ヒラギノ角ゴ Pro W3" charset="0"/>
                <a:cs typeface="ヒラギノ角ゴ Pro W3" charset="0"/>
              </a:rPr>
              <a:t>Q/V!</a:t>
            </a:r>
            <a:endParaRPr lang="en-US" dirty="0">
              <a:ea typeface="ヒラギノ角ゴ Pro W3" charset="0"/>
              <a:cs typeface="ヒラギノ角ゴ Pro W3" charset="0"/>
            </a:endParaRPr>
          </a:p>
        </p:txBody>
      </p:sp>
      <p:sp>
        <p:nvSpPr>
          <p:cNvPr id="57348" name="Text Box 4">
            <a:extLst>
              <a:ext uri="{FF2B5EF4-FFF2-40B4-BE49-F238E27FC236}">
                <a16:creationId xmlns:a16="http://schemas.microsoft.com/office/drawing/2014/main" id="{90FC79E6-DD79-1C47-B7C0-00319B6F75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1306513"/>
            <a:ext cx="5270500" cy="1281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Typical </a:t>
            </a:r>
            <a:r>
              <a:rPr lang="en-US" altLang="en-US" sz="2000">
                <a:solidFill>
                  <a:srgbClr val="FF0000"/>
                </a:solidFill>
              </a:rPr>
              <a:t>figure of merit is </a:t>
            </a:r>
            <a:r>
              <a:rPr lang="ja-JP" altLang="en-US" sz="2000">
                <a:solidFill>
                  <a:srgbClr val="FF0000"/>
                </a:solidFill>
              </a:rPr>
              <a:t>“</a:t>
            </a:r>
            <a:r>
              <a:rPr lang="en-US" altLang="ja-JP" sz="2000">
                <a:solidFill>
                  <a:srgbClr val="FF0000"/>
                </a:solidFill>
              </a:rPr>
              <a:t>Purcell factor</a:t>
            </a:r>
            <a:r>
              <a:rPr lang="ja-JP" altLang="en-US" sz="2000">
                <a:solidFill>
                  <a:srgbClr val="FF0000"/>
                </a:solidFill>
              </a:rPr>
              <a:t>”</a:t>
            </a:r>
            <a:r>
              <a:rPr lang="en-US" altLang="ja-JP" sz="2000">
                <a:solidFill>
                  <a:srgbClr val="FF0000"/>
                </a:solidFill>
              </a:rPr>
              <a:t> </a:t>
            </a:r>
            <a:r>
              <a:rPr lang="en-US" altLang="ja-JP" sz="2000" i="1">
                <a:solidFill>
                  <a:srgbClr val="FF0000"/>
                </a:solidFill>
              </a:rPr>
              <a:t>Q</a:t>
            </a:r>
            <a:r>
              <a:rPr lang="en-US" altLang="ja-JP" sz="2000">
                <a:solidFill>
                  <a:srgbClr val="FF0000"/>
                </a:solidFill>
              </a:rPr>
              <a:t>/</a:t>
            </a:r>
            <a:r>
              <a:rPr lang="en-US" altLang="ja-JP" sz="2000" i="1">
                <a:solidFill>
                  <a:srgbClr val="FF0000"/>
                </a:solidFill>
              </a:rPr>
              <a:t>V</a:t>
            </a:r>
          </a:p>
          <a:p>
            <a:r>
              <a:rPr lang="en-US" altLang="en-US" i="1"/>
              <a:t>	</a:t>
            </a:r>
            <a:r>
              <a:rPr lang="en-US" altLang="en-US"/>
              <a:t>(~ enhancement of light-matter coupling) </a:t>
            </a:r>
          </a:p>
          <a:p>
            <a:endParaRPr lang="en-US" altLang="en-US" sz="2000"/>
          </a:p>
          <a:p>
            <a:r>
              <a:rPr lang="en-US" altLang="en-US" sz="2000"/>
              <a:t>Naively, should we </a:t>
            </a:r>
            <a:r>
              <a:rPr lang="en-US" altLang="en-US" sz="2000">
                <a:solidFill>
                  <a:schemeClr val="accent2"/>
                </a:solidFill>
              </a:rPr>
              <a:t>maximize </a:t>
            </a:r>
            <a:r>
              <a:rPr lang="en-US" altLang="en-US" sz="2000" i="1">
                <a:solidFill>
                  <a:schemeClr val="accent2"/>
                </a:solidFill>
              </a:rPr>
              <a:t>Q</a:t>
            </a:r>
            <a:r>
              <a:rPr lang="en-US" altLang="en-US" sz="2000">
                <a:solidFill>
                  <a:schemeClr val="accent2"/>
                </a:solidFill>
              </a:rPr>
              <a:t>/</a:t>
            </a:r>
            <a:r>
              <a:rPr lang="en-US" altLang="en-US" sz="2000" i="1">
                <a:solidFill>
                  <a:schemeClr val="accent2"/>
                </a:solidFill>
              </a:rPr>
              <a:t>V</a:t>
            </a:r>
            <a:r>
              <a:rPr lang="en-US" altLang="en-US" sz="2000">
                <a:solidFill>
                  <a:schemeClr val="accent2"/>
                </a:solidFill>
              </a:rPr>
              <a:t>?</a:t>
            </a:r>
            <a:endParaRPr lang="en-US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70A573-1177-944A-8C97-7BE5A89CEA1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2674938"/>
            <a:ext cx="7924800" cy="1668462"/>
            <a:chOff x="457200" y="2674938"/>
            <a:chExt cx="7924801" cy="1668462"/>
          </a:xfrm>
        </p:grpSpPr>
        <p:pic>
          <p:nvPicPr>
            <p:cNvPr id="57349" name="Picture 5">
              <a:extLst>
                <a:ext uri="{FF2B5EF4-FFF2-40B4-BE49-F238E27FC236}">
                  <a16:creationId xmlns:a16="http://schemas.microsoft.com/office/drawing/2014/main" id="{1CBB7003-C1B8-4A42-9EB1-2521F50C51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314"/>
            <a:stretch>
              <a:fillRect/>
            </a:stretch>
          </p:blipFill>
          <p:spPr bwMode="auto">
            <a:xfrm>
              <a:off x="6757989" y="2674938"/>
              <a:ext cx="1624012" cy="1036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57350" name="Line 6">
              <a:extLst>
                <a:ext uri="{FF2B5EF4-FFF2-40B4-BE49-F238E27FC236}">
                  <a16:creationId xmlns:a16="http://schemas.microsoft.com/office/drawing/2014/main" id="{75CD8510-20C6-7846-AEAA-668334C039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72389" y="2979738"/>
              <a:ext cx="6096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351" name="Text Box 7">
              <a:extLst>
                <a:ext uri="{FF2B5EF4-FFF2-40B4-BE49-F238E27FC236}">
                  <a16:creationId xmlns:a16="http://schemas.microsoft.com/office/drawing/2014/main" id="{B056843D-7BBB-0540-8184-0B13A63732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24789" y="2689225"/>
              <a:ext cx="3492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i="1">
                  <a:solidFill>
                    <a:srgbClr val="FF0000"/>
                  </a:solidFill>
                  <a:latin typeface="Times" charset="0"/>
                  <a:ea typeface="ＭＳ Ｐゴシック" charset="0"/>
                  <a:cs typeface="ＭＳ Ｐゴシック" charset="0"/>
                </a:rPr>
                <a:t>R</a:t>
              </a:r>
            </a:p>
          </p:txBody>
        </p:sp>
        <p:sp>
          <p:nvSpPr>
            <p:cNvPr id="57352" name="Text Box 8">
              <a:extLst>
                <a:ext uri="{FF2B5EF4-FFF2-40B4-BE49-F238E27FC236}">
                  <a16:creationId xmlns:a16="http://schemas.microsoft.com/office/drawing/2014/main" id="{DD99D4D7-D99E-A747-91F9-EF66198AC7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48451" y="3702050"/>
              <a:ext cx="1717675" cy="64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i="1" dirty="0">
                  <a:latin typeface="Times" charset="0"/>
                  <a:ea typeface="ＭＳ Ｐゴシック" charset="0"/>
                  <a:cs typeface="ＭＳ Ｐゴシック" charset="0"/>
                </a:rPr>
                <a:t>V</a:t>
              </a:r>
              <a:r>
                <a:rPr lang="en-US" dirty="0">
                  <a:latin typeface="Times" charset="0"/>
                  <a:ea typeface="ＭＳ Ｐゴシック" charset="0"/>
                  <a:cs typeface="ＭＳ Ｐゴシック" charset="0"/>
                </a:rPr>
                <a:t> ~ </a:t>
              </a:r>
              <a:r>
                <a:rPr lang="en-US" i="1" dirty="0">
                  <a:latin typeface="Times" charset="0"/>
                  <a:ea typeface="ＭＳ Ｐゴシック" charset="0"/>
                  <a:cs typeface="ＭＳ Ｐゴシック" charset="0"/>
                </a:rPr>
                <a:t>R</a:t>
              </a:r>
              <a:endParaRPr lang="en-US" dirty="0">
                <a:latin typeface="Times" charset="0"/>
                <a:ea typeface="ＭＳ Ｐゴシック" charset="0"/>
                <a:cs typeface="ＭＳ Ｐゴシック" charset="0"/>
              </a:endParaRPr>
            </a:p>
            <a:p>
              <a:pPr algn="ctr">
                <a:defRPr/>
              </a:pPr>
              <a:r>
                <a:rPr lang="en-US" i="1" dirty="0" err="1">
                  <a:latin typeface="Times" charset="0"/>
                  <a:ea typeface="ＭＳ Ｐゴシック" charset="0"/>
                  <a:cs typeface="ＭＳ Ｐゴシック" charset="0"/>
                </a:rPr>
                <a:t>Q</a:t>
              </a:r>
              <a:r>
                <a:rPr lang="en-US" baseline="-25000" dirty="0" err="1">
                  <a:latin typeface="Times" charset="0"/>
                  <a:ea typeface="ＭＳ Ｐゴシック" charset="0"/>
                  <a:cs typeface="ＭＳ Ｐゴシック" charset="0"/>
                </a:rPr>
                <a:t>rad</a:t>
              </a:r>
              <a:r>
                <a:rPr lang="en-US" dirty="0">
                  <a:latin typeface="Times" charset="0"/>
                  <a:ea typeface="ＭＳ Ｐゴシック" charset="0"/>
                  <a:cs typeface="ＭＳ Ｐゴシック" charset="0"/>
                </a:rPr>
                <a:t> ~ </a:t>
              </a:r>
              <a:r>
                <a:rPr lang="en-US" dirty="0" err="1">
                  <a:latin typeface="Times" charset="0"/>
                  <a:ea typeface="ＭＳ Ｐゴシック" charset="0"/>
                  <a:cs typeface="ＭＳ Ｐゴシック" charset="0"/>
                </a:rPr>
                <a:t>exp</a:t>
              </a:r>
              <a:r>
                <a:rPr lang="en-US" dirty="0">
                  <a:latin typeface="Times" charset="0"/>
                  <a:ea typeface="ＭＳ Ｐゴシック" charset="0"/>
                  <a:cs typeface="ＭＳ Ｐゴシック" charset="0"/>
                </a:rPr>
                <a:t>(# </a:t>
              </a:r>
              <a:r>
                <a:rPr lang="en-US" i="1" dirty="0">
                  <a:latin typeface="Times" charset="0"/>
                  <a:ea typeface="ＭＳ Ｐゴシック" charset="0"/>
                  <a:cs typeface="ＭＳ Ｐゴシック" charset="0"/>
                </a:rPr>
                <a:t>R</a:t>
              </a:r>
              <a:r>
                <a:rPr lang="en-US" dirty="0">
                  <a:latin typeface="Times" charset="0"/>
                  <a:ea typeface="ＭＳ Ｐゴシック" charset="0"/>
                  <a:cs typeface="ＭＳ Ｐゴシック" charset="0"/>
                </a:rPr>
                <a:t>)</a:t>
              </a:r>
            </a:p>
          </p:txBody>
        </p:sp>
        <p:sp>
          <p:nvSpPr>
            <p:cNvPr id="57353" name="Rectangle 9">
              <a:extLst>
                <a:ext uri="{FF2B5EF4-FFF2-40B4-BE49-F238E27FC236}">
                  <a16:creationId xmlns:a16="http://schemas.microsoft.com/office/drawing/2014/main" id="{5F77224B-7419-F543-A6D5-26F19D04F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188" y="2879725"/>
              <a:ext cx="5703888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Times" charset="0"/>
                  <a:ea typeface="ＭＳ Ｐゴシック" charset="0"/>
                  <a:cs typeface="ＭＳ Ｐゴシック" charset="0"/>
                </a:rPr>
                <a:t> Trivial </a:t>
              </a:r>
              <a:r>
                <a:rPr lang="en-US" dirty="0">
                  <a:solidFill>
                    <a:srgbClr val="FF0000"/>
                  </a:solidFill>
                  <a:latin typeface="Times" charset="0"/>
                  <a:ea typeface="ＭＳ Ｐゴシック" charset="0"/>
                  <a:cs typeface="ＭＳ Ｐゴシック" charset="0"/>
                </a:rPr>
                <a:t>design</a:t>
              </a:r>
              <a:r>
                <a:rPr lang="en-US" dirty="0">
                  <a:latin typeface="Times" charset="0"/>
                  <a:ea typeface="ＭＳ Ｐゴシック" charset="0"/>
                  <a:cs typeface="ＭＳ Ｐゴシック" charset="0"/>
                </a:rPr>
                <a:t> problem: </a:t>
              </a:r>
              <a:r>
                <a:rPr lang="en-US" dirty="0">
                  <a:solidFill>
                    <a:srgbClr val="FF0000"/>
                  </a:solidFill>
                  <a:latin typeface="Times" charset="0"/>
                  <a:ea typeface="ＭＳ Ｐゴシック" charset="0"/>
                  <a:cs typeface="ＭＳ Ｐゴシック" charset="0"/>
                </a:rPr>
                <a:t>maximum </a:t>
              </a:r>
              <a:r>
                <a:rPr lang="en-US" i="1" dirty="0">
                  <a:solidFill>
                    <a:srgbClr val="FF0000"/>
                  </a:solidFill>
                  <a:latin typeface="Times" charset="0"/>
                  <a:ea typeface="ＭＳ Ｐゴシック" charset="0"/>
                  <a:cs typeface="ＭＳ Ｐゴシック" charset="0"/>
                </a:rPr>
                <a:t>Q</a:t>
              </a:r>
              <a:r>
                <a:rPr lang="en-US" dirty="0">
                  <a:solidFill>
                    <a:srgbClr val="FF0000"/>
                  </a:solidFill>
                  <a:latin typeface="Times" charset="0"/>
                  <a:ea typeface="ＭＳ Ｐゴシック" charset="0"/>
                  <a:cs typeface="ＭＳ Ｐゴシック" charset="0"/>
                </a:rPr>
                <a:t>/</a:t>
              </a:r>
              <a:r>
                <a:rPr lang="en-US" i="1" dirty="0">
                  <a:solidFill>
                    <a:srgbClr val="FF0000"/>
                  </a:solidFill>
                  <a:latin typeface="Times" charset="0"/>
                  <a:ea typeface="ＭＳ Ｐゴシック" charset="0"/>
                  <a:cs typeface="ＭＳ Ｐゴシック" charset="0"/>
                </a:rPr>
                <a:t>V</a:t>
              </a:r>
              <a:r>
                <a:rPr lang="en-US" dirty="0">
                  <a:solidFill>
                    <a:srgbClr val="FF0000"/>
                  </a:solidFill>
                  <a:latin typeface="Times" charset="0"/>
                  <a:ea typeface="ＭＳ Ｐゴシック" charset="0"/>
                  <a:cs typeface="ＭＳ Ｐゴシック" charset="0"/>
                </a:rPr>
                <a:t> = ∞</a:t>
              </a:r>
              <a:endParaRPr lang="en-US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  <a:sym typeface="Symbol" charset="0"/>
              </a:endParaRPr>
            </a:p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Times" charset="0"/>
                  <a:ea typeface="ＭＳ Ｐゴシック" charset="0"/>
                  <a:cs typeface="ＭＳ Ｐゴシック" charset="0"/>
                  <a:sym typeface="Symbol" charset="0"/>
                </a:rPr>
                <a:t>     </a:t>
              </a:r>
              <a:r>
                <a:rPr lang="en-US" dirty="0">
                  <a:latin typeface="Times" charset="0"/>
                  <a:ea typeface="ＭＳ Ｐゴシック" charset="0"/>
                  <a:cs typeface="ＭＳ Ｐゴシック" charset="0"/>
                  <a:sym typeface="Symbol" charset="0"/>
                </a:rPr>
                <a:t>[ e.g. perfect ring resonator of ∞ radius ] </a:t>
              </a:r>
            </a:p>
          </p:txBody>
        </p:sp>
        <p:pic>
          <p:nvPicPr>
            <p:cNvPr id="57355" name="Picture 11">
              <a:extLst>
                <a:ext uri="{FF2B5EF4-FFF2-40B4-BE49-F238E27FC236}">
                  <a16:creationId xmlns:a16="http://schemas.microsoft.com/office/drawing/2014/main" id="{290D1EBB-ED17-E445-A9CB-F556921EEC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2819400"/>
              <a:ext cx="393700" cy="50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aphicFrame>
        <p:nvGraphicFramePr>
          <p:cNvPr id="52228" name="Object 1">
            <a:extLst>
              <a:ext uri="{FF2B5EF4-FFF2-40B4-BE49-F238E27FC236}">
                <a16:creationId xmlns:a16="http://schemas.microsoft.com/office/drawing/2014/main" id="{992AFCF1-74B5-F546-87BD-4A2E55DE44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0400" y="1295400"/>
          <a:ext cx="18732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708" name="Equation" r:id="rId5" imgW="457200" imgH="260350" progId="Equation.3">
                  <p:embed/>
                </p:oleObj>
              </mc:Choice>
              <mc:Fallback>
                <p:oleObj name="Equation" r:id="rId5" imgW="457200" imgH="260350" progId="Equation.3">
                  <p:embed/>
                  <p:pic>
                    <p:nvPicPr>
                      <p:cNvPr id="52228" name="Object 1">
                        <a:extLst>
                          <a:ext uri="{FF2B5EF4-FFF2-40B4-BE49-F238E27FC236}">
                            <a16:creationId xmlns:a16="http://schemas.microsoft.com/office/drawing/2014/main" id="{992AFCF1-74B5-F546-87BD-4A2E55DE44E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0400" y="1295400"/>
                        <a:ext cx="187325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52D8A0DD-5DB7-3241-B16D-35E2A38ED72E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5029200"/>
            <a:ext cx="4373563" cy="1758950"/>
            <a:chOff x="4724400" y="5029200"/>
            <a:chExt cx="4373377" cy="1759527"/>
          </a:xfrm>
        </p:grpSpPr>
        <p:sp>
          <p:nvSpPr>
            <p:cNvPr id="52236" name="Rectangle 9">
              <a:extLst>
                <a:ext uri="{FF2B5EF4-FFF2-40B4-BE49-F238E27FC236}">
                  <a16:creationId xmlns:a16="http://schemas.microsoft.com/office/drawing/2014/main" id="{727105E7-E02F-7345-9829-C453276984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5029200"/>
              <a:ext cx="4327236" cy="1759527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2237" name="TextBox 3">
              <a:extLst>
                <a:ext uri="{FF2B5EF4-FFF2-40B4-BE49-F238E27FC236}">
                  <a16:creationId xmlns:a16="http://schemas.microsoft.com/office/drawing/2014/main" id="{02F6644F-0D81-B643-B7A9-A41C80EFA6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5340" y="6059269"/>
              <a:ext cx="353243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rgbClr val="FF0000"/>
                  </a:solidFill>
                </a:rPr>
                <a:t>set by bandwidth, loss tolerance,</a:t>
              </a:r>
            </a:p>
            <a:p>
              <a:r>
                <a:rPr lang="en-US" altLang="en-US" sz="2000">
                  <a:solidFill>
                    <a:srgbClr val="FF0000"/>
                  </a:solidFill>
                </a:rPr>
                <a:t>&amp; fabrication capabilities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12CABB-1A44-524E-98B2-734DD422CB64}"/>
              </a:ext>
            </a:extLst>
          </p:cNvPr>
          <p:cNvGrpSpPr>
            <a:grpSpLocks/>
          </p:cNvGrpSpPr>
          <p:nvPr/>
        </p:nvGrpSpPr>
        <p:grpSpPr bwMode="auto">
          <a:xfrm>
            <a:off x="304800" y="4343400"/>
            <a:ext cx="6858000" cy="1752600"/>
            <a:chOff x="304800" y="4343400"/>
            <a:chExt cx="6858000" cy="1752600"/>
          </a:xfrm>
        </p:grpSpPr>
        <p:sp>
          <p:nvSpPr>
            <p:cNvPr id="52231" name="TextBox 1">
              <a:extLst>
                <a:ext uri="{FF2B5EF4-FFF2-40B4-BE49-F238E27FC236}">
                  <a16:creationId xmlns:a16="http://schemas.microsoft.com/office/drawing/2014/main" id="{5348BEFB-F7EE-EE41-A660-B9E0FC1EC2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4343400"/>
              <a:ext cx="3694841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3200">
                  <a:solidFill>
                    <a:srgbClr val="0000FF"/>
                  </a:solidFill>
                </a:rPr>
                <a:t>Real design problem:</a:t>
              </a:r>
            </a:p>
          </p:txBody>
        </p:sp>
        <p:sp>
          <p:nvSpPr>
            <p:cNvPr id="15" name="Text Box 24">
              <a:extLst>
                <a:ext uri="{FF2B5EF4-FFF2-40B4-BE49-F238E27FC236}">
                  <a16:creationId xmlns:a16="http://schemas.microsoft.com/office/drawing/2014/main" id="{02DE6A93-FD5C-2041-873E-876E737BE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7413" y="4953000"/>
              <a:ext cx="2465387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     minimize </a:t>
              </a:r>
              <a:r>
                <a:rPr lang="en-US" altLang="en-US" i="1"/>
                <a:t>V</a:t>
              </a:r>
            </a:p>
            <a:p>
              <a:r>
                <a:rPr lang="en-US" altLang="en-US"/>
                <a:t>   such that </a:t>
              </a:r>
              <a:r>
                <a:rPr lang="en-US" altLang="en-US" i="1">
                  <a:solidFill>
                    <a:schemeClr val="accent2"/>
                  </a:solidFill>
                </a:rPr>
                <a:t>Q ≥ Q</a:t>
              </a:r>
              <a:r>
                <a:rPr lang="en-US" altLang="en-US" baseline="-25000">
                  <a:solidFill>
                    <a:schemeClr val="accent2"/>
                  </a:solidFill>
                </a:rPr>
                <a:t>0</a:t>
              </a:r>
              <a:endParaRPr lang="en-US" altLang="en-US" baseline="-25000"/>
            </a:p>
          </p:txBody>
        </p:sp>
        <p:sp>
          <p:nvSpPr>
            <p:cNvPr id="16" name="Text Box 24">
              <a:extLst>
                <a:ext uri="{FF2B5EF4-FFF2-40B4-BE49-F238E27FC236}">
                  <a16:creationId xmlns:a16="http://schemas.microsoft.com/office/drawing/2014/main" id="{DFCE784E-EA3E-5840-AE87-124B6D987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1600" y="4953000"/>
              <a:ext cx="23907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     maximize </a:t>
              </a:r>
              <a:r>
                <a:rPr lang="en-US" altLang="en-US" i="1"/>
                <a:t>Q</a:t>
              </a:r>
            </a:p>
            <a:p>
              <a:r>
                <a:rPr lang="en-US" altLang="en-US"/>
                <a:t>   such that </a:t>
              </a:r>
              <a:r>
                <a:rPr lang="en-US" altLang="en-US" i="1">
                  <a:solidFill>
                    <a:schemeClr val="accent2"/>
                  </a:solidFill>
                </a:rPr>
                <a:t>V ≤ V</a:t>
              </a:r>
              <a:r>
                <a:rPr lang="en-US" altLang="en-US" baseline="-25000">
                  <a:solidFill>
                    <a:schemeClr val="accent2"/>
                  </a:solidFill>
                </a:rPr>
                <a:t>0</a:t>
              </a:r>
              <a:endParaRPr lang="en-US" altLang="en-US" baseline="-25000"/>
            </a:p>
          </p:txBody>
        </p:sp>
        <p:sp>
          <p:nvSpPr>
            <p:cNvPr id="52234" name="TextBox 2">
              <a:extLst>
                <a:ext uri="{FF2B5EF4-FFF2-40B4-BE49-F238E27FC236}">
                  <a16:creationId xmlns:a16="http://schemas.microsoft.com/office/drawing/2014/main" id="{A3D325BF-C1FD-9B41-8A54-292E011E69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14800" y="5105400"/>
              <a:ext cx="54083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/>
                <a:t>or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71CB230-F8C6-6E4F-8125-2832827C8707}"/>
                </a:ext>
              </a:extLst>
            </p:cNvPr>
            <p:cNvCxnSpPr/>
            <p:nvPr/>
          </p:nvCxnSpPr>
          <p:spPr bwMode="auto">
            <a:xfrm flipV="1">
              <a:off x="6858000" y="5791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9066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2A9E-414D-F942-A720-83A5CFA0F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762000"/>
          </a:xfrm>
        </p:spPr>
        <p:txBody>
          <a:bodyPr/>
          <a:lstStyle/>
          <a:p>
            <a:r>
              <a:rPr lang="en-US" altLang="en-US"/>
              <a:t>Transforming the problem…</a:t>
            </a:r>
          </a:p>
        </p:txBody>
      </p:sp>
      <p:sp>
        <p:nvSpPr>
          <p:cNvPr id="53250" name="TextBox 5">
            <a:extLst>
              <a:ext uri="{FF2B5EF4-FFF2-40B4-BE49-F238E27FC236}">
                <a16:creationId xmlns:a16="http://schemas.microsoft.com/office/drawing/2014/main" id="{A3C6F305-4DEB-E341-BD5F-E79AAFE6D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676400"/>
            <a:ext cx="29368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/>
              <a:t>minimize modal volume V</a:t>
            </a:r>
          </a:p>
          <a:p>
            <a:pPr algn="ctr" eaLnBrk="1" hangingPunct="1"/>
            <a:r>
              <a:rPr lang="en-US" altLang="en-US" sz="2000"/>
              <a:t>subject to </a:t>
            </a:r>
            <a:r>
              <a:rPr lang="en-US" altLang="en-US" sz="2000" i="1"/>
              <a:t>Q</a:t>
            </a:r>
            <a:r>
              <a:rPr lang="en-US" altLang="en-US" sz="2000"/>
              <a:t> ≥ </a:t>
            </a:r>
            <a:r>
              <a:rPr lang="en-US" altLang="en-US" sz="2000" i="1"/>
              <a:t>Q</a:t>
            </a:r>
            <a:r>
              <a:rPr lang="en-US" altLang="en-US" sz="2000" baseline="-25000"/>
              <a:t>0</a:t>
            </a:r>
          </a:p>
        </p:txBody>
      </p:sp>
      <p:sp>
        <p:nvSpPr>
          <p:cNvPr id="53251" name="TextBox 6">
            <a:extLst>
              <a:ext uri="{FF2B5EF4-FFF2-40B4-BE49-F238E27FC236}">
                <a16:creationId xmlns:a16="http://schemas.microsoft.com/office/drawing/2014/main" id="{25D5681E-E570-A346-9EC0-AC7C36792E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8" y="2936875"/>
            <a:ext cx="5027612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Maximize </a:t>
            </a:r>
            <a:r>
              <a:rPr lang="en-US" altLang="en-US" sz="2000">
                <a:solidFill>
                  <a:srgbClr val="FF0000"/>
                </a:solidFill>
              </a:rPr>
              <a:t>mean LDOS (local density of states)</a:t>
            </a:r>
          </a:p>
          <a:p>
            <a:pPr eaLnBrk="1" hangingPunct="1"/>
            <a:r>
              <a:rPr lang="en-US" altLang="en-US" sz="2000">
                <a:solidFill>
                  <a:srgbClr val="FF0000"/>
                </a:solidFill>
              </a:rPr>
              <a:t>            </a:t>
            </a:r>
            <a:r>
              <a:rPr lang="en-US" altLang="en-US" sz="2000"/>
              <a:t>(= power of dipole)</a:t>
            </a:r>
          </a:p>
          <a:p>
            <a:pPr eaLnBrk="1" hangingPunct="1"/>
            <a:r>
              <a:rPr lang="en-US" altLang="en-US" sz="2000"/>
              <a:t>         over bandwidth </a:t>
            </a:r>
            <a:r>
              <a:rPr lang="en-US" altLang="en-US" sz="2000" i="1"/>
              <a:t>ω</a:t>
            </a:r>
            <a:r>
              <a:rPr lang="en-US" altLang="en-US" sz="2000" baseline="-25000"/>
              <a:t>0</a:t>
            </a:r>
            <a:r>
              <a:rPr lang="en-US" altLang="en-US" sz="2000"/>
              <a:t>/</a:t>
            </a:r>
            <a:r>
              <a:rPr lang="en-US" altLang="en-US" sz="2000" i="1"/>
              <a:t>Q</a:t>
            </a:r>
            <a:r>
              <a:rPr lang="en-US" altLang="en-US" sz="2000" baseline="-25000"/>
              <a:t>0</a:t>
            </a:r>
          </a:p>
        </p:txBody>
      </p:sp>
      <p:sp>
        <p:nvSpPr>
          <p:cNvPr id="53252" name="TextBox 7">
            <a:extLst>
              <a:ext uri="{FF2B5EF4-FFF2-40B4-BE49-F238E27FC236}">
                <a16:creationId xmlns:a16="http://schemas.microsoft.com/office/drawing/2014/main" id="{A15542C2-A8E4-C449-8683-886C5182C9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4627563"/>
            <a:ext cx="4787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/>
              <a:t>Maximize </a:t>
            </a:r>
            <a:r>
              <a:rPr lang="en-US" altLang="en-US" sz="2000">
                <a:solidFill>
                  <a:srgbClr val="FF0000"/>
                </a:solidFill>
              </a:rPr>
              <a:t>LDOS at complex </a:t>
            </a:r>
            <a:r>
              <a:rPr lang="en-US" altLang="en-US" sz="2000" i="1">
                <a:solidFill>
                  <a:srgbClr val="FF0000"/>
                </a:solidFill>
              </a:rPr>
              <a:t>ω</a:t>
            </a:r>
            <a:r>
              <a:rPr lang="en-US" altLang="en-US" sz="2000"/>
              <a:t>=</a:t>
            </a:r>
            <a:r>
              <a:rPr lang="en-US" altLang="en-US" sz="2000" i="1"/>
              <a:t>ω</a:t>
            </a:r>
            <a:r>
              <a:rPr lang="en-US" altLang="en-US" sz="2000" baseline="-25000"/>
              <a:t>0</a:t>
            </a:r>
            <a:r>
              <a:rPr lang="en-US" altLang="en-US" sz="2000"/>
              <a:t>(1+</a:t>
            </a:r>
            <a:r>
              <a:rPr lang="en-US" altLang="en-US" sz="2000" i="1"/>
              <a:t>i</a:t>
            </a:r>
            <a:r>
              <a:rPr lang="en-US" altLang="en-US" sz="2000"/>
              <a:t>/2</a:t>
            </a:r>
            <a:r>
              <a:rPr lang="en-US" altLang="en-US" sz="2000" i="1"/>
              <a:t>Q</a:t>
            </a:r>
            <a:r>
              <a:rPr lang="en-US" altLang="en-US" sz="2000" baseline="-25000"/>
              <a:t>0</a:t>
            </a:r>
            <a:r>
              <a:rPr lang="en-US" altLang="en-US" sz="2000"/>
              <a:t>) </a:t>
            </a:r>
          </a:p>
        </p:txBody>
      </p:sp>
      <p:sp>
        <p:nvSpPr>
          <p:cNvPr id="53253" name="TextBox 8">
            <a:extLst>
              <a:ext uri="{FF2B5EF4-FFF2-40B4-BE49-F238E27FC236}">
                <a16:creationId xmlns:a16="http://schemas.microsoft.com/office/drawing/2014/main" id="{B2F8E3FB-38DF-F64A-AC7D-B56068C06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6300" y="5981700"/>
            <a:ext cx="3675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>
                <a:solidFill>
                  <a:srgbClr val="FF0000"/>
                </a:solidFill>
              </a:rPr>
              <a:t>Minimize 1/LDOS</a:t>
            </a:r>
            <a:r>
              <a:rPr lang="en-US" altLang="en-US" sz="2000"/>
              <a:t> at </a:t>
            </a:r>
            <a:r>
              <a:rPr lang="en-US" altLang="en-US" sz="2000" i="1"/>
              <a:t>ω</a:t>
            </a:r>
            <a:r>
              <a:rPr lang="en-US" altLang="en-US" sz="2000" baseline="-25000"/>
              <a:t>0</a:t>
            </a:r>
            <a:r>
              <a:rPr lang="en-US" altLang="en-US" sz="2000"/>
              <a:t>(1+</a:t>
            </a:r>
            <a:r>
              <a:rPr lang="en-US" altLang="en-US" sz="2000" i="1"/>
              <a:t>i</a:t>
            </a:r>
            <a:r>
              <a:rPr lang="en-US" altLang="en-US" sz="2000"/>
              <a:t>/2</a:t>
            </a:r>
            <a:r>
              <a:rPr lang="en-US" altLang="en-US" sz="2000" i="1"/>
              <a:t>Q</a:t>
            </a:r>
            <a:r>
              <a:rPr lang="en-US" altLang="en-US" sz="2000" baseline="-25000"/>
              <a:t>0</a:t>
            </a:r>
            <a:r>
              <a:rPr lang="en-US" altLang="en-US" sz="2000"/>
              <a:t>)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B94817-8E55-AC44-9D66-01378C05E771}"/>
              </a:ext>
            </a:extLst>
          </p:cNvPr>
          <p:cNvCxnSpPr/>
          <p:nvPr/>
        </p:nvCxnSpPr>
        <p:spPr>
          <a:xfrm>
            <a:off x="2179638" y="2390775"/>
            <a:ext cx="9525" cy="458788"/>
          </a:xfrm>
          <a:prstGeom prst="straightConnector1">
            <a:avLst/>
          </a:prstGeom>
          <a:ln w="76200" cmpd="sng"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4CF2A2-1716-3B4F-B642-B87885368AE6}"/>
              </a:ext>
            </a:extLst>
          </p:cNvPr>
          <p:cNvCxnSpPr/>
          <p:nvPr/>
        </p:nvCxnSpPr>
        <p:spPr>
          <a:xfrm>
            <a:off x="2184400" y="4038600"/>
            <a:ext cx="0" cy="588963"/>
          </a:xfrm>
          <a:prstGeom prst="straightConnector1">
            <a:avLst/>
          </a:prstGeom>
          <a:ln w="76200" cmpd="sng"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7AFE0C6-0B3A-0549-8D43-169A34D33BA6}"/>
              </a:ext>
            </a:extLst>
          </p:cNvPr>
          <p:cNvCxnSpPr/>
          <p:nvPr/>
        </p:nvCxnSpPr>
        <p:spPr>
          <a:xfrm flipH="1">
            <a:off x="2179638" y="5132388"/>
            <a:ext cx="4762" cy="833437"/>
          </a:xfrm>
          <a:prstGeom prst="straightConnector1">
            <a:avLst/>
          </a:prstGeom>
          <a:ln w="76200" cmpd="sng"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257" name="TextBox 17">
            <a:extLst>
              <a:ext uri="{FF2B5EF4-FFF2-40B4-BE49-F238E27FC236}">
                <a16:creationId xmlns:a16="http://schemas.microsoft.com/office/drawing/2014/main" id="{4C626862-C164-A748-8243-55F5527570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032000"/>
            <a:ext cx="3429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i="1"/>
              <a:t>turn difficult eigenproblem</a:t>
            </a:r>
          </a:p>
          <a:p>
            <a:pPr algn="ctr" eaLnBrk="1" hangingPunct="1"/>
            <a:r>
              <a:rPr lang="en-US" altLang="en-US" sz="2000" i="1"/>
              <a:t>into easier scattering problem:</a:t>
            </a:r>
          </a:p>
          <a:p>
            <a:pPr algn="ctr" eaLnBrk="1" hangingPunct="1"/>
            <a:r>
              <a:rPr lang="en-US" altLang="en-US" sz="2000" i="1"/>
              <a:t>  Q/V is really just LDOS</a:t>
            </a:r>
          </a:p>
        </p:txBody>
      </p:sp>
      <p:sp>
        <p:nvSpPr>
          <p:cNvPr id="53258" name="TextBox 18">
            <a:extLst>
              <a:ext uri="{FF2B5EF4-FFF2-40B4-BE49-F238E27FC236}">
                <a16:creationId xmlns:a16="http://schemas.microsoft.com/office/drawing/2014/main" id="{ED556288-CC48-0B46-9B26-9002B51C1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3632200"/>
            <a:ext cx="24479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i="1"/>
              <a:t>complex analysis:</a:t>
            </a:r>
          </a:p>
          <a:p>
            <a:pPr eaLnBrk="1" hangingPunct="1"/>
            <a:r>
              <a:rPr lang="en-US" altLang="en-US" sz="2000" i="1"/>
              <a:t>   contour integration</a:t>
            </a:r>
          </a:p>
          <a:p>
            <a:pPr eaLnBrk="1" hangingPunct="1"/>
            <a:r>
              <a:rPr lang="en-US" altLang="en-US" sz="2000" i="1"/>
              <a:t>      + causality</a:t>
            </a:r>
          </a:p>
        </p:txBody>
      </p:sp>
      <p:sp>
        <p:nvSpPr>
          <p:cNvPr id="53259" name="TextBox 19">
            <a:extLst>
              <a:ext uri="{FF2B5EF4-FFF2-40B4-BE49-F238E27FC236}">
                <a16:creationId xmlns:a16="http://schemas.microsoft.com/office/drawing/2014/main" id="{BA360857-F639-AE4E-9AA4-2495104D1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5029200"/>
            <a:ext cx="3459163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000" i="1"/>
              <a:t>technical issue:</a:t>
            </a:r>
          </a:p>
          <a:p>
            <a:pPr eaLnBrk="1" hangingPunct="1"/>
            <a:r>
              <a:rPr lang="en-US" altLang="en-US" sz="2000" i="1"/>
              <a:t>    avoid optimizing along</a:t>
            </a:r>
          </a:p>
          <a:p>
            <a:pPr eaLnBrk="1" hangingPunct="1"/>
            <a:r>
              <a:rPr lang="en-US" altLang="en-US" sz="2000" i="1"/>
              <a:t>       “narrow ridge”</a:t>
            </a:r>
          </a:p>
          <a:p>
            <a:pPr eaLnBrk="1" hangingPunct="1"/>
            <a:r>
              <a:rPr lang="en-US" altLang="en-US" sz="2000" i="1"/>
              <a:t>(avoid ill-conditioned Hessian)</a:t>
            </a:r>
          </a:p>
        </p:txBody>
      </p:sp>
      <p:sp>
        <p:nvSpPr>
          <p:cNvPr id="53260" name="TextBox 13">
            <a:extLst>
              <a:ext uri="{FF2B5EF4-FFF2-40B4-BE49-F238E27FC236}">
                <a16:creationId xmlns:a16="http://schemas.microsoft.com/office/drawing/2014/main" id="{D72364A2-7960-8147-9AE6-AE01F936A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38200"/>
            <a:ext cx="8869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  <a:r>
              <a:rPr lang="en-US" altLang="en-US">
                <a:solidFill>
                  <a:srgbClr val="0000FF"/>
                </a:solidFill>
              </a:rPr>
              <a:t> series of nonobvious transformations </a:t>
            </a:r>
            <a:r>
              <a:rPr lang="en-US" altLang="en-US"/>
              <a:t>makes the problem </a:t>
            </a:r>
            <a:r>
              <a:rPr lang="en-US" altLang="en-US" i="1">
                <a:solidFill>
                  <a:srgbClr val="0000FF"/>
                </a:solidFill>
              </a:rPr>
              <a:t>much easier</a:t>
            </a:r>
            <a:endParaRPr lang="en-US" altLang="en-US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7834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9B27-DE2D-BC43-91C9-79B61C51B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LDOS: Local Density of States</a:t>
            </a:r>
          </a:p>
        </p:txBody>
      </p:sp>
      <p:sp>
        <p:nvSpPr>
          <p:cNvPr id="77826" name="TextBox 2">
            <a:extLst>
              <a:ext uri="{FF2B5EF4-FFF2-40B4-BE49-F238E27FC236}">
                <a16:creationId xmlns:a16="http://schemas.microsoft.com/office/drawing/2014/main" id="{C36FAE22-B303-DE4E-BF0D-1400D4914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990600"/>
            <a:ext cx="3636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[ review: arXiv:1301.5366 ]</a:t>
            </a:r>
          </a:p>
        </p:txBody>
      </p:sp>
      <p:pic>
        <p:nvPicPr>
          <p:cNvPr id="77827" name="Picture 3">
            <a:extLst>
              <a:ext uri="{FF2B5EF4-FFF2-40B4-BE49-F238E27FC236}">
                <a16:creationId xmlns:a16="http://schemas.microsoft.com/office/drawing/2014/main" id="{C7E962E5-5696-364E-A682-CED658F78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88" y="2286000"/>
            <a:ext cx="3668712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8" name="Picture 5">
            <a:extLst>
              <a:ext uri="{FF2B5EF4-FFF2-40B4-BE49-F238E27FC236}">
                <a16:creationId xmlns:a16="http://schemas.microsoft.com/office/drawing/2014/main" id="{E8588335-4519-F54F-BEB9-0F2E7D13E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70138"/>
            <a:ext cx="281940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7">
            <a:extLst>
              <a:ext uri="{FF2B5EF4-FFF2-40B4-BE49-F238E27FC236}">
                <a16:creationId xmlns:a16="http://schemas.microsoft.com/office/drawing/2014/main" id="{5B1FD889-733E-CA42-A468-8521B2F28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4191000"/>
            <a:ext cx="57086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0" name="Picture 8">
            <a:extLst>
              <a:ext uri="{FF2B5EF4-FFF2-40B4-BE49-F238E27FC236}">
                <a16:creationId xmlns:a16="http://schemas.microsoft.com/office/drawing/2014/main" id="{7C88ABBA-F3DB-8445-87DE-3D634489F0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5502275"/>
            <a:ext cx="4800600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31" name="Picture 9">
            <a:extLst>
              <a:ext uri="{FF2B5EF4-FFF2-40B4-BE49-F238E27FC236}">
                <a16:creationId xmlns:a16="http://schemas.microsoft.com/office/drawing/2014/main" id="{756D91B0-5B44-4346-B997-97EE7ECB9E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5715000"/>
            <a:ext cx="24638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2" name="TextBox 10">
            <a:extLst>
              <a:ext uri="{FF2B5EF4-FFF2-40B4-BE49-F238E27FC236}">
                <a16:creationId xmlns:a16="http://schemas.microsoft.com/office/drawing/2014/main" id="{471965FC-D4F2-CC40-90C1-EF65C9D9C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752600"/>
            <a:ext cx="3133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Maxwell eigenproblem:</a:t>
            </a:r>
          </a:p>
        </p:txBody>
      </p:sp>
      <p:sp>
        <p:nvSpPr>
          <p:cNvPr id="77833" name="TextBox 11">
            <a:extLst>
              <a:ext uri="{FF2B5EF4-FFF2-40B4-BE49-F238E27FC236}">
                <a16:creationId xmlns:a16="http://schemas.microsoft.com/office/drawing/2014/main" id="{ED60598C-EB2E-2D48-9318-43055B512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075" y="1747838"/>
            <a:ext cx="36068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Maxwell vector-Helmholtz:</a:t>
            </a:r>
          </a:p>
        </p:txBody>
      </p:sp>
      <p:sp>
        <p:nvSpPr>
          <p:cNvPr id="77834" name="TextBox 12">
            <a:extLst>
              <a:ext uri="{FF2B5EF4-FFF2-40B4-BE49-F238E27FC236}">
                <a16:creationId xmlns:a16="http://schemas.microsoft.com/office/drawing/2014/main" id="{F4A0244A-36FE-A441-A0BE-7300FE12D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657600"/>
            <a:ext cx="65008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Power radiated by a current </a:t>
            </a:r>
            <a:r>
              <a:rPr lang="en-US" altLang="en-US" b="1">
                <a:solidFill>
                  <a:srgbClr val="FF0000"/>
                </a:solidFill>
              </a:rPr>
              <a:t>J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(Poynting’s theorem)</a:t>
            </a:r>
          </a:p>
        </p:txBody>
      </p:sp>
      <p:sp>
        <p:nvSpPr>
          <p:cNvPr id="77835" name="TextBox 13">
            <a:extLst>
              <a:ext uri="{FF2B5EF4-FFF2-40B4-BE49-F238E27FC236}">
                <a16:creationId xmlns:a16="http://schemas.microsoft.com/office/drawing/2014/main" id="{0F6E1266-83F9-6B4F-A965-D5E8EDD7C7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181600"/>
            <a:ext cx="4884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special case of a dipole source: LDOS</a:t>
            </a:r>
          </a:p>
        </p:txBody>
      </p:sp>
      <p:pic>
        <p:nvPicPr>
          <p:cNvPr id="77836" name="Picture 14">
            <a:extLst>
              <a:ext uri="{FF2B5EF4-FFF2-40B4-BE49-F238E27FC236}">
                <a16:creationId xmlns:a16="http://schemas.microsoft.com/office/drawing/2014/main" id="{8F445FAA-66B5-0043-AFD4-87ED4C9528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71800"/>
            <a:ext cx="21336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9391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447F6-F19F-9B4C-A5DC-3465EF26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0"/>
            <a:ext cx="6019800" cy="1143000"/>
          </a:xfrm>
        </p:spPr>
        <p:txBody>
          <a:bodyPr/>
          <a:lstStyle/>
          <a:p>
            <a:r>
              <a:rPr lang="en-US" altLang="en-US"/>
              <a:t>Why a “density of states”</a:t>
            </a:r>
          </a:p>
        </p:txBody>
      </p:sp>
      <p:sp>
        <p:nvSpPr>
          <p:cNvPr id="78850" name="TextBox 2">
            <a:extLst>
              <a:ext uri="{FF2B5EF4-FFF2-40B4-BE49-F238E27FC236}">
                <a16:creationId xmlns:a16="http://schemas.microsoft.com/office/drawing/2014/main" id="{3D8AC0C1-7695-5246-90E9-35587D381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990600"/>
            <a:ext cx="3636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[ review: arXiv:1301.5366 ]</a:t>
            </a:r>
          </a:p>
        </p:txBody>
      </p:sp>
      <p:pic>
        <p:nvPicPr>
          <p:cNvPr id="78851" name="Picture 3">
            <a:extLst>
              <a:ext uri="{FF2B5EF4-FFF2-40B4-BE49-F238E27FC236}">
                <a16:creationId xmlns:a16="http://schemas.microsoft.com/office/drawing/2014/main" id="{7D52EA91-ED3E-6F41-A3D9-0F934A94B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0"/>
            <a:ext cx="3668713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2" name="Picture 5">
            <a:extLst>
              <a:ext uri="{FF2B5EF4-FFF2-40B4-BE49-F238E27FC236}">
                <a16:creationId xmlns:a16="http://schemas.microsoft.com/office/drawing/2014/main" id="{9B6F75B0-FAD3-C746-B3CC-16785C799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590800"/>
            <a:ext cx="2819400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6">
            <a:extLst>
              <a:ext uri="{FF2B5EF4-FFF2-40B4-BE49-F238E27FC236}">
                <a16:creationId xmlns:a16="http://schemas.microsoft.com/office/drawing/2014/main" id="{A116683D-FF15-9D4B-932A-C794F9E84B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971800"/>
            <a:ext cx="213360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E1F71A2-DD46-E54F-8635-CDDF3BE3D677}"/>
              </a:ext>
            </a:extLst>
          </p:cNvPr>
          <p:cNvSpPr/>
          <p:nvPr/>
        </p:nvSpPr>
        <p:spPr bwMode="auto">
          <a:xfrm>
            <a:off x="6324600" y="228600"/>
            <a:ext cx="2514600" cy="1752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8855" name="TextBox 12">
            <a:extLst>
              <a:ext uri="{FF2B5EF4-FFF2-40B4-BE49-F238E27FC236}">
                <a16:creationId xmlns:a16="http://schemas.microsoft.com/office/drawing/2014/main" id="{C725DAEC-B558-F84A-9D15-4380E691B9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304800"/>
            <a:ext cx="25781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consider a</a:t>
            </a:r>
          </a:p>
          <a:p>
            <a:pPr algn="ctr"/>
            <a:r>
              <a:rPr lang="en-US" altLang="en-US"/>
              <a:t>finite domain</a:t>
            </a:r>
          </a:p>
          <a:p>
            <a:pPr algn="ctr"/>
            <a:r>
              <a:rPr lang="en-US" altLang="en-US"/>
              <a:t>(periodic/Dirichlet)</a:t>
            </a:r>
          </a:p>
        </p:txBody>
      </p:sp>
      <p:sp>
        <p:nvSpPr>
          <p:cNvPr id="78856" name="TextBox 13">
            <a:extLst>
              <a:ext uri="{FF2B5EF4-FFF2-40B4-BE49-F238E27FC236}">
                <a16:creationId xmlns:a16="http://schemas.microsoft.com/office/drawing/2014/main" id="{8C8CD076-A089-754B-9486-E62A7A762D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733800"/>
            <a:ext cx="327025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countable eigenfunctions</a:t>
            </a:r>
          </a:p>
          <a:p>
            <a:r>
              <a:rPr lang="en-US" altLang="en-US" b="1"/>
              <a:t>E</a:t>
            </a:r>
            <a:r>
              <a:rPr lang="en-US" altLang="en-US" baseline="30000"/>
              <a:t>(</a:t>
            </a:r>
            <a:r>
              <a:rPr lang="en-US" altLang="en-US" i="1" baseline="30000"/>
              <a:t>n</a:t>
            </a:r>
            <a:r>
              <a:rPr lang="en-US" altLang="en-US" baseline="30000"/>
              <a:t>)</a:t>
            </a:r>
            <a:r>
              <a:rPr lang="en-US" altLang="en-US"/>
              <a:t> and frequencies </a:t>
            </a:r>
            <a:r>
              <a:rPr lang="en-US" altLang="en-US" i="1"/>
              <a:t>ω</a:t>
            </a:r>
            <a:r>
              <a:rPr lang="en-US" altLang="en-US" baseline="30000"/>
              <a:t>(</a:t>
            </a:r>
            <a:r>
              <a:rPr lang="en-US" altLang="en-US" i="1" baseline="30000"/>
              <a:t>n</a:t>
            </a:r>
            <a:r>
              <a:rPr lang="en-US" altLang="en-US" baseline="30000"/>
              <a:t>)</a:t>
            </a:r>
          </a:p>
        </p:txBody>
      </p:sp>
      <p:sp>
        <p:nvSpPr>
          <p:cNvPr id="78857" name="TextBox 14">
            <a:extLst>
              <a:ext uri="{FF2B5EF4-FFF2-40B4-BE49-F238E27FC236}">
                <a16:creationId xmlns:a16="http://schemas.microsoft.com/office/drawing/2014/main" id="{07434D81-BD31-F742-A3A3-BC6FCC20D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443038"/>
            <a:ext cx="2478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+ small absorption</a:t>
            </a:r>
          </a:p>
        </p:txBody>
      </p:sp>
      <p:sp>
        <p:nvSpPr>
          <p:cNvPr id="78858" name="TextBox 15">
            <a:extLst>
              <a:ext uri="{FF2B5EF4-FFF2-40B4-BE49-F238E27FC236}">
                <a16:creationId xmlns:a16="http://schemas.microsoft.com/office/drawing/2014/main" id="{85C40694-3CC4-E54C-8C8E-B29A1FE18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4098925"/>
            <a:ext cx="9318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+ </a:t>
            </a:r>
            <a:r>
              <a:rPr lang="en-US" altLang="en-US" i="1">
                <a:solidFill>
                  <a:srgbClr val="FF0000"/>
                </a:solidFill>
              </a:rPr>
              <a:t>iγ</a:t>
            </a:r>
            <a:r>
              <a:rPr lang="en-US" altLang="en-US" baseline="30000">
                <a:solidFill>
                  <a:srgbClr val="FF0000"/>
                </a:solidFill>
              </a:rPr>
              <a:t>(</a:t>
            </a:r>
            <a:r>
              <a:rPr lang="en-US" altLang="en-US" i="1" baseline="30000">
                <a:solidFill>
                  <a:srgbClr val="FF0000"/>
                </a:solidFill>
              </a:rPr>
              <a:t>n</a:t>
            </a:r>
            <a:r>
              <a:rPr lang="en-US" altLang="en-US" baseline="3000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8859" name="Rectangle 19">
            <a:extLst>
              <a:ext uri="{FF2B5EF4-FFF2-40B4-BE49-F238E27FC236}">
                <a16:creationId xmlns:a16="http://schemas.microsoft.com/office/drawing/2014/main" id="{A31A34E2-C563-CD4C-8B06-E6478F89D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50" y="2955925"/>
            <a:ext cx="152400" cy="152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pic>
        <p:nvPicPr>
          <p:cNvPr id="78860" name="Picture 20">
            <a:extLst>
              <a:ext uri="{FF2B5EF4-FFF2-40B4-BE49-F238E27FC236}">
                <a16:creationId xmlns:a16="http://schemas.microsoft.com/office/drawing/2014/main" id="{09B6B6C2-F34A-3C49-9261-16372E850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200400"/>
            <a:ext cx="19177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861" name="TextBox 21">
            <a:extLst>
              <a:ext uri="{FF2B5EF4-FFF2-40B4-BE49-F238E27FC236}">
                <a16:creationId xmlns:a16="http://schemas.microsoft.com/office/drawing/2014/main" id="{FE3B9081-E53F-0549-BF29-804120263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200400"/>
            <a:ext cx="73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P =</a:t>
            </a:r>
          </a:p>
        </p:txBody>
      </p:sp>
      <p:pic>
        <p:nvPicPr>
          <p:cNvPr id="78862" name="Picture 22">
            <a:extLst>
              <a:ext uri="{FF2B5EF4-FFF2-40B4-BE49-F238E27FC236}">
                <a16:creationId xmlns:a16="http://schemas.microsoft.com/office/drawing/2014/main" id="{859F5AB7-6F8F-864A-A4D3-7822DB87F3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886200"/>
            <a:ext cx="3200400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63" name="Picture 23">
            <a:extLst>
              <a:ext uri="{FF2B5EF4-FFF2-40B4-BE49-F238E27FC236}">
                <a16:creationId xmlns:a16="http://schemas.microsoft.com/office/drawing/2014/main" id="{BAB14501-5B16-E245-8AD2-DDD3B69FFC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257800"/>
            <a:ext cx="46974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572328-00A8-8545-9B68-0E09D5DDEB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410200"/>
            <a:ext cx="52085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1AAF3ED-357B-6E4B-BB7E-3FF517C970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334000"/>
            <a:ext cx="6096000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8F16B2FE-90C1-3C44-8321-2AD81A678901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4953000"/>
            <a:ext cx="9144000" cy="1905000"/>
            <a:chOff x="76200" y="4953000"/>
            <a:chExt cx="9144000" cy="1905000"/>
          </a:xfrm>
        </p:grpSpPr>
        <p:pic>
          <p:nvPicPr>
            <p:cNvPr id="78867" name="Picture 26">
              <a:extLst>
                <a:ext uri="{FF2B5EF4-FFF2-40B4-BE49-F238E27FC236}">
                  <a16:creationId xmlns:a16="http://schemas.microsoft.com/office/drawing/2014/main" id="{C96AEB3A-0568-7647-9A99-2713C2931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5181600"/>
              <a:ext cx="9144000" cy="144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8868" name="TextBox 27">
              <a:extLst>
                <a:ext uri="{FF2B5EF4-FFF2-40B4-BE49-F238E27FC236}">
                  <a16:creationId xmlns:a16="http://schemas.microsoft.com/office/drawing/2014/main" id="{641913EC-CBF1-BA4C-ABC6-5169636038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400" y="4953000"/>
              <a:ext cx="620148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0000"/>
                  </a:solidFill>
                </a:rPr>
                <a:t>loss → 0</a:t>
              </a:r>
              <a:r>
                <a:rPr lang="en-US" altLang="en-US"/>
                <a:t>: a localized measure of spectral density</a:t>
              </a:r>
            </a:p>
          </p:txBody>
        </p:sp>
        <p:pic>
          <p:nvPicPr>
            <p:cNvPr id="78869" name="Picture 28">
              <a:extLst>
                <a:ext uri="{FF2B5EF4-FFF2-40B4-BE49-F238E27FC236}">
                  <a16:creationId xmlns:a16="http://schemas.microsoft.com/office/drawing/2014/main" id="{F5AC443B-8E3B-304F-8BFC-A24CC18FB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1700" y="6146827"/>
              <a:ext cx="2679700" cy="711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7205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5284EEE9-2DCD-0C45-844B-EF5D6E1CC3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i="1">
                <a:cs typeface="+mj-cs"/>
              </a:rPr>
              <a:t>Periodic</a:t>
            </a:r>
            <a:r>
              <a:rPr lang="en-US">
                <a:cs typeface="+mj-cs"/>
              </a:rPr>
              <a:t> Hermitian Eigenproblems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FB2DF6E-E1FC-354A-AA83-C30C9371B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2400" y="1066800"/>
            <a:ext cx="94488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/>
              <a:t>[ G. Floquet, </a:t>
            </a:r>
            <a:r>
              <a:rPr lang="ja-JP" altLang="en-US" sz="1400">
                <a:latin typeface="Arial" panose="020B0604020202020204" pitchFamily="34" charset="0"/>
              </a:rPr>
              <a:t>“</a:t>
            </a:r>
            <a:r>
              <a:rPr lang="en-US" altLang="ja-JP" sz="1400"/>
              <a:t>Sur les équations différentielles linéaries à coefficients périodiques,</a:t>
            </a:r>
            <a:r>
              <a:rPr lang="ja-JP" altLang="en-US" sz="1400">
                <a:latin typeface="Arial" panose="020B0604020202020204" pitchFamily="34" charset="0"/>
              </a:rPr>
              <a:t>”</a:t>
            </a:r>
            <a:r>
              <a:rPr lang="en-US" altLang="ja-JP" sz="1400"/>
              <a:t> </a:t>
            </a:r>
            <a:r>
              <a:rPr lang="en-US" altLang="ja-JP" sz="1400" i="1"/>
              <a:t>Ann. École Norm. Sup. </a:t>
            </a:r>
            <a:r>
              <a:rPr lang="en-US" altLang="ja-JP" sz="1400" b="1"/>
              <a:t>12</a:t>
            </a:r>
            <a:r>
              <a:rPr lang="en-US" altLang="ja-JP" sz="1400"/>
              <a:t>, 47–88 (1883). ]</a:t>
            </a:r>
          </a:p>
          <a:p>
            <a:pPr algn="ctr"/>
            <a:r>
              <a:rPr lang="en-US" altLang="en-US" sz="1400"/>
              <a:t>[ F. Bloch, </a:t>
            </a:r>
            <a:r>
              <a:rPr lang="ja-JP" altLang="en-US" sz="1400">
                <a:latin typeface="Arial" panose="020B0604020202020204" pitchFamily="34" charset="0"/>
              </a:rPr>
              <a:t>“</a:t>
            </a:r>
            <a:r>
              <a:rPr lang="en-US" altLang="ja-JP" sz="1400"/>
              <a:t>Über die quantenmechanik der electronen in kristallgittern,</a:t>
            </a:r>
            <a:r>
              <a:rPr lang="ja-JP" altLang="en-US" sz="1400">
                <a:latin typeface="Arial" panose="020B0604020202020204" pitchFamily="34" charset="0"/>
              </a:rPr>
              <a:t>”</a:t>
            </a:r>
            <a:r>
              <a:rPr lang="en-US" altLang="ja-JP" sz="1400"/>
              <a:t> </a:t>
            </a:r>
            <a:r>
              <a:rPr lang="en-US" altLang="ja-JP" sz="1400" i="1"/>
              <a:t>Z. Physik </a:t>
            </a:r>
            <a:r>
              <a:rPr lang="en-US" altLang="ja-JP" sz="1400" b="1"/>
              <a:t>52</a:t>
            </a:r>
            <a:r>
              <a:rPr lang="en-US" altLang="ja-JP" sz="1400"/>
              <a:t>, 555–600 (1928). ]</a:t>
            </a:r>
            <a:endParaRPr lang="en-US" altLang="en-US" sz="1400"/>
          </a:p>
        </p:txBody>
      </p:sp>
      <p:sp>
        <p:nvSpPr>
          <p:cNvPr id="19460" name="Text Box 4">
            <a:extLst>
              <a:ext uri="{FF2B5EF4-FFF2-40B4-BE49-F238E27FC236}">
                <a16:creationId xmlns:a16="http://schemas.microsoft.com/office/drawing/2014/main" id="{7EFA2A5E-16ED-3A4A-8344-3A1CFD0C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213" y="1752600"/>
            <a:ext cx="742473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Times" charset="0"/>
                <a:ea typeface="ＭＳ Ｐゴシック" charset="0"/>
              </a:rPr>
              <a:t>if </a:t>
            </a:r>
            <a:r>
              <a:rPr lang="en-US" dirty="0" err="1">
                <a:latin typeface="Times" charset="0"/>
                <a:ea typeface="ＭＳ Ｐゴシック" charset="0"/>
              </a:rPr>
              <a:t>eigen</a:t>
            </a:r>
            <a:r>
              <a:rPr lang="en-US" dirty="0">
                <a:latin typeface="Times" charset="0"/>
                <a:ea typeface="ＭＳ Ｐゴシック" charset="0"/>
              </a:rPr>
              <a:t>-operator is periodic, then </a:t>
            </a:r>
            <a:r>
              <a:rPr lang="en-US" dirty="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Bloch-</a:t>
            </a:r>
            <a:r>
              <a:rPr lang="en-US" dirty="0" err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Floquet</a:t>
            </a:r>
            <a:r>
              <a:rPr lang="en-US" dirty="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 solutions</a:t>
            </a:r>
            <a:r>
              <a:rPr lang="en-US" dirty="0">
                <a:latin typeface="Times" charset="0"/>
                <a:ea typeface="ＭＳ Ｐゴシック" charset="0"/>
              </a:rPr>
              <a:t>:</a:t>
            </a:r>
          </a:p>
        </p:txBody>
      </p:sp>
      <p:graphicFrame>
        <p:nvGraphicFramePr>
          <p:cNvPr id="28676" name="Object 5">
            <a:extLst>
              <a:ext uri="{FF2B5EF4-FFF2-40B4-BE49-F238E27FC236}">
                <a16:creationId xmlns:a16="http://schemas.microsoft.com/office/drawing/2014/main" id="{66BB06E2-C151-DF4C-9A21-186D1EA26E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63863" y="2493963"/>
          <a:ext cx="4918075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Equation" r:id="rId3" imgW="736600" imgH="146050" progId="Equation.DSMT4">
                  <p:embed/>
                </p:oleObj>
              </mc:Choice>
              <mc:Fallback>
                <p:oleObj name="Equation" r:id="rId3" imgW="736600" imgH="14605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863" y="2493963"/>
                        <a:ext cx="4918075" cy="976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2" name="Text Box 6">
            <a:extLst>
              <a:ext uri="{FF2B5EF4-FFF2-40B4-BE49-F238E27FC236}">
                <a16:creationId xmlns:a16="http://schemas.microsoft.com/office/drawing/2014/main" id="{5127D793-75AB-7443-87C4-1AA0D36BB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819400"/>
            <a:ext cx="1612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can choose:</a:t>
            </a:r>
          </a:p>
        </p:txBody>
      </p:sp>
      <p:sp>
        <p:nvSpPr>
          <p:cNvPr id="19463" name="Line 7">
            <a:extLst>
              <a:ext uri="{FF2B5EF4-FFF2-40B4-BE49-F238E27FC236}">
                <a16:creationId xmlns:a16="http://schemas.microsoft.com/office/drawing/2014/main" id="{E1CBF002-E03B-2140-9514-9BB7B0CD0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162800" y="3505200"/>
            <a:ext cx="2286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64" name="Text Box 8">
            <a:extLst>
              <a:ext uri="{FF2B5EF4-FFF2-40B4-BE49-F238E27FC236}">
                <a16:creationId xmlns:a16="http://schemas.microsoft.com/office/drawing/2014/main" id="{02AA5BBE-3CFE-6846-90EE-20D5D412B7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175125"/>
            <a:ext cx="2625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periodic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envelope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endParaRPr lang="en-US" altLang="en-US"/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09E6DFB7-B754-FE47-946C-D7772CC0A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725" y="3946525"/>
            <a:ext cx="1485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planewave</a:t>
            </a:r>
          </a:p>
        </p:txBody>
      </p:sp>
      <p:sp>
        <p:nvSpPr>
          <p:cNvPr id="19466" name="Line 10">
            <a:extLst>
              <a:ext uri="{FF2B5EF4-FFF2-40B4-BE49-F238E27FC236}">
                <a16:creationId xmlns:a16="http://schemas.microsoft.com/office/drawing/2014/main" id="{096E5EDD-642D-BB45-A5F7-D7AC23D6F2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00600" y="3200400"/>
            <a:ext cx="68580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67" name="Text Box 11">
            <a:extLst>
              <a:ext uri="{FF2B5EF4-FFF2-40B4-BE49-F238E27FC236}">
                <a16:creationId xmlns:a16="http://schemas.microsoft.com/office/drawing/2014/main" id="{D8D223DB-54DA-6D47-86AE-2DD14C83A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800" y="4830763"/>
            <a:ext cx="8737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latin typeface="Times" charset="0"/>
                <a:ea typeface="ＭＳ Ｐゴシック" charset="0"/>
              </a:rPr>
              <a:t>Corollary 1: </a:t>
            </a:r>
            <a:r>
              <a:rPr lang="en-US" sz="2800" b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k</a:t>
            </a:r>
            <a:r>
              <a:rPr lang="en-US" sz="28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 is conserved</a:t>
            </a:r>
            <a:r>
              <a:rPr lang="en-US" sz="2800">
                <a:latin typeface="Times" charset="0"/>
                <a:ea typeface="ＭＳ Ｐゴシック" charset="0"/>
              </a:rPr>
              <a:t>, </a:t>
            </a:r>
            <a:r>
              <a:rPr lang="en-US" sz="2800" i="1">
                <a:latin typeface="Times" charset="0"/>
                <a:ea typeface="ＭＳ Ｐゴシック" charset="0"/>
              </a:rPr>
              <a:t>i.e.</a:t>
            </a:r>
            <a:r>
              <a:rPr lang="en-US" sz="2800">
                <a:latin typeface="Times" charset="0"/>
                <a:ea typeface="ＭＳ Ｐゴシック" charset="0"/>
              </a:rPr>
              <a:t> </a:t>
            </a:r>
            <a:r>
              <a:rPr lang="en-US" sz="2800">
                <a:solidFill>
                  <a:srgbClr val="FF0000"/>
                </a:solidFill>
                <a:latin typeface="Times" charset="0"/>
                <a:ea typeface="ＭＳ Ｐゴシック" charset="0"/>
              </a:rPr>
              <a:t>no scattering</a:t>
            </a:r>
            <a:r>
              <a:rPr lang="en-US" sz="2800">
                <a:latin typeface="Times" charset="0"/>
                <a:ea typeface="ＭＳ Ｐゴシック" charset="0"/>
              </a:rPr>
              <a:t> of Bloch wave</a:t>
            </a:r>
          </a:p>
        </p:txBody>
      </p:sp>
      <p:sp>
        <p:nvSpPr>
          <p:cNvPr id="19468" name="Oval 12">
            <a:extLst>
              <a:ext uri="{FF2B5EF4-FFF2-40B4-BE49-F238E27FC236}">
                <a16:creationId xmlns:a16="http://schemas.microsoft.com/office/drawing/2014/main" id="{39D0A04C-CD93-9A4A-B245-9D5A337041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486400"/>
            <a:ext cx="2286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69" name="Oval 13">
            <a:extLst>
              <a:ext uri="{FF2B5EF4-FFF2-40B4-BE49-F238E27FC236}">
                <a16:creationId xmlns:a16="http://schemas.microsoft.com/office/drawing/2014/main" id="{64E7066B-4ED1-964B-87F0-075B4CBADC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486400"/>
            <a:ext cx="2286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70" name="Oval 14">
            <a:extLst>
              <a:ext uri="{FF2B5EF4-FFF2-40B4-BE49-F238E27FC236}">
                <a16:creationId xmlns:a16="http://schemas.microsoft.com/office/drawing/2014/main" id="{1093D516-B5E4-F943-8106-E9233826D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486400"/>
            <a:ext cx="2286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71" name="Oval 15">
            <a:extLst>
              <a:ext uri="{FF2B5EF4-FFF2-40B4-BE49-F238E27FC236}">
                <a16:creationId xmlns:a16="http://schemas.microsoft.com/office/drawing/2014/main" id="{3ED577A6-614A-704F-B296-2938B1BC9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5867400"/>
            <a:ext cx="2286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72" name="Oval 16">
            <a:extLst>
              <a:ext uri="{FF2B5EF4-FFF2-40B4-BE49-F238E27FC236}">
                <a16:creationId xmlns:a16="http://schemas.microsoft.com/office/drawing/2014/main" id="{9AAEDFA1-50CC-B54F-8B8F-5F5CCDD08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867400"/>
            <a:ext cx="2286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73" name="Oval 17">
            <a:extLst>
              <a:ext uri="{FF2B5EF4-FFF2-40B4-BE49-F238E27FC236}">
                <a16:creationId xmlns:a16="http://schemas.microsoft.com/office/drawing/2014/main" id="{D922F4E0-7596-E84D-92E8-47ED36936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5867400"/>
            <a:ext cx="2286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74" name="Oval 18">
            <a:extLst>
              <a:ext uri="{FF2B5EF4-FFF2-40B4-BE49-F238E27FC236}">
                <a16:creationId xmlns:a16="http://schemas.microsoft.com/office/drawing/2014/main" id="{C4600AE5-7AFF-C147-A2A9-047C68490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6248400"/>
            <a:ext cx="2286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75" name="Oval 19">
            <a:extLst>
              <a:ext uri="{FF2B5EF4-FFF2-40B4-BE49-F238E27FC236}">
                <a16:creationId xmlns:a16="http://schemas.microsoft.com/office/drawing/2014/main" id="{52102AA6-414B-9640-BC01-2B70A39040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6248400"/>
            <a:ext cx="2286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76" name="Oval 20">
            <a:extLst>
              <a:ext uri="{FF2B5EF4-FFF2-40B4-BE49-F238E27FC236}">
                <a16:creationId xmlns:a16="http://schemas.microsoft.com/office/drawing/2014/main" id="{33B61785-8A81-854F-B38A-BB23F9DD8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6248400"/>
            <a:ext cx="228600" cy="2286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77" name="Rectangle 21">
            <a:extLst>
              <a:ext uri="{FF2B5EF4-FFF2-40B4-BE49-F238E27FC236}">
                <a16:creationId xmlns:a16="http://schemas.microsoft.com/office/drawing/2014/main" id="{8A7885DB-2E69-5849-B7BD-85D0160A8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5791200"/>
            <a:ext cx="381000" cy="3810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9478" name="Text Box 22">
            <a:extLst>
              <a:ext uri="{FF2B5EF4-FFF2-40B4-BE49-F238E27FC236}">
                <a16:creationId xmlns:a16="http://schemas.microsoft.com/office/drawing/2014/main" id="{64DB3834-59CA-174D-AD57-F5A8BD1BD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576888"/>
            <a:ext cx="6024563" cy="98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/>
              <a:t>Corollary 2:        given by finite </a:t>
            </a:r>
            <a:r>
              <a:rPr lang="en-US" altLang="en-US" sz="2800">
                <a:solidFill>
                  <a:schemeClr val="accent2"/>
                </a:solidFill>
              </a:rPr>
              <a:t>unit cell</a:t>
            </a:r>
            <a:r>
              <a:rPr lang="en-US" altLang="en-US" sz="2800"/>
              <a:t>,</a:t>
            </a:r>
          </a:p>
          <a:p>
            <a:r>
              <a:rPr lang="en-US" altLang="en-US" sz="2800"/>
              <a:t>		so </a:t>
            </a:r>
            <a:r>
              <a:rPr lang="en-US" altLang="en-US" sz="2800" i="1">
                <a:latin typeface="Symbol" pitchFamily="2" charset="2"/>
              </a:rPr>
              <a:t>w</a:t>
            </a:r>
            <a:r>
              <a:rPr lang="en-US" altLang="en-US" sz="2800"/>
              <a:t> are</a:t>
            </a:r>
            <a:r>
              <a:rPr lang="en-US" altLang="en-US" sz="2800">
                <a:solidFill>
                  <a:srgbClr val="FF0000"/>
                </a:solidFill>
              </a:rPr>
              <a:t> discrete </a:t>
            </a:r>
            <a:r>
              <a:rPr lang="en-US" altLang="en-US" sz="2800" i="1">
                <a:solidFill>
                  <a:srgbClr val="FF0000"/>
                </a:solidFill>
                <a:latin typeface="Symbol" pitchFamily="2" charset="2"/>
              </a:rPr>
              <a:t>ω</a:t>
            </a:r>
            <a:r>
              <a:rPr lang="en-US" altLang="en-US" sz="2800" i="1" baseline="-25000">
                <a:solidFill>
                  <a:srgbClr val="FF0000"/>
                </a:solidFill>
              </a:rPr>
              <a:t>n</a:t>
            </a:r>
            <a:r>
              <a:rPr lang="en-US" altLang="en-US" sz="2800">
                <a:solidFill>
                  <a:srgbClr val="FF0000"/>
                </a:solidFill>
              </a:rPr>
              <a:t>(</a:t>
            </a:r>
            <a:r>
              <a:rPr lang="en-US" altLang="en-US" sz="2800" b="1">
                <a:solidFill>
                  <a:srgbClr val="FF0000"/>
                </a:solidFill>
              </a:rPr>
              <a:t>k</a:t>
            </a:r>
            <a:r>
              <a:rPr lang="en-US" altLang="en-US" sz="2800">
                <a:solidFill>
                  <a:srgbClr val="FF0000"/>
                </a:solidFill>
              </a:rPr>
              <a:t>)</a:t>
            </a:r>
            <a:endParaRPr lang="en-US" altLang="en-US" sz="2800"/>
          </a:p>
        </p:txBody>
      </p:sp>
      <p:graphicFrame>
        <p:nvGraphicFramePr>
          <p:cNvPr id="28694" name="Object 23">
            <a:extLst>
              <a:ext uri="{FF2B5EF4-FFF2-40B4-BE49-F238E27FC236}">
                <a16:creationId xmlns:a16="http://schemas.microsoft.com/office/drawing/2014/main" id="{BA86CE5C-989D-2442-9AC8-791FFDB76BA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41538" y="5522913"/>
          <a:ext cx="557212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" name="Equation" r:id="rId5" imgW="114300" imgH="127000" progId="Equation.DSMT4">
                  <p:embed/>
                </p:oleObj>
              </mc:Choice>
              <mc:Fallback>
                <p:oleObj name="Equation" r:id="rId5" imgW="114300" imgH="127000" progId="Equation.DSMT4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1538" y="5522913"/>
                        <a:ext cx="557212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C82F-0AE8-5243-88EC-97C0C2D77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876800"/>
            <a:ext cx="7772400" cy="1143000"/>
          </a:xfrm>
        </p:spPr>
        <p:txBody>
          <a:bodyPr/>
          <a:lstStyle/>
          <a:p>
            <a:r>
              <a:rPr lang="en-US" altLang="en-US"/>
              <a:t>Now, a few results…</a:t>
            </a:r>
          </a:p>
        </p:txBody>
      </p:sp>
      <p:sp>
        <p:nvSpPr>
          <p:cNvPr id="54274" name="TextBox 8">
            <a:extLst>
              <a:ext uri="{FF2B5EF4-FFF2-40B4-BE49-F238E27FC236}">
                <a16:creationId xmlns:a16="http://schemas.microsoft.com/office/drawing/2014/main" id="{BB7F905D-C91A-5B45-A293-776A52A29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762000"/>
            <a:ext cx="50736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>
                <a:solidFill>
                  <a:srgbClr val="FF0000"/>
                </a:solidFill>
              </a:rPr>
              <a:t>Minimize 1/LDOS</a:t>
            </a:r>
            <a:r>
              <a:rPr lang="en-US" altLang="en-US" sz="2800"/>
              <a:t> at </a:t>
            </a:r>
            <a:r>
              <a:rPr lang="en-US" altLang="en-US" sz="2800" i="1"/>
              <a:t>ω</a:t>
            </a:r>
            <a:r>
              <a:rPr lang="en-US" altLang="en-US" sz="2800" baseline="-25000"/>
              <a:t>0</a:t>
            </a:r>
            <a:r>
              <a:rPr lang="en-US" altLang="en-US" sz="2800"/>
              <a:t>(1+</a:t>
            </a:r>
            <a:r>
              <a:rPr lang="en-US" altLang="en-US" sz="2800" i="1"/>
              <a:t>i</a:t>
            </a:r>
            <a:r>
              <a:rPr lang="en-US" altLang="en-US" sz="2800"/>
              <a:t>/2</a:t>
            </a:r>
            <a:r>
              <a:rPr lang="en-US" altLang="en-US" sz="2800" i="1"/>
              <a:t>Q</a:t>
            </a:r>
            <a:r>
              <a:rPr lang="en-US" altLang="en-US" sz="2800" baseline="-25000"/>
              <a:t>0</a:t>
            </a:r>
            <a:r>
              <a:rPr lang="en-US" altLang="en-US" sz="2800"/>
              <a:t>) </a:t>
            </a:r>
          </a:p>
        </p:txBody>
      </p:sp>
      <p:sp>
        <p:nvSpPr>
          <p:cNvPr id="54275" name="TextBox 3">
            <a:extLst>
              <a:ext uri="{FF2B5EF4-FFF2-40B4-BE49-F238E27FC236}">
                <a16:creationId xmlns:a16="http://schemas.microsoft.com/office/drawing/2014/main" id="{A61DB9F1-23CB-3843-81F2-0CB629A40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566863"/>
            <a:ext cx="68246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…Let every pixel be a degree of freedom (ε in [1,12])</a:t>
            </a:r>
          </a:p>
          <a:p>
            <a:r>
              <a:rPr lang="en-US" altLang="en-US"/>
              <a:t>	</a:t>
            </a:r>
            <a:r>
              <a:rPr lang="en-US" altLang="en-US">
                <a:solidFill>
                  <a:srgbClr val="0000FF"/>
                </a:solidFill>
              </a:rPr>
              <a:t>~ 10</a:t>
            </a:r>
            <a:r>
              <a:rPr lang="en-US" altLang="en-US" baseline="30000">
                <a:solidFill>
                  <a:srgbClr val="0000FF"/>
                </a:solidFill>
              </a:rPr>
              <a:t>5</a:t>
            </a:r>
            <a:r>
              <a:rPr lang="en-US" altLang="en-US">
                <a:solidFill>
                  <a:srgbClr val="0000FF"/>
                </a:solidFill>
              </a:rPr>
              <a:t> degrees of freedom</a:t>
            </a:r>
          </a:p>
          <a:p>
            <a:r>
              <a:rPr lang="en-US" altLang="en-US"/>
              <a:t>…Solve with (mostly) standard methods:</a:t>
            </a:r>
          </a:p>
          <a:p>
            <a:r>
              <a:rPr lang="en-US" altLang="en-US"/>
              <a:t>	</a:t>
            </a:r>
            <a:r>
              <a:rPr lang="en-US" altLang="en-US">
                <a:solidFill>
                  <a:srgbClr val="0000FF"/>
                </a:solidFill>
              </a:rPr>
              <a:t>FDFD</a:t>
            </a:r>
            <a:r>
              <a:rPr lang="en-US" altLang="en-US"/>
              <a:t> solver (sparse-direct + GMRES)</a:t>
            </a:r>
          </a:p>
          <a:p>
            <a:r>
              <a:rPr lang="en-US" altLang="en-US"/>
              <a:t>	adjoint </a:t>
            </a:r>
            <a:r>
              <a:rPr lang="en-US" altLang="en-US">
                <a:solidFill>
                  <a:srgbClr val="0000FF"/>
                </a:solidFill>
              </a:rPr>
              <a:t>sensitivity</a:t>
            </a:r>
            <a:r>
              <a:rPr lang="en-US" altLang="en-US"/>
              <a:t> analysis</a:t>
            </a:r>
          </a:p>
          <a:p>
            <a:r>
              <a:rPr lang="en-US" altLang="en-US"/>
              <a:t>	</a:t>
            </a:r>
            <a:r>
              <a:rPr lang="en-US" altLang="en-US">
                <a:solidFill>
                  <a:srgbClr val="0000FF"/>
                </a:solidFill>
              </a:rPr>
              <a:t>quasi-Newton </a:t>
            </a:r>
            <a:r>
              <a:rPr lang="en-US" altLang="en-US"/>
              <a:t>optimization (L-BFGS)</a:t>
            </a:r>
          </a:p>
        </p:txBody>
      </p:sp>
    </p:spTree>
    <p:extLst>
      <p:ext uri="{BB962C8B-B14F-4D97-AF65-F5344CB8AC3E}">
        <p14:creationId xmlns:p14="http://schemas.microsoft.com/office/powerpoint/2010/main" val="63234209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97" name="Group 1">
            <a:extLst>
              <a:ext uri="{FF2B5EF4-FFF2-40B4-BE49-F238E27FC236}">
                <a16:creationId xmlns:a16="http://schemas.microsoft.com/office/drawing/2014/main" id="{EDD67F8C-45B0-8A4D-8BD6-20BEAAE6495F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914400"/>
            <a:ext cx="6096000" cy="5486400"/>
            <a:chOff x="2179638" y="1490663"/>
            <a:chExt cx="3816350" cy="3841750"/>
          </a:xfrm>
        </p:grpSpPr>
        <p:sp>
          <p:nvSpPr>
            <p:cNvPr id="3" name="Rectangle 4">
              <a:extLst>
                <a:ext uri="{FF2B5EF4-FFF2-40B4-BE49-F238E27FC236}">
                  <a16:creationId xmlns:a16="http://schemas.microsoft.com/office/drawing/2014/main" id="{49DDCCCE-E993-FE44-856A-62B58A52E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638" y="1490663"/>
              <a:ext cx="3816350" cy="3841750"/>
            </a:xfrm>
            <a:prstGeom prst="rect">
              <a:avLst/>
            </a:prstGeom>
            <a:solidFill>
              <a:srgbClr val="BBE0E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ysClr val="windowText" lastClr="000000"/>
                </a:solidFill>
                <a:latin typeface="Times" pitchFamily="18" charset="0"/>
                <a:ea typeface="ＭＳ Ｐゴシック" charset="0"/>
                <a:cs typeface="Times" pitchFamily="18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CFA69C-3169-3E48-B3BB-C45ABEFAC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6058" y="1921971"/>
              <a:ext cx="3020283" cy="3042497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>
                <a:solidFill>
                  <a:sysClr val="windowText" lastClr="000000"/>
                </a:solidFill>
                <a:latin typeface="Times" pitchFamily="18" charset="0"/>
                <a:ea typeface="ＭＳ Ｐゴシック" charset="0"/>
                <a:cs typeface="Times" pitchFamily="18" charset="0"/>
              </a:endParaRPr>
            </a:p>
          </p:txBody>
        </p:sp>
        <p:sp>
          <p:nvSpPr>
            <p:cNvPr id="5" name="Text Box 6">
              <a:extLst>
                <a:ext uri="{FF2B5EF4-FFF2-40B4-BE49-F238E27FC236}">
                  <a16:creationId xmlns:a16="http://schemas.microsoft.com/office/drawing/2014/main" id="{C323F867-9A0D-D74C-B300-6EBF0A233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3569" y="4962245"/>
              <a:ext cx="3211101" cy="2590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latin typeface="Times" pitchFamily="18" charset="0"/>
                  <a:ea typeface="ＭＳ Ｐゴシック" charset="0"/>
                  <a:cs typeface="Times" pitchFamily="18" charset="0"/>
                </a:rPr>
                <a:t>PML absorbing boundaries</a:t>
              </a:r>
            </a:p>
          </p:txBody>
        </p:sp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608D7EF5-C043-B14F-8F4B-1DFE9ABD0E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6223" y="3088058"/>
              <a:ext cx="1332741" cy="6458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latin typeface="Times" pitchFamily="18" charset="0"/>
                  <a:ea typeface="ＭＳ Ｐゴシック" charset="0"/>
                  <a:cs typeface="Times" pitchFamily="18" charset="0"/>
                </a:rPr>
                <a:t>degrees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kern="0" dirty="0">
                  <a:solidFill>
                    <a:sysClr val="windowText" lastClr="000000"/>
                  </a:solidFill>
                  <a:latin typeface="Times" pitchFamily="18" charset="0"/>
                  <a:ea typeface="ＭＳ Ｐゴシック" charset="0"/>
                  <a:cs typeface="Times" pitchFamily="18" charset="0"/>
                </a:rPr>
                <a:t>of freedom</a:t>
              </a: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FFB553DE-D14A-9049-AFEF-2234B81898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/>
              <a:t>2d test case: Out-of-plane </a:t>
            </a:r>
            <a:r>
              <a:rPr lang="en-US" sz="4000" b="1" dirty="0"/>
              <a:t>J</a:t>
            </a:r>
            <a:r>
              <a:rPr lang="en-US" sz="4000" dirty="0"/>
              <a:t>,</a:t>
            </a:r>
            <a:br>
              <a:rPr lang="en-US" sz="4000" dirty="0"/>
            </a:br>
            <a:r>
              <a:rPr lang="en-US" sz="4000" dirty="0"/>
              <a:t>starting from vacuum initial guess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7AAE0C6-9951-1E4E-8E20-A108C2CC3467}"/>
              </a:ext>
            </a:extLst>
          </p:cNvPr>
          <p:cNvCxnSpPr/>
          <p:nvPr/>
        </p:nvCxnSpPr>
        <p:spPr bwMode="auto">
          <a:xfrm flipH="1">
            <a:off x="5715000" y="2133600"/>
            <a:ext cx="182880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9EF076-AC4C-9541-8CCB-F3594E495E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263775"/>
            <a:ext cx="20081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finds</a:t>
            </a:r>
          </a:p>
          <a:p>
            <a:r>
              <a:rPr lang="en-US" altLang="en-US">
                <a:solidFill>
                  <a:srgbClr val="FF0000"/>
                </a:solidFill>
              </a:rPr>
              <a:t>“Bragg onion”</a:t>
            </a:r>
          </a:p>
          <a:p>
            <a:r>
              <a:rPr lang="en-US" altLang="en-US">
                <a:solidFill>
                  <a:srgbClr val="FF0000"/>
                </a:solidFill>
              </a:rPr>
              <a:t>structure</a:t>
            </a:r>
          </a:p>
          <a:p>
            <a:endParaRPr lang="en-US" altLang="en-US"/>
          </a:p>
          <a:p>
            <a:r>
              <a:rPr lang="en-US" altLang="en-US"/>
              <a:t>(No </a:t>
            </a:r>
            <a:r>
              <a:rPr lang="en-US" altLang="en-US" i="1"/>
              <a:t>Q</a:t>
            </a:r>
            <a:r>
              <a:rPr lang="en-US" altLang="en-US"/>
              <a:t> vs. </a:t>
            </a:r>
            <a:r>
              <a:rPr lang="en-US" altLang="en-US" i="1"/>
              <a:t>V</a:t>
            </a:r>
          </a:p>
          <a:p>
            <a:r>
              <a:rPr lang="en-US" altLang="en-US" i="1"/>
              <a:t>  </a:t>
            </a:r>
            <a:r>
              <a:rPr lang="en-US" altLang="en-US"/>
              <a:t>tradeoff)</a:t>
            </a:r>
          </a:p>
        </p:txBody>
      </p:sp>
      <p:sp>
        <p:nvSpPr>
          <p:cNvPr id="55301" name="TextBox 9">
            <a:extLst>
              <a:ext uri="{FF2B5EF4-FFF2-40B4-BE49-F238E27FC236}">
                <a16:creationId xmlns:a16="http://schemas.microsoft.com/office/drawing/2014/main" id="{E4934D2F-B539-114B-836D-FEC2FA6B58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07288" y="1828800"/>
            <a:ext cx="1625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0000FF"/>
                </a:solidFill>
              </a:rPr>
              <a:t>~10</a:t>
            </a:r>
            <a:r>
              <a:rPr lang="en-US" altLang="en-US" baseline="30000">
                <a:solidFill>
                  <a:srgbClr val="0000FF"/>
                </a:solidFill>
              </a:rPr>
              <a:t>5</a:t>
            </a:r>
            <a:r>
              <a:rPr lang="en-US" altLang="en-US">
                <a:solidFill>
                  <a:srgbClr val="0000FF"/>
                </a:solidFill>
              </a:rPr>
              <a:t> pixels</a:t>
            </a:r>
          </a:p>
          <a:p>
            <a:pPr algn="ctr"/>
            <a:r>
              <a:rPr lang="en-US" altLang="en-US">
                <a:solidFill>
                  <a:srgbClr val="0000FF"/>
                </a:solidFill>
              </a:rPr>
              <a:t>can vary</a:t>
            </a:r>
          </a:p>
          <a:p>
            <a:pPr algn="ctr"/>
            <a:r>
              <a:rPr lang="en-US" altLang="en-US">
                <a:solidFill>
                  <a:srgbClr val="0000FF"/>
                </a:solidFill>
              </a:rPr>
              <a:t>ε in [1,12]</a:t>
            </a:r>
          </a:p>
        </p:txBody>
      </p:sp>
      <p:pic>
        <p:nvPicPr>
          <p:cNvPr id="9" name="2DOutOfPlaneVacuumQ1e1.mp4">
            <a:hlinkClick r:id="" action="ppaction://media"/>
            <a:extLst>
              <a:ext uri="{FF2B5EF4-FFF2-40B4-BE49-F238E27FC236}">
                <a16:creationId xmlns:a16="http://schemas.microsoft.com/office/drawing/2014/main" id="{D66A22CE-C8F5-6F4F-95FC-7696FB889C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219200"/>
            <a:ext cx="662940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3658310"/>
      </p:ext>
    </p:extLst>
  </p:cSld>
  <p:clrMapOvr>
    <a:masterClrMapping/>
  </p:clrMapOvr>
  <p:transition spd="slow" advTm="478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D126E8-C826-A543-AE26-9792F80415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/>
              <a:t>2d test case: Out-of-plane </a:t>
            </a:r>
            <a:r>
              <a:rPr lang="en-US" sz="4000" b="1" dirty="0"/>
              <a:t>J</a:t>
            </a:r>
            <a:r>
              <a:rPr lang="en-US" sz="4000" dirty="0"/>
              <a:t>,</a:t>
            </a:r>
            <a:br>
              <a:rPr lang="en-US" sz="4000" dirty="0"/>
            </a:br>
            <a:r>
              <a:rPr lang="en-US" sz="4000" dirty="0"/>
              <a:t>starting from </a:t>
            </a:r>
            <a:r>
              <a:rPr lang="en-US" sz="4000" dirty="0" err="1">
                <a:solidFill>
                  <a:srgbClr val="FF0000"/>
                </a:solidFill>
              </a:rPr>
              <a:t>PhC</a:t>
            </a:r>
            <a:r>
              <a:rPr lang="en-US" sz="4000" dirty="0">
                <a:solidFill>
                  <a:srgbClr val="FF0000"/>
                </a:solidFill>
              </a:rPr>
              <a:t> initial guess</a:t>
            </a:r>
          </a:p>
        </p:txBody>
      </p:sp>
      <p:sp>
        <p:nvSpPr>
          <p:cNvPr id="56322" name="TextBox 7">
            <a:extLst>
              <a:ext uri="{FF2B5EF4-FFF2-40B4-BE49-F238E27FC236}">
                <a16:creationId xmlns:a16="http://schemas.microsoft.com/office/drawing/2014/main" id="{87F2DDD4-AD74-4649-A100-97B385B1AD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09800"/>
            <a:ext cx="23256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starting guess</a:t>
            </a:r>
          </a:p>
          <a:p>
            <a:r>
              <a:rPr lang="en-US" altLang="en-US"/>
              <a:t>has PhC resonant</a:t>
            </a:r>
          </a:p>
          <a:p>
            <a:r>
              <a:rPr lang="en-US" altLang="en-US"/>
              <a:t>mode already,</a:t>
            </a:r>
          </a:p>
          <a:p>
            <a:r>
              <a:rPr lang="en-US" altLang="en-US"/>
              <a:t>but optimization</a:t>
            </a:r>
          </a:p>
          <a:p>
            <a:r>
              <a:rPr lang="en-US" altLang="en-US">
                <a:solidFill>
                  <a:srgbClr val="FF0000"/>
                </a:solidFill>
              </a:rPr>
              <a:t>converts back</a:t>
            </a:r>
          </a:p>
          <a:p>
            <a:r>
              <a:rPr lang="en-US" altLang="en-US">
                <a:solidFill>
                  <a:srgbClr val="FF0000"/>
                </a:solidFill>
              </a:rPr>
              <a:t>to Bragg onion</a:t>
            </a:r>
          </a:p>
        </p:txBody>
      </p:sp>
      <p:pic>
        <p:nvPicPr>
          <p:cNvPr id="2" name="2DOutOfPlanePhCQ1e1.mp4">
            <a:hlinkClick r:id="" action="ppaction://media"/>
            <a:extLst>
              <a:ext uri="{FF2B5EF4-FFF2-40B4-BE49-F238E27FC236}">
                <a16:creationId xmlns:a16="http://schemas.microsoft.com/office/drawing/2014/main" id="{6349CED1-518C-A643-B5B2-CEB8C5EB6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71600"/>
            <a:ext cx="70104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09174221"/>
      </p:ext>
    </p:extLst>
  </p:cSld>
  <p:clrMapOvr>
    <a:masterClrMapping/>
  </p:clrMapOvr>
  <p:transition spd="slow" advTm="47836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F21191-0EC8-F442-9B50-D9B85E7A3B7D}"/>
              </a:ext>
            </a:extLst>
          </p:cNvPr>
          <p:cNvSpPr/>
          <p:nvPr/>
        </p:nvSpPr>
        <p:spPr>
          <a:xfrm>
            <a:off x="7339013" y="3098800"/>
            <a:ext cx="1423987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Times" pitchFamily="18" charset="0"/>
                <a:ea typeface="ＭＳ Ｐゴシック" charset="0"/>
                <a:cs typeface="Times" pitchFamily="18" charset="0"/>
              </a:rPr>
              <a:t>in-plane </a:t>
            </a:r>
            <a:r>
              <a:rPr lang="en-US" b="1" kern="0" dirty="0">
                <a:solidFill>
                  <a:sysClr val="windowText" lastClr="000000"/>
                </a:solidFill>
                <a:latin typeface="Times" pitchFamily="18" charset="0"/>
                <a:ea typeface="ＭＳ Ｐゴシック" charset="0"/>
                <a:cs typeface="Times" pitchFamily="18" charset="0"/>
              </a:rPr>
              <a:t>J</a:t>
            </a:r>
            <a:endParaRPr lang="en-US" kern="0" dirty="0">
              <a:solidFill>
                <a:sysClr val="windowText" lastClr="000000"/>
              </a:solidFill>
              <a:latin typeface="Times" pitchFamily="18" charset="0"/>
              <a:ea typeface="ＭＳ Ｐゴシック" charset="0"/>
              <a:cs typeface="Times" pitchFamily="18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F2CECF-E355-3645-A5E7-E9816938413E}"/>
              </a:ext>
            </a:extLst>
          </p:cNvPr>
          <p:cNvCxnSpPr/>
          <p:nvPr/>
        </p:nvCxnSpPr>
        <p:spPr>
          <a:xfrm>
            <a:off x="7620000" y="3708400"/>
            <a:ext cx="838200" cy="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4424B67F-8BA9-8A4B-AA5E-1828CBF8EA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sz="4000" dirty="0"/>
              <a:t>2d test case: </a:t>
            </a:r>
            <a:r>
              <a:rPr lang="en-US" sz="4000" dirty="0">
                <a:solidFill>
                  <a:srgbClr val="FF0000"/>
                </a:solidFill>
              </a:rPr>
              <a:t>In-plane </a:t>
            </a:r>
            <a:r>
              <a:rPr lang="en-US" sz="4000" b="1" dirty="0">
                <a:solidFill>
                  <a:srgbClr val="FF0000"/>
                </a:solidFill>
              </a:rPr>
              <a:t>J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>
                <a:solidFill>
                  <a:srgbClr val="0000FF"/>
                </a:solidFill>
              </a:rPr>
              <a:t>(breaks symmetry)</a:t>
            </a:r>
            <a:r>
              <a:rPr lang="en-US" sz="4000" dirty="0"/>
              <a:t>,</a:t>
            </a:r>
            <a:br>
              <a:rPr lang="en-US" sz="4000" dirty="0"/>
            </a:br>
            <a:r>
              <a:rPr lang="en-US" sz="4000" dirty="0"/>
              <a:t>starting from vacuum initial guess</a:t>
            </a:r>
          </a:p>
        </p:txBody>
      </p:sp>
      <p:pic>
        <p:nvPicPr>
          <p:cNvPr id="2" name="2DInPlaneVacuumQ1e1.mp4">
            <a:hlinkClick r:id="" action="ppaction://media"/>
            <a:extLst>
              <a:ext uri="{FF2B5EF4-FFF2-40B4-BE49-F238E27FC236}">
                <a16:creationId xmlns:a16="http://schemas.microsoft.com/office/drawing/2014/main" id="{6A0DE77C-2DAC-2A44-AED4-25B601BA6C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7518400" cy="563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9582665"/>
      </p:ext>
    </p:extLst>
  </p:cSld>
  <p:clrMapOvr>
    <a:masterClrMapping/>
  </p:clrMapOvr>
  <p:transition spd="slow" advTm="21963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52D7EB-BF20-7449-AF3D-FC60B2D1F310}"/>
              </a:ext>
            </a:extLst>
          </p:cNvPr>
          <p:cNvCxnSpPr/>
          <p:nvPr/>
        </p:nvCxnSpPr>
        <p:spPr>
          <a:xfrm>
            <a:off x="7696200" y="1501775"/>
            <a:ext cx="838200" cy="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1C369E3-51FA-BB47-9212-B7EFC9F74D66}"/>
              </a:ext>
            </a:extLst>
          </p:cNvPr>
          <p:cNvCxnSpPr/>
          <p:nvPr/>
        </p:nvCxnSpPr>
        <p:spPr>
          <a:xfrm flipV="1">
            <a:off x="7696200" y="762000"/>
            <a:ext cx="0" cy="762000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371" name="Picture 2">
            <a:extLst>
              <a:ext uri="{FF2B5EF4-FFF2-40B4-BE49-F238E27FC236}">
                <a16:creationId xmlns:a16="http://schemas.microsoft.com/office/drawing/2014/main" id="{05CC751A-168F-1C4F-8B0C-829ADF8DB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36763"/>
            <a:ext cx="3352800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3">
            <a:extLst>
              <a:ext uri="{FF2B5EF4-FFF2-40B4-BE49-F238E27FC236}">
                <a16:creationId xmlns:a16="http://schemas.microsoft.com/office/drawing/2014/main" id="{7203772A-0075-D541-82F6-C46A77580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650" y="2065338"/>
            <a:ext cx="3324225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TextBox 4">
            <a:extLst>
              <a:ext uri="{FF2B5EF4-FFF2-40B4-BE49-F238E27FC236}">
                <a16:creationId xmlns:a16="http://schemas.microsoft.com/office/drawing/2014/main" id="{6771978B-12CC-9F4A-AFD7-E79EF5CAD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554663"/>
            <a:ext cx="1676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4 out of 10</a:t>
            </a:r>
          </a:p>
        </p:txBody>
      </p:sp>
      <p:sp>
        <p:nvSpPr>
          <p:cNvPr id="58374" name="TextBox 5">
            <a:extLst>
              <a:ext uri="{FF2B5EF4-FFF2-40B4-BE49-F238E27FC236}">
                <a16:creationId xmlns:a16="http://schemas.microsoft.com/office/drawing/2014/main" id="{486FA42E-041E-CC4B-9825-A16CBBDD9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5150" y="5505450"/>
            <a:ext cx="17462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6 out of 10</a:t>
            </a:r>
          </a:p>
        </p:txBody>
      </p:sp>
      <p:sp>
        <p:nvSpPr>
          <p:cNvPr id="58375" name="TextBox 9">
            <a:extLst>
              <a:ext uri="{FF2B5EF4-FFF2-40B4-BE49-F238E27FC236}">
                <a16:creationId xmlns:a16="http://schemas.microsoft.com/office/drawing/2014/main" id="{417A3D67-64C6-5949-BF5B-B93B77409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1588"/>
            <a:ext cx="14239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in-plane </a:t>
            </a:r>
            <a:r>
              <a:rPr lang="en-US" altLang="en-US" b="1"/>
              <a:t>J</a:t>
            </a:r>
            <a:endParaRPr lang="en-US" altLang="en-US"/>
          </a:p>
        </p:txBody>
      </p:sp>
      <p:sp>
        <p:nvSpPr>
          <p:cNvPr id="58376" name="TextBox 11">
            <a:extLst>
              <a:ext uri="{FF2B5EF4-FFF2-40B4-BE49-F238E27FC236}">
                <a16:creationId xmlns:a16="http://schemas.microsoft.com/office/drawing/2014/main" id="{BF3942DC-6994-EB49-BD16-9A42CF81A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8200" y="1214438"/>
            <a:ext cx="460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J</a:t>
            </a:r>
            <a:r>
              <a:rPr lang="en-US" altLang="en-US" i="1" baseline="-25000"/>
              <a:t>x</a:t>
            </a:r>
            <a:endParaRPr lang="en-US" altLang="en-US" b="1" i="1" baseline="-25000"/>
          </a:p>
        </p:txBody>
      </p:sp>
      <p:sp>
        <p:nvSpPr>
          <p:cNvPr id="58377" name="TextBox 17">
            <a:extLst>
              <a:ext uri="{FF2B5EF4-FFF2-40B4-BE49-F238E27FC236}">
                <a16:creationId xmlns:a16="http://schemas.microsoft.com/office/drawing/2014/main" id="{AAEB586B-BEB2-3C43-AF32-D53AA75096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6200" y="533400"/>
            <a:ext cx="460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J</a:t>
            </a:r>
            <a:r>
              <a:rPr lang="en-US" altLang="en-US" i="1" baseline="-25000"/>
              <a:t>y</a:t>
            </a:r>
            <a:endParaRPr lang="en-US" altLang="en-US" b="1" i="1" baseline="-2500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372757EB-896C-954A-8233-144BABA0E3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200" y="152400"/>
            <a:ext cx="7239000" cy="1752600"/>
          </a:xfrm>
        </p:spPr>
        <p:txBody>
          <a:bodyPr/>
          <a:lstStyle/>
          <a:p>
            <a:r>
              <a:rPr lang="en-US" altLang="en-US" sz="3200"/>
              <a:t>Maximizing </a:t>
            </a:r>
            <a:r>
              <a:rPr lang="en-US" altLang="en-US" sz="3200">
                <a:solidFill>
                  <a:srgbClr val="FF0000"/>
                </a:solidFill>
              </a:rPr>
              <a:t>LDOS for random in-plane </a:t>
            </a:r>
            <a:r>
              <a:rPr lang="en-US" altLang="en-US" sz="3200" b="1">
                <a:solidFill>
                  <a:srgbClr val="FF0000"/>
                </a:solidFill>
              </a:rPr>
              <a:t>J</a:t>
            </a:r>
            <a:br>
              <a:rPr lang="en-US" altLang="en-US" sz="3200" b="1">
                <a:solidFill>
                  <a:srgbClr val="FF0000"/>
                </a:solidFill>
              </a:rPr>
            </a:br>
            <a:r>
              <a:rPr lang="en-US" altLang="en-US" sz="3200"/>
              <a:t>= max[LDOS(ω,</a:t>
            </a:r>
            <a:r>
              <a:rPr lang="en-US" altLang="en-US" sz="3200" b="1"/>
              <a:t>J</a:t>
            </a:r>
            <a:r>
              <a:rPr lang="en-US" altLang="en-US" sz="3200" i="1" baseline="-25000"/>
              <a:t>x</a:t>
            </a:r>
            <a:r>
              <a:rPr lang="en-US" altLang="en-US" sz="3200"/>
              <a:t>)+LDOS(ω,</a:t>
            </a:r>
            <a:r>
              <a:rPr lang="en-US" altLang="en-US" sz="3200" b="1"/>
              <a:t>J</a:t>
            </a:r>
            <a:r>
              <a:rPr lang="en-US" altLang="en-US" sz="3200" i="1" baseline="-25000"/>
              <a:t>x</a:t>
            </a:r>
            <a:r>
              <a:rPr lang="en-US" altLang="en-US" sz="3200"/>
              <a:t>)]/2</a:t>
            </a:r>
          </a:p>
        </p:txBody>
      </p:sp>
      <p:sp>
        <p:nvSpPr>
          <p:cNvPr id="58379" name="TextBox 18">
            <a:extLst>
              <a:ext uri="{FF2B5EF4-FFF2-40B4-BE49-F238E27FC236}">
                <a16:creationId xmlns:a16="http://schemas.microsoft.com/office/drawing/2014/main" id="{59016183-925A-4144-8C39-009628F482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72200"/>
            <a:ext cx="8740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Spontaneous symmetry breaking!  </a:t>
            </a:r>
            <a:r>
              <a:rPr lang="en-US" altLang="en-US"/>
              <a:t>“Picks” one polarization randomly</a:t>
            </a:r>
          </a:p>
        </p:txBody>
      </p:sp>
    </p:spTree>
    <p:extLst>
      <p:ext uri="{BB962C8B-B14F-4D97-AF65-F5344CB8AC3E}">
        <p14:creationId xmlns:p14="http://schemas.microsoft.com/office/powerpoint/2010/main" val="26214555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1B8F0-D1E9-FC46-A031-44D84A838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3d results: Photonic-crystal slab</a:t>
            </a:r>
          </a:p>
        </p:txBody>
      </p:sp>
      <p:sp>
        <p:nvSpPr>
          <p:cNvPr id="3" name="AutoShape 5">
            <a:extLst>
              <a:ext uri="{FF2B5EF4-FFF2-40B4-BE49-F238E27FC236}">
                <a16:creationId xmlns:a16="http://schemas.microsoft.com/office/drawing/2014/main" id="{5D4D2132-7B93-9B46-8908-E641BD5E4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971800"/>
            <a:ext cx="2819400" cy="838200"/>
          </a:xfrm>
          <a:prstGeom prst="cube">
            <a:avLst>
              <a:gd name="adj" fmla="val 66667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AutoShape 6">
            <a:extLst>
              <a:ext uri="{FF2B5EF4-FFF2-40B4-BE49-F238E27FC236}">
                <a16:creationId xmlns:a16="http://schemas.microsoft.com/office/drawing/2014/main" id="{7F457AC5-8CE7-3344-96AC-BEA77F27A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600200"/>
            <a:ext cx="3200400" cy="335280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AF20F5C7-4AE9-D143-9A0F-828DC0989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043488"/>
            <a:ext cx="4011613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Next: </a:t>
            </a: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2d pattern in 3d slab</a:t>
            </a:r>
          </a:p>
          <a:p>
            <a:pPr>
              <a:defRPr/>
            </a:pPr>
            <a:endParaRPr lang="en-US" dirty="0">
              <a:solidFill>
                <a:srgbClr val="FF0000"/>
              </a:solidFill>
              <a:latin typeface="Times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Times" charset="0"/>
                <a:ea typeface="ＭＳ Ｐゴシック" charset="0"/>
                <a:cs typeface="ＭＳ Ｐゴシック" charset="0"/>
              </a:rPr>
              <a:t>(including radiation loss via</a:t>
            </a:r>
          </a:p>
          <a:p>
            <a:pPr>
              <a:defRPr/>
            </a:pPr>
            <a:r>
              <a:rPr lang="en-US" dirty="0">
                <a:solidFill>
                  <a:srgbClr val="0000FF"/>
                </a:solidFill>
                <a:latin typeface="Times" charset="0"/>
                <a:ea typeface="ＭＳ Ｐゴシック" charset="0"/>
                <a:cs typeface="ＭＳ Ｐゴシック" charset="0"/>
              </a:rPr>
              <a:t>     PML absorbing boundaries)</a:t>
            </a:r>
          </a:p>
        </p:txBody>
      </p:sp>
      <p:sp>
        <p:nvSpPr>
          <p:cNvPr id="59397" name="TextBox 5">
            <a:extLst>
              <a:ext uri="{FF2B5EF4-FFF2-40B4-BE49-F238E27FC236}">
                <a16:creationId xmlns:a16="http://schemas.microsoft.com/office/drawing/2014/main" id="{32FE2B4A-5662-5143-A2C3-F198E87BF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350" y="2438400"/>
            <a:ext cx="30162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Optimize with </a:t>
            </a:r>
            <a:r>
              <a:rPr lang="en-US" altLang="en-US" i="1">
                <a:solidFill>
                  <a:srgbClr val="FF0000"/>
                </a:solidFill>
              </a:rPr>
              <a:t>Q</a:t>
            </a:r>
            <a:r>
              <a:rPr lang="en-US" altLang="en-US" baseline="-25000">
                <a:solidFill>
                  <a:srgbClr val="FF0000"/>
                </a:solidFill>
              </a:rPr>
              <a:t>0</a:t>
            </a:r>
            <a:r>
              <a:rPr lang="en-US" altLang="en-US">
                <a:solidFill>
                  <a:srgbClr val="FF0000"/>
                </a:solidFill>
              </a:rPr>
              <a:t>=10</a:t>
            </a:r>
            <a:r>
              <a:rPr lang="en-US" altLang="en-US" baseline="30000">
                <a:solidFill>
                  <a:srgbClr val="FF0000"/>
                </a:solidFill>
              </a:rPr>
              <a:t>4</a:t>
            </a:r>
            <a:endParaRPr lang="en-US" altLang="en-US">
              <a:solidFill>
                <a:srgbClr val="FF0000"/>
              </a:solidFill>
            </a:endParaRPr>
          </a:p>
          <a:p>
            <a:endParaRPr lang="en-US" altLang="en-US"/>
          </a:p>
          <a:p>
            <a:r>
              <a:rPr lang="en-US" altLang="en-US"/>
              <a:t>i.e. prefer </a:t>
            </a:r>
            <a:r>
              <a:rPr lang="en-US" altLang="en-US" i="1"/>
              <a:t>Q </a:t>
            </a:r>
            <a:r>
              <a:rPr lang="en-US" altLang="en-US"/>
              <a:t>≥ 10</a:t>
            </a:r>
            <a:r>
              <a:rPr lang="en-US" altLang="en-US" baseline="30000"/>
              <a:t>4</a:t>
            </a:r>
            <a:r>
              <a:rPr lang="en-US" altLang="en-US"/>
              <a:t> but</a:t>
            </a:r>
            <a:endParaRPr lang="en-US" altLang="en-US" baseline="30000"/>
          </a:p>
          <a:p>
            <a:r>
              <a:rPr lang="en-US" altLang="en-US"/>
              <a:t>      after that mainly</a:t>
            </a:r>
          </a:p>
          <a:p>
            <a:r>
              <a:rPr lang="en-US" altLang="en-US"/>
              <a:t>      minimize </a:t>
            </a:r>
            <a:r>
              <a:rPr lang="en-US" altLang="en-US" i="1"/>
              <a:t>V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742378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AutoShape 5">
            <a:extLst>
              <a:ext uri="{FF2B5EF4-FFF2-40B4-BE49-F238E27FC236}">
                <a16:creationId xmlns:a16="http://schemas.microsoft.com/office/drawing/2014/main" id="{D08C81EF-BD10-BF46-9A63-9A53ABB1A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124200"/>
            <a:ext cx="2819400" cy="838200"/>
          </a:xfrm>
          <a:prstGeom prst="cube">
            <a:avLst>
              <a:gd name="adj" fmla="val 66667"/>
            </a:avLst>
          </a:prstGeom>
          <a:solidFill>
            <a:srgbClr val="00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18" name="AutoShape 6">
            <a:extLst>
              <a:ext uri="{FF2B5EF4-FFF2-40B4-BE49-F238E27FC236}">
                <a16:creationId xmlns:a16="http://schemas.microsoft.com/office/drawing/2014/main" id="{B3E4B484-BA15-0D47-8D80-25025F68A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752600"/>
            <a:ext cx="3276600" cy="3124200"/>
          </a:xfrm>
          <a:prstGeom prst="cube">
            <a:avLst>
              <a:gd name="adj" fmla="val 25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0419" name="Rectangle 7">
            <a:extLst>
              <a:ext uri="{FF2B5EF4-FFF2-40B4-BE49-F238E27FC236}">
                <a16:creationId xmlns:a16="http://schemas.microsoft.com/office/drawing/2014/main" id="{3652BA5A-9985-6444-AC23-E326276F1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8" y="5014913"/>
            <a:ext cx="20701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2d pattern in 3d slab</a:t>
            </a:r>
          </a:p>
        </p:txBody>
      </p:sp>
      <p:pic>
        <p:nvPicPr>
          <p:cNvPr id="60420" name="Picture 2">
            <a:extLst>
              <a:ext uri="{FF2B5EF4-FFF2-40B4-BE49-F238E27FC236}">
                <a16:creationId xmlns:a16="http://schemas.microsoft.com/office/drawing/2014/main" id="{6EA653AC-C8F4-8E43-832E-BD6C6EDC7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69863"/>
            <a:ext cx="4191000" cy="38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TextBox 5">
            <a:extLst>
              <a:ext uri="{FF2B5EF4-FFF2-40B4-BE49-F238E27FC236}">
                <a16:creationId xmlns:a16="http://schemas.microsoft.com/office/drawing/2014/main" id="{B7082A40-124E-7B48-AC40-D93EBAF43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974975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7512B82-E4F8-FC47-A3FE-2DE1D5723DF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8600" y="228600"/>
            <a:ext cx="41148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3d Slab Results</a:t>
            </a:r>
          </a:p>
        </p:txBody>
      </p:sp>
      <p:sp>
        <p:nvSpPr>
          <p:cNvPr id="60423" name="TextBox 12">
            <a:extLst>
              <a:ext uri="{FF2B5EF4-FFF2-40B4-BE49-F238E27FC236}">
                <a16:creationId xmlns:a16="http://schemas.microsoft.com/office/drawing/2014/main" id="{821F2D7D-AFAD-824E-A3E6-62B5FB91AF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648200"/>
            <a:ext cx="34909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Q</a:t>
            </a:r>
            <a:r>
              <a:rPr lang="en-US" altLang="en-US"/>
              <a:t> ~ 30,000, </a:t>
            </a:r>
            <a:r>
              <a:rPr lang="en-US" altLang="en-US" i="1"/>
              <a:t>V </a:t>
            </a:r>
            <a:r>
              <a:rPr lang="en-US" altLang="en-US"/>
              <a:t>~ 0.06(λ/n)</a:t>
            </a:r>
            <a:r>
              <a:rPr lang="en-US" altLang="en-US" baseline="30000"/>
              <a:t>3</a:t>
            </a:r>
          </a:p>
        </p:txBody>
      </p:sp>
      <p:sp>
        <p:nvSpPr>
          <p:cNvPr id="60424" name="TextBox 13">
            <a:extLst>
              <a:ext uri="{FF2B5EF4-FFF2-40B4-BE49-F238E27FC236}">
                <a16:creationId xmlns:a16="http://schemas.microsoft.com/office/drawing/2014/main" id="{71895C10-7D15-3E45-8EA7-EB1105CAC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257800"/>
            <a:ext cx="3862388" cy="152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vs. hand-optimized:</a:t>
            </a:r>
          </a:p>
          <a:p>
            <a:r>
              <a:rPr lang="en-US" altLang="en-US" sz="2000" i="1"/>
              <a:t>	Q</a:t>
            </a:r>
            <a:r>
              <a:rPr lang="en-US" altLang="en-US" sz="2000"/>
              <a:t> ~ 100,000, </a:t>
            </a:r>
            <a:r>
              <a:rPr lang="en-US" altLang="en-US" sz="2000" i="1"/>
              <a:t>V </a:t>
            </a:r>
            <a:r>
              <a:rPr lang="en-US" altLang="en-US" sz="2000"/>
              <a:t>~ 0.7(λ/n)</a:t>
            </a:r>
            <a:r>
              <a:rPr lang="en-US" altLang="en-US" sz="2000" baseline="30000"/>
              <a:t>3</a:t>
            </a:r>
            <a:endParaRPr lang="en-US" altLang="en-US" sz="2000"/>
          </a:p>
          <a:p>
            <a:r>
              <a:rPr lang="en-US" altLang="en-US" sz="2000" i="1"/>
              <a:t>	Q</a:t>
            </a:r>
            <a:r>
              <a:rPr lang="en-US" altLang="en-US" sz="2000"/>
              <a:t> ~ 300,000, </a:t>
            </a:r>
            <a:r>
              <a:rPr lang="en-US" altLang="en-US" sz="2000" i="1"/>
              <a:t>V </a:t>
            </a:r>
            <a:r>
              <a:rPr lang="en-US" altLang="en-US" sz="2000"/>
              <a:t>~ 0.2(λ/n)</a:t>
            </a:r>
            <a:r>
              <a:rPr lang="en-US" altLang="en-US" sz="2000" baseline="30000"/>
              <a:t>3</a:t>
            </a:r>
          </a:p>
          <a:p>
            <a:r>
              <a:rPr lang="en-US" altLang="en-US" sz="2000" i="1"/>
              <a:t>	and others…</a:t>
            </a:r>
          </a:p>
          <a:p>
            <a:endParaRPr lang="en-US" altLang="en-US" sz="2000" baseline="300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93B181-C56A-E34E-ADAF-A3CBE1E2A97E}"/>
              </a:ext>
            </a:extLst>
          </p:cNvPr>
          <p:cNvGrpSpPr>
            <a:grpSpLocks/>
          </p:cNvGrpSpPr>
          <p:nvPr/>
        </p:nvGrpSpPr>
        <p:grpSpPr bwMode="auto">
          <a:xfrm>
            <a:off x="0" y="1446213"/>
            <a:ext cx="4346575" cy="5164137"/>
            <a:chOff x="0" y="1446200"/>
            <a:chExt cx="4346002" cy="5164328"/>
          </a:xfrm>
        </p:grpSpPr>
        <p:pic>
          <p:nvPicPr>
            <p:cNvPr id="60426" name="Picture 9">
              <a:extLst>
                <a:ext uri="{FF2B5EF4-FFF2-40B4-BE49-F238E27FC236}">
                  <a16:creationId xmlns:a16="http://schemas.microsoft.com/office/drawing/2014/main" id="{0E174330-63FD-E84D-B0FB-84E39DEEC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6200"/>
              <a:ext cx="4346002" cy="39676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27" name="TextBox 14">
              <a:extLst>
                <a:ext uri="{FF2B5EF4-FFF2-40B4-BE49-F238E27FC236}">
                  <a16:creationId xmlns:a16="http://schemas.microsoft.com/office/drawing/2014/main" id="{2CE2A9C5-2088-DA44-ADA9-65F0A266D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756" y="5410200"/>
              <a:ext cx="3082244" cy="1200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after deleting “hairs”:</a:t>
              </a:r>
            </a:p>
            <a:p>
              <a:r>
                <a:rPr lang="en-US" altLang="en-US"/>
                <a:t>        </a:t>
              </a:r>
              <a:r>
                <a:rPr lang="en-US" altLang="en-US" i="1"/>
                <a:t>Q</a:t>
              </a:r>
              <a:r>
                <a:rPr lang="en-US" altLang="en-US"/>
                <a:t> ~ 10,000</a:t>
              </a:r>
            </a:p>
            <a:p>
              <a:r>
                <a:rPr lang="en-US" altLang="en-US"/>
                <a:t>(without re-optimizing)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93840"/>
      </p:ext>
    </p:extLst>
  </p:cSld>
  <p:clrMapOvr>
    <a:masterClrMapping/>
  </p:clrMapOvr>
  <p:transition spd="slow" advTm="548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321A6-82D9-6949-BC18-18FE46A3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Today: Three Examples</a:t>
            </a:r>
          </a:p>
        </p:txBody>
      </p:sp>
      <p:sp>
        <p:nvSpPr>
          <p:cNvPr id="62466" name="TextBox 2">
            <a:extLst>
              <a:ext uri="{FF2B5EF4-FFF2-40B4-BE49-F238E27FC236}">
                <a16:creationId xmlns:a16="http://schemas.microsoft.com/office/drawing/2014/main" id="{34D44BCD-ED5F-C040-8549-3450409B9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209800"/>
            <a:ext cx="7678738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808080"/>
                </a:solidFill>
              </a:rPr>
              <a:t>• Optimizing photonics without solving Maxwell’s equations</a:t>
            </a:r>
          </a:p>
          <a:p>
            <a:r>
              <a:rPr lang="en-US" altLang="en-US">
                <a:solidFill>
                  <a:srgbClr val="808080"/>
                </a:solidFill>
              </a:rPr>
              <a:t>	— transformational inverse design</a:t>
            </a:r>
          </a:p>
          <a:p>
            <a:endParaRPr lang="en-US" altLang="en-US"/>
          </a:p>
          <a:p>
            <a:r>
              <a:rPr lang="en-US" altLang="en-US"/>
              <a:t>• Ensuring </a:t>
            </a:r>
            <a:r>
              <a:rPr lang="en-US" altLang="en-US">
                <a:solidFill>
                  <a:srgbClr val="0000FF"/>
                </a:solidFill>
              </a:rPr>
              <a:t>manufacturability</a:t>
            </a:r>
            <a:r>
              <a:rPr lang="en-US" altLang="en-US"/>
              <a:t> of narrow-band devices</a:t>
            </a:r>
          </a:p>
          <a:p>
            <a:r>
              <a:rPr lang="en-US" altLang="en-US"/>
              <a:t>	— </a:t>
            </a:r>
            <a:r>
              <a:rPr lang="en-US" altLang="en-US">
                <a:solidFill>
                  <a:srgbClr val="FF0000"/>
                </a:solidFill>
              </a:rPr>
              <a:t>robust optimization </a:t>
            </a:r>
            <a:r>
              <a:rPr lang="en-US" altLang="en-US"/>
              <a:t>in photonics design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>
                <a:solidFill>
                  <a:srgbClr val="808080"/>
                </a:solidFill>
              </a:rPr>
              <a:t>• Optimizing eigenvalues without eigensolvers</a:t>
            </a:r>
          </a:p>
          <a:p>
            <a:r>
              <a:rPr lang="en-US" altLang="en-US">
                <a:solidFill>
                  <a:srgbClr val="808080"/>
                </a:solidFill>
              </a:rPr>
              <a:t>	— microcavity design and the </a:t>
            </a:r>
          </a:p>
          <a:p>
            <a:r>
              <a:rPr lang="en-US" altLang="en-US">
                <a:solidFill>
                  <a:srgbClr val="808080"/>
                </a:solidFill>
              </a:rPr>
              <a:t>		frequency-averaged local density of states</a:t>
            </a:r>
          </a:p>
        </p:txBody>
      </p:sp>
      <p:sp>
        <p:nvSpPr>
          <p:cNvPr id="62467" name="TextBox 3">
            <a:extLst>
              <a:ext uri="{FF2B5EF4-FFF2-40B4-BE49-F238E27FC236}">
                <a16:creationId xmlns:a16="http://schemas.microsoft.com/office/drawing/2014/main" id="{965C5800-F08D-0048-8553-6F20A860F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9388" y="4257675"/>
            <a:ext cx="48498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[ Oskooi </a:t>
            </a:r>
            <a:r>
              <a:rPr lang="en-US" altLang="en-US" sz="1800" i="1"/>
              <a:t>et al.</a:t>
            </a:r>
            <a:r>
              <a:rPr lang="en-US" altLang="en-US" sz="1800"/>
              <a:t>, </a:t>
            </a:r>
            <a:r>
              <a:rPr lang="en-US" altLang="en-US" sz="1800" i="1"/>
              <a:t>Optics Express</a:t>
            </a:r>
            <a:r>
              <a:rPr lang="en-US" altLang="en-US" sz="1800"/>
              <a:t> </a:t>
            </a:r>
            <a:r>
              <a:rPr lang="en-US" altLang="en-US" sz="1800" b="1"/>
              <a:t>20</a:t>
            </a:r>
            <a:r>
              <a:rPr lang="en-US" altLang="en-US" sz="1800"/>
              <a:t>, 21558 (2012). ]</a:t>
            </a:r>
          </a:p>
          <a:p>
            <a:pPr algn="ctr"/>
            <a:r>
              <a:rPr lang="en-US" altLang="en-US" sz="1800"/>
              <a:t>[ Mutapcic </a:t>
            </a:r>
            <a:r>
              <a:rPr lang="en-US" altLang="en-US" sz="1800" i="1"/>
              <a:t>et al.</a:t>
            </a:r>
            <a:r>
              <a:rPr lang="en-US" altLang="en-US" sz="1800"/>
              <a:t>, </a:t>
            </a:r>
            <a:r>
              <a:rPr lang="en-US" altLang="en-US" sz="1800" i="1"/>
              <a:t>Engineering Optim.</a:t>
            </a:r>
            <a:r>
              <a:rPr lang="en-US" altLang="en-US" sz="1800"/>
              <a:t> (2009) ]</a:t>
            </a:r>
          </a:p>
          <a:p>
            <a:pPr algn="ctr"/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94148016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A9E5-3B6F-814A-9F86-E0E8DA285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Robustness of optimized designs</a:t>
            </a:r>
          </a:p>
        </p:txBody>
      </p:sp>
      <p:sp>
        <p:nvSpPr>
          <p:cNvPr id="63490" name="TextBox 2">
            <a:extLst>
              <a:ext uri="{FF2B5EF4-FFF2-40B4-BE49-F238E27FC236}">
                <a16:creationId xmlns:a16="http://schemas.microsoft.com/office/drawing/2014/main" id="{73FD8794-1F0A-3F40-ABC4-38CC5E426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464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 “</a:t>
            </a:r>
            <a:r>
              <a:rPr lang="en-US" altLang="ja-JP">
                <a:solidFill>
                  <a:srgbClr val="0000FF"/>
                </a:solidFill>
              </a:rPr>
              <a:t>nominal</a:t>
            </a:r>
            <a:r>
              <a:rPr lang="en-US" altLang="en-US"/>
              <a:t>”</a:t>
            </a:r>
            <a:r>
              <a:rPr lang="en-US" altLang="ja-JP"/>
              <a:t> optimization problem:</a:t>
            </a:r>
            <a:endParaRPr lang="en-US" altLang="en-US"/>
          </a:p>
        </p:txBody>
      </p:sp>
      <p:sp>
        <p:nvSpPr>
          <p:cNvPr id="63491" name="TextBox 3">
            <a:extLst>
              <a:ext uri="{FF2B5EF4-FFF2-40B4-BE49-F238E27FC236}">
                <a16:creationId xmlns:a16="http://schemas.microsoft.com/office/drawing/2014/main" id="{5822C9BA-5DC5-C14F-BC65-592DB563D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196975"/>
            <a:ext cx="1914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minimize</a:t>
            </a:r>
          </a:p>
          <a:p>
            <a:pPr algn="ctr"/>
            <a:r>
              <a:rPr lang="en-US" altLang="en-US" sz="1600" i="1"/>
              <a:t>design parameters </a:t>
            </a:r>
            <a:r>
              <a:rPr lang="en-US" altLang="en-US" sz="1600" b="1"/>
              <a:t>p</a:t>
            </a:r>
            <a:endParaRPr lang="en-US" altLang="en-US" sz="1600" b="1" i="1"/>
          </a:p>
        </p:txBody>
      </p:sp>
      <p:sp>
        <p:nvSpPr>
          <p:cNvPr id="63492" name="TextBox 5">
            <a:extLst>
              <a:ext uri="{FF2B5EF4-FFF2-40B4-BE49-F238E27FC236}">
                <a16:creationId xmlns:a16="http://schemas.microsoft.com/office/drawing/2014/main" id="{CA77E853-1EDB-9040-A17B-792E7309B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7225" y="1273175"/>
            <a:ext cx="460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objective(</a:t>
            </a:r>
            <a:r>
              <a:rPr lang="en-US" altLang="en-US" b="1"/>
              <a:t>p</a:t>
            </a:r>
            <a:r>
              <a:rPr lang="en-US" altLang="en-US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760930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75FBD-6DD6-A14F-B86D-E2BD2C172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Robustness of optimized designs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7BDD89EA-27DC-8048-BA1C-F1659AEB8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295400"/>
            <a:ext cx="464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 “</a:t>
            </a:r>
            <a:r>
              <a:rPr lang="en-US" altLang="ja-JP">
                <a:solidFill>
                  <a:srgbClr val="0000FF"/>
                </a:solidFill>
              </a:rPr>
              <a:t>nominal</a:t>
            </a:r>
            <a:r>
              <a:rPr lang="en-US" altLang="en-US"/>
              <a:t>”</a:t>
            </a:r>
            <a:r>
              <a:rPr lang="en-US" altLang="ja-JP"/>
              <a:t> optimization problem:</a:t>
            </a:r>
            <a:endParaRPr lang="en-US" altLang="en-US"/>
          </a:p>
        </p:txBody>
      </p:sp>
      <p:sp>
        <p:nvSpPr>
          <p:cNvPr id="64515" name="TextBox 3">
            <a:extLst>
              <a:ext uri="{FF2B5EF4-FFF2-40B4-BE49-F238E27FC236}">
                <a16:creationId xmlns:a16="http://schemas.microsoft.com/office/drawing/2014/main" id="{EDF2623D-AB0B-5A45-A50C-7DAB990CB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196975"/>
            <a:ext cx="1914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minimize</a:t>
            </a:r>
          </a:p>
          <a:p>
            <a:pPr algn="ctr"/>
            <a:r>
              <a:rPr lang="en-US" altLang="en-US" sz="1600" i="1"/>
              <a:t>design parameters </a:t>
            </a:r>
            <a:r>
              <a:rPr lang="en-US" altLang="en-US" sz="1600" b="1"/>
              <a:t>p</a:t>
            </a:r>
            <a:endParaRPr lang="en-US" altLang="en-US" sz="1600" b="1" i="1"/>
          </a:p>
        </p:txBody>
      </p:sp>
      <p:sp>
        <p:nvSpPr>
          <p:cNvPr id="64516" name="TextBox 5">
            <a:extLst>
              <a:ext uri="{FF2B5EF4-FFF2-40B4-BE49-F238E27FC236}">
                <a16:creationId xmlns:a16="http://schemas.microsoft.com/office/drawing/2014/main" id="{9B2BEDBD-0F3F-BF4C-9F1A-8C99825D4EB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934200" y="1273175"/>
            <a:ext cx="2090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objective(</a:t>
            </a:r>
            <a:r>
              <a:rPr lang="en-US" altLang="en-US" b="1"/>
              <a:t>p,</a:t>
            </a:r>
            <a:r>
              <a:rPr lang="en-US" altLang="en-US" b="1">
                <a:solidFill>
                  <a:srgbClr val="FF0000"/>
                </a:solidFill>
              </a:rPr>
              <a:t>0</a:t>
            </a:r>
            <a:r>
              <a:rPr lang="en-US" altLang="en-US"/>
              <a:t>)</a:t>
            </a:r>
          </a:p>
        </p:txBody>
      </p:sp>
      <p:sp>
        <p:nvSpPr>
          <p:cNvPr id="64517" name="TextBox 6">
            <a:extLst>
              <a:ext uri="{FF2B5EF4-FFF2-40B4-BE49-F238E27FC236}">
                <a16:creationId xmlns:a16="http://schemas.microsoft.com/office/drawing/2014/main" id="{59668D36-CB35-3444-9305-25EA4025A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362200"/>
            <a:ext cx="789305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Problem</a:t>
            </a:r>
            <a:r>
              <a:rPr lang="en-US" altLang="en-US"/>
              <a:t>: </a:t>
            </a:r>
            <a:r>
              <a:rPr lang="en-US" altLang="en-US">
                <a:solidFill>
                  <a:srgbClr val="FF0000"/>
                </a:solidFill>
              </a:rPr>
              <a:t>real objective is inexact</a:t>
            </a:r>
            <a:r>
              <a:rPr lang="en-US" altLang="en-US"/>
              <a:t>, due to uncertainties</a:t>
            </a:r>
          </a:p>
          <a:p>
            <a:r>
              <a:rPr lang="en-US" altLang="en-US"/>
              <a:t>		in modeling, fabrication, materials, etcetera</a:t>
            </a:r>
          </a:p>
          <a:p>
            <a:r>
              <a:rPr lang="en-US" altLang="en-US"/>
              <a:t>		… is a function </a:t>
            </a:r>
            <a:r>
              <a:rPr lang="en-US" altLang="en-US">
                <a:solidFill>
                  <a:srgbClr val="FF0000"/>
                </a:solidFill>
              </a:rPr>
              <a:t>objective(</a:t>
            </a:r>
            <a:r>
              <a:rPr lang="en-US" altLang="en-US" b="1">
                <a:solidFill>
                  <a:srgbClr val="FF0000"/>
                </a:solidFill>
              </a:rPr>
              <a:t>p</a:t>
            </a:r>
            <a:r>
              <a:rPr lang="en-US" altLang="en-US">
                <a:solidFill>
                  <a:srgbClr val="FF0000"/>
                </a:solidFill>
              </a:rPr>
              <a:t>,</a:t>
            </a:r>
            <a:r>
              <a:rPr lang="en-US" altLang="en-US" b="1">
                <a:solidFill>
                  <a:srgbClr val="FF0000"/>
                </a:solidFill>
              </a:rPr>
              <a:t>u</a:t>
            </a:r>
            <a:r>
              <a:rPr lang="en-US" altLang="en-US">
                <a:solidFill>
                  <a:srgbClr val="FF0000"/>
                </a:solidFill>
              </a:rPr>
              <a:t>)</a:t>
            </a:r>
            <a:r>
              <a:rPr lang="en-US" altLang="en-US"/>
              <a:t> of </a:t>
            </a:r>
            <a:r>
              <a:rPr lang="en-US" altLang="en-US" b="1"/>
              <a:t>p</a:t>
            </a:r>
            <a:r>
              <a:rPr lang="en-US" altLang="en-US"/>
              <a:t> </a:t>
            </a:r>
          </a:p>
          <a:p>
            <a:r>
              <a:rPr lang="en-US" altLang="en-US"/>
              <a:t>		     and unknown/uncertain parameters </a:t>
            </a:r>
            <a:r>
              <a:rPr lang="en-US" altLang="en-US" b="1"/>
              <a:t>u</a:t>
            </a:r>
            <a:r>
              <a:rPr lang="en-US" altLang="en-US"/>
              <a:t> ∊ </a:t>
            </a:r>
            <a:r>
              <a:rPr lang="en-US" altLang="en-US" i="1"/>
              <a:t>U</a:t>
            </a:r>
            <a:endParaRPr lang="en-US" altLang="en-US"/>
          </a:p>
          <a:p>
            <a:endParaRPr lang="en-US" altLang="en-US" i="1"/>
          </a:p>
          <a:p>
            <a:r>
              <a:rPr lang="en-US" altLang="en-US" b="1"/>
              <a:t>Problem</a:t>
            </a:r>
            <a:r>
              <a:rPr lang="en-US" altLang="en-US"/>
              <a:t>: optimization </a:t>
            </a:r>
            <a:r>
              <a:rPr lang="en-US" altLang="en-US">
                <a:solidFill>
                  <a:srgbClr val="0000FF"/>
                </a:solidFill>
              </a:rPr>
              <a:t>sometimes</a:t>
            </a:r>
            <a:r>
              <a:rPr lang="en-US" altLang="en-US"/>
              <a:t> finds solutions</a:t>
            </a:r>
          </a:p>
          <a:p>
            <a:r>
              <a:rPr lang="en-US" altLang="en-US" b="1"/>
              <a:t>		</a:t>
            </a:r>
            <a:r>
              <a:rPr lang="en-US" altLang="en-US"/>
              <a:t>that are </a:t>
            </a:r>
            <a:r>
              <a:rPr lang="en-US" altLang="en-US">
                <a:solidFill>
                  <a:srgbClr val="0000FF"/>
                </a:solidFill>
              </a:rPr>
              <a:t>“delicate” </a:t>
            </a:r>
            <a:r>
              <a:rPr lang="en-US" altLang="en-US"/>
              <a:t>and destroyed by uncertainty</a:t>
            </a:r>
          </a:p>
          <a:p>
            <a:r>
              <a:rPr lang="en-US" altLang="en-US" b="1"/>
              <a:t>		</a:t>
            </a:r>
            <a:r>
              <a:rPr lang="en-US" altLang="en-US"/>
              <a:t>… i.e. </a:t>
            </a:r>
            <a:r>
              <a:rPr lang="en-US" altLang="en-US">
                <a:solidFill>
                  <a:srgbClr val="FF0000"/>
                </a:solidFill>
              </a:rPr>
              <a:t>objective(</a:t>
            </a:r>
            <a:r>
              <a:rPr lang="en-US" altLang="en-US" b="1">
                <a:solidFill>
                  <a:srgbClr val="FF0000"/>
                </a:solidFill>
              </a:rPr>
              <a:t>p</a:t>
            </a:r>
            <a:r>
              <a:rPr lang="en-US" altLang="en-US">
                <a:solidFill>
                  <a:srgbClr val="FF0000"/>
                </a:solidFill>
              </a:rPr>
              <a:t>, actual </a:t>
            </a:r>
            <a:r>
              <a:rPr lang="en-US" altLang="en-US" b="1">
                <a:solidFill>
                  <a:srgbClr val="FF0000"/>
                </a:solidFill>
              </a:rPr>
              <a:t>u</a:t>
            </a:r>
            <a:r>
              <a:rPr lang="en-US" altLang="en-US">
                <a:solidFill>
                  <a:srgbClr val="FF0000"/>
                </a:solidFill>
              </a:rPr>
              <a:t>) &gt;&gt; objective(</a:t>
            </a:r>
            <a:r>
              <a:rPr lang="en-US" altLang="en-US" b="1">
                <a:solidFill>
                  <a:srgbClr val="FF0000"/>
                </a:solidFill>
              </a:rPr>
              <a:t>p</a:t>
            </a:r>
            <a:r>
              <a:rPr lang="en-US" altLang="en-US">
                <a:solidFill>
                  <a:srgbClr val="FF0000"/>
                </a:solidFill>
              </a:rPr>
              <a:t>,</a:t>
            </a:r>
            <a:r>
              <a:rPr lang="en-US" altLang="en-US" b="1">
                <a:solidFill>
                  <a:srgbClr val="FF0000"/>
                </a:solidFill>
              </a:rPr>
              <a:t>0)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64518" name="TextBox 4">
            <a:extLst>
              <a:ext uri="{FF2B5EF4-FFF2-40B4-BE49-F238E27FC236}">
                <a16:creationId xmlns:a16="http://schemas.microsoft.com/office/drawing/2014/main" id="{92D769D0-A6CD-1F4E-B70B-0749710A7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867400"/>
            <a:ext cx="80406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… can easily happen in </a:t>
            </a:r>
            <a:r>
              <a:rPr lang="en-US" altLang="en-US">
                <a:solidFill>
                  <a:srgbClr val="0000FF"/>
                </a:solidFill>
              </a:rPr>
              <a:t>single-frequency wave-optics </a:t>
            </a:r>
            <a:r>
              <a:rPr lang="en-US" altLang="en-US"/>
              <a:t>designs</a:t>
            </a:r>
          </a:p>
          <a:p>
            <a:r>
              <a:rPr lang="en-US" altLang="en-US"/>
              <a:t>	where optimization finds a </a:t>
            </a:r>
            <a:r>
              <a:rPr lang="en-US" altLang="en-US">
                <a:solidFill>
                  <a:srgbClr val="0000FF"/>
                </a:solidFill>
              </a:rPr>
              <a:t>delicate interference effect</a:t>
            </a:r>
            <a:r>
              <a:rPr lang="en-US" altLang="en-US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940623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9A25366B-D5A0-ED4B-8385-0ADA500E52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solidFill>
                  <a:schemeClr val="accent2"/>
                </a:solidFill>
                <a:cs typeface="+mj-cs"/>
              </a:rPr>
              <a:t>Electronic and Photonic Crystals</a:t>
            </a:r>
          </a:p>
        </p:txBody>
      </p:sp>
      <p:pic>
        <p:nvPicPr>
          <p:cNvPr id="20483" name="Picture 3">
            <a:extLst>
              <a:ext uri="{FF2B5EF4-FFF2-40B4-BE49-F238E27FC236}">
                <a16:creationId xmlns:a16="http://schemas.microsoft.com/office/drawing/2014/main" id="{51910838-2CE2-BB4B-892F-AD317F3B6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914400"/>
            <a:ext cx="3276600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84" name="Text Box 4">
            <a:extLst>
              <a:ext uri="{FF2B5EF4-FFF2-40B4-BE49-F238E27FC236}">
                <a16:creationId xmlns:a16="http://schemas.microsoft.com/office/drawing/2014/main" id="{2E8163EB-3B12-964B-B9A7-995535BDE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33400"/>
            <a:ext cx="3506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atoms</a:t>
            </a:r>
            <a:r>
              <a:rPr lang="en-US">
                <a:latin typeface="Times" charset="0"/>
                <a:ea typeface="ＭＳ Ｐゴシック" charset="0"/>
              </a:rPr>
              <a:t> in diamond structure</a:t>
            </a:r>
          </a:p>
        </p:txBody>
      </p:sp>
      <p:pic>
        <p:nvPicPr>
          <p:cNvPr id="20485" name="Picture 5">
            <a:extLst>
              <a:ext uri="{FF2B5EF4-FFF2-40B4-BE49-F238E27FC236}">
                <a16:creationId xmlns:a16="http://schemas.microsoft.com/office/drawing/2014/main" id="{98C24CD5-4D45-2C45-9BA9-1C3F7D075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38" y="3708400"/>
            <a:ext cx="2171700" cy="238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486" name="Line 6">
            <a:extLst>
              <a:ext uri="{FF2B5EF4-FFF2-40B4-BE49-F238E27FC236}">
                <a16:creationId xmlns:a16="http://schemas.microsoft.com/office/drawing/2014/main" id="{4EED541C-069D-7D4F-ABFD-3585A6FCEED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762000"/>
            <a:ext cx="0" cy="5562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ABDA31ED-5F3D-3748-9378-9FD8DBB85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9638" y="5943600"/>
            <a:ext cx="1587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wavevector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2ECF676B-C833-DF4E-90D6-0253524C6D31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83394" y="4579144"/>
            <a:ext cx="20685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electron energy</a:t>
            </a:r>
          </a:p>
        </p:txBody>
      </p:sp>
      <p:sp>
        <p:nvSpPr>
          <p:cNvPr id="20489" name="Text Box 9">
            <a:extLst>
              <a:ext uri="{FF2B5EF4-FFF2-40B4-BE49-F238E27FC236}">
                <a16:creationId xmlns:a16="http://schemas.microsoft.com/office/drawing/2014/main" id="{EF169240-2235-E34D-B248-9514D36FB728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05594" y="1875632"/>
            <a:ext cx="15573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b="1">
                <a:latin typeface="Times" charset="0"/>
                <a:ea typeface="ＭＳ Ｐゴシック" charset="0"/>
              </a:rPr>
              <a:t>Periodic</a:t>
            </a:r>
          </a:p>
          <a:p>
            <a:pPr algn="ctr">
              <a:defRPr/>
            </a:pPr>
            <a:r>
              <a:rPr lang="en-US" sz="2800" b="1">
                <a:latin typeface="Times" charset="0"/>
                <a:ea typeface="ＭＳ Ｐゴシック" charset="0"/>
              </a:rPr>
              <a:t> Medium</a:t>
            </a:r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D9EABED0-CEFC-9648-AE24-1E176316CD61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740569" y="4264819"/>
            <a:ext cx="242728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>
                <a:latin typeface="Times" charset="0"/>
                <a:ea typeface="ＭＳ Ｐゴシック" charset="0"/>
              </a:rPr>
              <a:t>Bloch waves:</a:t>
            </a:r>
            <a:endParaRPr lang="en-US" sz="2800" b="1">
              <a:latin typeface="Time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2800" b="1">
                <a:latin typeface="Times" charset="0"/>
                <a:ea typeface="ＭＳ Ｐゴシック" charset="0"/>
              </a:rPr>
              <a:t>Band Diagram</a:t>
            </a:r>
          </a:p>
        </p:txBody>
      </p:sp>
      <p:sp>
        <p:nvSpPr>
          <p:cNvPr id="20491" name="Line 11">
            <a:extLst>
              <a:ext uri="{FF2B5EF4-FFF2-40B4-BE49-F238E27FC236}">
                <a16:creationId xmlns:a16="http://schemas.microsoft.com/office/drawing/2014/main" id="{8C6DFDF6-3D2E-1E43-B3A5-3BB43677010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762000"/>
            <a:ext cx="0" cy="55626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grpSp>
        <p:nvGrpSpPr>
          <p:cNvPr id="29707" name="Group 12">
            <a:extLst>
              <a:ext uri="{FF2B5EF4-FFF2-40B4-BE49-F238E27FC236}">
                <a16:creationId xmlns:a16="http://schemas.microsoft.com/office/drawing/2014/main" id="{734054C3-C69A-4B48-8724-A7509C1C6462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533400"/>
            <a:ext cx="4340225" cy="5638800"/>
            <a:chOff x="576" y="768"/>
            <a:chExt cx="2734" cy="3552"/>
          </a:xfrm>
        </p:grpSpPr>
        <p:pic>
          <p:nvPicPr>
            <p:cNvPr id="20493" name="Picture 13">
              <a:extLst>
                <a:ext uri="{FF2B5EF4-FFF2-40B4-BE49-F238E27FC236}">
                  <a16:creationId xmlns:a16="http://schemas.microsoft.com/office/drawing/2014/main" id="{63129B5A-E1A2-8343-8093-B85ABBA023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960"/>
              <a:ext cx="2592" cy="14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0494" name="Text Box 14">
              <a:extLst>
                <a:ext uri="{FF2B5EF4-FFF2-40B4-BE49-F238E27FC236}">
                  <a16:creationId xmlns:a16="http://schemas.microsoft.com/office/drawing/2014/main" id="{3E262C3A-09C6-834E-9CC9-640A12E2C6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768"/>
              <a:ext cx="273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solidFill>
                    <a:srgbClr val="FF0000"/>
                  </a:solidFill>
                  <a:latin typeface="Times" charset="0"/>
                  <a:ea typeface="ＭＳ Ｐゴシック" charset="0"/>
                </a:rPr>
                <a:t>dielectric</a:t>
              </a:r>
              <a:r>
                <a:rPr lang="en-US">
                  <a:latin typeface="Times" charset="0"/>
                  <a:ea typeface="ＭＳ Ｐゴシック" charset="0"/>
                </a:rPr>
                <a:t> spheres, diamond lattice</a:t>
              </a:r>
            </a:p>
          </p:txBody>
        </p:sp>
        <p:pic>
          <p:nvPicPr>
            <p:cNvPr id="20495" name="Picture 15">
              <a:extLst>
                <a:ext uri="{FF2B5EF4-FFF2-40B4-BE49-F238E27FC236}">
                  <a16:creationId xmlns:a16="http://schemas.microsoft.com/office/drawing/2014/main" id="{2F4B7B29-FD8E-8346-85FC-C6F5F9ADD4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" y="2592"/>
              <a:ext cx="1824" cy="14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0496" name="Text Box 16">
              <a:extLst>
                <a:ext uri="{FF2B5EF4-FFF2-40B4-BE49-F238E27FC236}">
                  <a16:creationId xmlns:a16="http://schemas.microsoft.com/office/drawing/2014/main" id="{22CCB30B-A103-D241-993A-E1A3588D6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9" y="4032"/>
              <a:ext cx="10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>
                  <a:latin typeface="Times" charset="0"/>
                  <a:ea typeface="ＭＳ Ｐゴシック" charset="0"/>
                </a:rPr>
                <a:t>wavevector</a:t>
              </a:r>
            </a:p>
          </p:txBody>
        </p:sp>
        <p:sp>
          <p:nvSpPr>
            <p:cNvPr id="20497" name="Text Box 17">
              <a:extLst>
                <a:ext uri="{FF2B5EF4-FFF2-40B4-BE49-F238E27FC236}">
                  <a16:creationId xmlns:a16="http://schemas.microsoft.com/office/drawing/2014/main" id="{FAA00315-EAB3-0048-B47E-79AA65779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176" y="3119"/>
              <a:ext cx="14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rgbClr val="FF0000"/>
                  </a:solidFill>
                  <a:latin typeface="Times" charset="0"/>
                  <a:ea typeface="ＭＳ Ｐゴシック" charset="0"/>
                </a:rPr>
                <a:t>photon frequency</a:t>
              </a:r>
            </a:p>
          </p:txBody>
        </p:sp>
      </p:grpSp>
      <p:sp>
        <p:nvSpPr>
          <p:cNvPr id="20498" name="Text Box 18">
            <a:extLst>
              <a:ext uri="{FF2B5EF4-FFF2-40B4-BE49-F238E27FC236}">
                <a16:creationId xmlns:a16="http://schemas.microsoft.com/office/drawing/2014/main" id="{B101E860-EC11-3242-B1F0-AE62BBA61E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400800"/>
            <a:ext cx="3717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strongly interacting fermions</a:t>
            </a:r>
          </a:p>
        </p:txBody>
      </p:sp>
      <p:sp>
        <p:nvSpPr>
          <p:cNvPr id="20499" name="Text Box 19">
            <a:extLst>
              <a:ext uri="{FF2B5EF4-FFF2-40B4-BE49-F238E27FC236}">
                <a16:creationId xmlns:a16="http://schemas.microsoft.com/office/drawing/2014/main" id="{2770E856-33A8-2147-8591-6CBA52113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9950" y="6096000"/>
            <a:ext cx="4540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</a:rPr>
              <a:t>weakly-interacting bosons</a:t>
            </a:r>
          </a:p>
          <a:p>
            <a:r>
              <a:rPr lang="en-US" altLang="en-US">
                <a:solidFill>
                  <a:schemeClr val="accent2"/>
                </a:solidFill>
              </a:rPr>
              <a:t>… many design degrees of freedom</a:t>
            </a:r>
          </a:p>
        </p:txBody>
      </p:sp>
    </p:spTree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027">
            <a:extLst>
              <a:ext uri="{FF2B5EF4-FFF2-40B4-BE49-F238E27FC236}">
                <a16:creationId xmlns:a16="http://schemas.microsoft.com/office/drawing/2014/main" id="{87DED508-2926-424E-B5A3-0D01EBB89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5727700" cy="429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8" name="Picture 1028">
            <a:extLst>
              <a:ext uri="{FF2B5EF4-FFF2-40B4-BE49-F238E27FC236}">
                <a16:creationId xmlns:a16="http://schemas.microsoft.com/office/drawing/2014/main" id="{B3C468CE-DD18-F347-8ED1-9454D830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2057400"/>
            <a:ext cx="2667000" cy="355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Text Box 1029">
            <a:extLst>
              <a:ext uri="{FF2B5EF4-FFF2-40B4-BE49-F238E27FC236}">
                <a16:creationId xmlns:a16="http://schemas.microsoft.com/office/drawing/2014/main" id="{20D3D015-F8ED-CE4F-A8D7-EF0CE4C9C3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9600" y="3200400"/>
            <a:ext cx="7604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slow</a:t>
            </a:r>
          </a:p>
          <a:p>
            <a:r>
              <a:rPr lang="en-US" altLang="en-US">
                <a:solidFill>
                  <a:srgbClr val="FF0000"/>
                </a:solidFill>
              </a:rPr>
              <a:t>light</a:t>
            </a:r>
          </a:p>
        </p:txBody>
      </p:sp>
      <p:sp>
        <p:nvSpPr>
          <p:cNvPr id="20485" name="Rectangle 1030">
            <a:extLst>
              <a:ext uri="{FF2B5EF4-FFF2-40B4-BE49-F238E27FC236}">
                <a16:creationId xmlns:a16="http://schemas.microsoft.com/office/drawing/2014/main" id="{47E8BAD8-DA22-504C-B3A3-45F510057E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0" y="76200"/>
            <a:ext cx="6096000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ヒラギノ角ゴ Pro W3" charset="0"/>
                <a:cs typeface="ヒラギノ角ゴ Pro W3" charset="0"/>
              </a:rPr>
              <a:t>Slow light</a:t>
            </a:r>
          </a:p>
        </p:txBody>
      </p:sp>
      <p:sp>
        <p:nvSpPr>
          <p:cNvPr id="20486" name="Text Box 1031">
            <a:extLst>
              <a:ext uri="{FF2B5EF4-FFF2-40B4-BE49-F238E27FC236}">
                <a16:creationId xmlns:a16="http://schemas.microsoft.com/office/drawing/2014/main" id="{CD6A12B9-36A5-C745-9C2C-4669B3D7C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309688"/>
            <a:ext cx="7105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2000" dirty="0">
                <a:latin typeface="+mn-lt"/>
              </a:rPr>
              <a:t>Any periodic waveguide has a band edge where group velocity → 0</a:t>
            </a:r>
          </a:p>
        </p:txBody>
      </p:sp>
      <p:sp>
        <p:nvSpPr>
          <p:cNvPr id="20487" name="Text Box 1032">
            <a:extLst>
              <a:ext uri="{FF2B5EF4-FFF2-40B4-BE49-F238E27FC236}">
                <a16:creationId xmlns:a16="http://schemas.microsoft.com/office/drawing/2014/main" id="{313AE270-9C30-414C-B26C-DA1B96A7D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983288"/>
            <a:ext cx="74469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/>
              <a:t>Enhances light-matter interactions, dispersion phenomena, tunable time delays</a:t>
            </a:r>
          </a:p>
          <a:p>
            <a:pPr eaLnBrk="1" hangingPunct="1"/>
            <a:r>
              <a:rPr lang="en-US" altLang="en-US" sz="1800"/>
              <a:t>… but hard to couple to ordinary waveguide: large </a:t>
            </a:r>
            <a:r>
              <a:rPr lang="ja-JP" altLang="en-US" sz="1800"/>
              <a:t>“</a:t>
            </a:r>
            <a:r>
              <a:rPr lang="en-US" altLang="ja-JP" sz="1800"/>
              <a:t>impedance mismatch</a:t>
            </a:r>
            <a:r>
              <a:rPr lang="ja-JP" altLang="en-US" sz="1800"/>
              <a:t>”</a:t>
            </a: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98005609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>
            <a:extLst>
              <a:ext uri="{FF2B5EF4-FFF2-40B4-BE49-F238E27FC236}">
                <a16:creationId xmlns:a16="http://schemas.microsoft.com/office/drawing/2014/main" id="{9B4032F5-C9A3-E944-8F05-98BE09B055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8991600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ヒラギノ角ゴ Pro W3" charset="0"/>
                <a:cs typeface="ヒラギノ角ゴ Pro W3" charset="0"/>
              </a:rPr>
              <a:t>A slow-light optimization problem</a:t>
            </a:r>
          </a:p>
        </p:txBody>
      </p:sp>
      <p:sp>
        <p:nvSpPr>
          <p:cNvPr id="66562" name="Text Box 1027">
            <a:extLst>
              <a:ext uri="{FF2B5EF4-FFF2-40B4-BE49-F238E27FC236}">
                <a16:creationId xmlns:a16="http://schemas.microsoft.com/office/drawing/2014/main" id="{82FB44E8-7B81-D942-AE0F-661C4885FF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905000"/>
            <a:ext cx="7770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going from uniform waveguide      …    to periodic waveguide</a:t>
            </a:r>
          </a:p>
        </p:txBody>
      </p:sp>
      <p:sp>
        <p:nvSpPr>
          <p:cNvPr id="66563" name="Rectangle 1028">
            <a:extLst>
              <a:ext uri="{FF2B5EF4-FFF2-40B4-BE49-F238E27FC236}">
                <a16:creationId xmlns:a16="http://schemas.microsoft.com/office/drawing/2014/main" id="{1D0C6475-C1D9-5646-AD10-D6AE84766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590800"/>
            <a:ext cx="39624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64" name="Rectangle 1029">
            <a:extLst>
              <a:ext uri="{FF2B5EF4-FFF2-40B4-BE49-F238E27FC236}">
                <a16:creationId xmlns:a16="http://schemas.microsoft.com/office/drawing/2014/main" id="{B1B9B580-398E-3644-9963-CCECEE1FF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590800"/>
            <a:ext cx="40386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65" name="Rectangle 1030">
            <a:extLst>
              <a:ext uri="{FF2B5EF4-FFF2-40B4-BE49-F238E27FC236}">
                <a16:creationId xmlns:a16="http://schemas.microsoft.com/office/drawing/2014/main" id="{EB807833-159A-9B4A-B38E-54F57BB73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66" name="Rectangle 1031">
            <a:extLst>
              <a:ext uri="{FF2B5EF4-FFF2-40B4-BE49-F238E27FC236}">
                <a16:creationId xmlns:a16="http://schemas.microsoft.com/office/drawing/2014/main" id="{8B023CC3-0BF9-964B-8BCB-1693660E2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67" name="Rectangle 1032">
            <a:extLst>
              <a:ext uri="{FF2B5EF4-FFF2-40B4-BE49-F238E27FC236}">
                <a16:creationId xmlns:a16="http://schemas.microsoft.com/office/drawing/2014/main" id="{52ACA674-7813-184B-B854-0B1250BED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68" name="Rectangle 1033">
            <a:extLst>
              <a:ext uri="{FF2B5EF4-FFF2-40B4-BE49-F238E27FC236}">
                <a16:creationId xmlns:a16="http://schemas.microsoft.com/office/drawing/2014/main" id="{D6AD381C-679C-5F4A-B8B2-31A3FB47C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69" name="Rectangle 1034">
            <a:extLst>
              <a:ext uri="{FF2B5EF4-FFF2-40B4-BE49-F238E27FC236}">
                <a16:creationId xmlns:a16="http://schemas.microsoft.com/office/drawing/2014/main" id="{19B27F4B-7128-9F4E-BCC3-B48B59BAE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70" name="Rectangle 1035">
            <a:extLst>
              <a:ext uri="{FF2B5EF4-FFF2-40B4-BE49-F238E27FC236}">
                <a16:creationId xmlns:a16="http://schemas.microsoft.com/office/drawing/2014/main" id="{12F3A820-1BCB-524E-B60B-FE1CE0C4B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71" name="Rectangle 1036">
            <a:extLst>
              <a:ext uri="{FF2B5EF4-FFF2-40B4-BE49-F238E27FC236}">
                <a16:creationId xmlns:a16="http://schemas.microsoft.com/office/drawing/2014/main" id="{08BB6C8E-0175-9C49-8644-063DB37E8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72" name="Rectangle 1037">
            <a:extLst>
              <a:ext uri="{FF2B5EF4-FFF2-40B4-BE49-F238E27FC236}">
                <a16:creationId xmlns:a16="http://schemas.microsoft.com/office/drawing/2014/main" id="{052C8EB6-D530-E24B-8729-43C46F32D7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73" name="Rectangle 1038">
            <a:extLst>
              <a:ext uri="{FF2B5EF4-FFF2-40B4-BE49-F238E27FC236}">
                <a16:creationId xmlns:a16="http://schemas.microsoft.com/office/drawing/2014/main" id="{9BDA7C1E-53D3-8D49-85B8-96C73FD74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74" name="Rectangle 1039">
            <a:extLst>
              <a:ext uri="{FF2B5EF4-FFF2-40B4-BE49-F238E27FC236}">
                <a16:creationId xmlns:a16="http://schemas.microsoft.com/office/drawing/2014/main" id="{645E2DD1-6617-5449-B1E7-78E84E4A2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75" name="Rectangle 1040">
            <a:extLst>
              <a:ext uri="{FF2B5EF4-FFF2-40B4-BE49-F238E27FC236}">
                <a16:creationId xmlns:a16="http://schemas.microsoft.com/office/drawing/2014/main" id="{8AC856CA-3797-2B40-9EB1-506D21239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76" name="Rectangle 1041">
            <a:extLst>
              <a:ext uri="{FF2B5EF4-FFF2-40B4-BE49-F238E27FC236}">
                <a16:creationId xmlns:a16="http://schemas.microsoft.com/office/drawing/2014/main" id="{AAE09F6F-B1A9-2F46-9A57-6E352BDB4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2362200"/>
            <a:ext cx="152400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77" name="Text Box 1042">
            <a:extLst>
              <a:ext uri="{FF2B5EF4-FFF2-40B4-BE49-F238E27FC236}">
                <a16:creationId xmlns:a16="http://schemas.microsoft.com/office/drawing/2014/main" id="{4D9FCBAE-090D-1341-B2E9-AA9396F64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0480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or</a:t>
            </a:r>
          </a:p>
        </p:txBody>
      </p:sp>
      <p:sp>
        <p:nvSpPr>
          <p:cNvPr id="66578" name="Rectangle 1043">
            <a:extLst>
              <a:ext uri="{FF2B5EF4-FFF2-40B4-BE49-F238E27FC236}">
                <a16:creationId xmlns:a16="http://schemas.microsoft.com/office/drawing/2014/main" id="{2E9881AF-C2C8-B747-8409-57C68C975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200400"/>
            <a:ext cx="33528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79" name="Oval 1044">
            <a:extLst>
              <a:ext uri="{FF2B5EF4-FFF2-40B4-BE49-F238E27FC236}">
                <a16:creationId xmlns:a16="http://schemas.microsoft.com/office/drawing/2014/main" id="{D89CB7CC-C5BE-9F46-AFCE-17A200D68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0" name="Oval 1045">
            <a:extLst>
              <a:ext uri="{FF2B5EF4-FFF2-40B4-BE49-F238E27FC236}">
                <a16:creationId xmlns:a16="http://schemas.microsoft.com/office/drawing/2014/main" id="{587034A7-9313-F546-A0B3-819E73FEA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1" name="Oval 1046">
            <a:extLst>
              <a:ext uri="{FF2B5EF4-FFF2-40B4-BE49-F238E27FC236}">
                <a16:creationId xmlns:a16="http://schemas.microsoft.com/office/drawing/2014/main" id="{E8751346-B821-A344-91EC-945D90397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2" name="Oval 1047">
            <a:extLst>
              <a:ext uri="{FF2B5EF4-FFF2-40B4-BE49-F238E27FC236}">
                <a16:creationId xmlns:a16="http://schemas.microsoft.com/office/drawing/2014/main" id="{230884F0-2C8D-F74D-A5FA-EC18DA237C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3" name="Oval 1048">
            <a:extLst>
              <a:ext uri="{FF2B5EF4-FFF2-40B4-BE49-F238E27FC236}">
                <a16:creationId xmlns:a16="http://schemas.microsoft.com/office/drawing/2014/main" id="{DC96E920-A765-6948-851B-89E360F4C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4" name="Oval 1049">
            <a:extLst>
              <a:ext uri="{FF2B5EF4-FFF2-40B4-BE49-F238E27FC236}">
                <a16:creationId xmlns:a16="http://schemas.microsoft.com/office/drawing/2014/main" id="{ED91DEF3-2757-1F49-81CD-9790FB7C9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5" name="Oval 1050">
            <a:extLst>
              <a:ext uri="{FF2B5EF4-FFF2-40B4-BE49-F238E27FC236}">
                <a16:creationId xmlns:a16="http://schemas.microsoft.com/office/drawing/2014/main" id="{4E73DB83-8F6E-8248-8E22-B7FB49ECD7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6" name="Oval 1051">
            <a:extLst>
              <a:ext uri="{FF2B5EF4-FFF2-40B4-BE49-F238E27FC236}">
                <a16:creationId xmlns:a16="http://schemas.microsoft.com/office/drawing/2014/main" id="{7305F719-6504-0E4F-B584-0105DA043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7" name="Oval 1052">
            <a:extLst>
              <a:ext uri="{FF2B5EF4-FFF2-40B4-BE49-F238E27FC236}">
                <a16:creationId xmlns:a16="http://schemas.microsoft.com/office/drawing/2014/main" id="{0439B7A2-538F-4A43-A2D5-DBDA73E45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8" name="Oval 1053">
            <a:extLst>
              <a:ext uri="{FF2B5EF4-FFF2-40B4-BE49-F238E27FC236}">
                <a16:creationId xmlns:a16="http://schemas.microsoft.com/office/drawing/2014/main" id="{330777DB-CD86-ED44-B49E-13A71078C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89" name="Oval 1054">
            <a:extLst>
              <a:ext uri="{FF2B5EF4-FFF2-40B4-BE49-F238E27FC236}">
                <a16:creationId xmlns:a16="http://schemas.microsoft.com/office/drawing/2014/main" id="{914CC98B-17D2-1E49-AABB-C6FC990AA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0" name="Oval 1055">
            <a:extLst>
              <a:ext uri="{FF2B5EF4-FFF2-40B4-BE49-F238E27FC236}">
                <a16:creationId xmlns:a16="http://schemas.microsoft.com/office/drawing/2014/main" id="{5689EBD4-CDF7-9E40-B52B-F84241A1F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1" name="Oval 1056">
            <a:extLst>
              <a:ext uri="{FF2B5EF4-FFF2-40B4-BE49-F238E27FC236}">
                <a16:creationId xmlns:a16="http://schemas.microsoft.com/office/drawing/2014/main" id="{6977D72A-40AA-1B42-917B-D6CFCCA1A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2" name="Oval 1057">
            <a:extLst>
              <a:ext uri="{FF2B5EF4-FFF2-40B4-BE49-F238E27FC236}">
                <a16:creationId xmlns:a16="http://schemas.microsoft.com/office/drawing/2014/main" id="{23297167-1A51-7349-8221-0194B1215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3" name="Oval 1058">
            <a:extLst>
              <a:ext uri="{FF2B5EF4-FFF2-40B4-BE49-F238E27FC236}">
                <a16:creationId xmlns:a16="http://schemas.microsoft.com/office/drawing/2014/main" id="{D1629089-37C9-1848-A54A-B6E4CE49C0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4" name="Oval 1059">
            <a:extLst>
              <a:ext uri="{FF2B5EF4-FFF2-40B4-BE49-F238E27FC236}">
                <a16:creationId xmlns:a16="http://schemas.microsoft.com/office/drawing/2014/main" id="{D89C1023-86CA-9C49-ACB1-548B26990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5" name="Oval 1060">
            <a:extLst>
              <a:ext uri="{FF2B5EF4-FFF2-40B4-BE49-F238E27FC236}">
                <a16:creationId xmlns:a16="http://schemas.microsoft.com/office/drawing/2014/main" id="{9575A477-E548-6440-8B9F-EA3C01D54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6" name="Oval 1061">
            <a:extLst>
              <a:ext uri="{FF2B5EF4-FFF2-40B4-BE49-F238E27FC236}">
                <a16:creationId xmlns:a16="http://schemas.microsoft.com/office/drawing/2014/main" id="{9F86F453-565F-484A-B1FE-D8BB44BBE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7" name="Oval 1062">
            <a:extLst>
              <a:ext uri="{FF2B5EF4-FFF2-40B4-BE49-F238E27FC236}">
                <a16:creationId xmlns:a16="http://schemas.microsoft.com/office/drawing/2014/main" id="{39488107-B17A-504C-AB9E-7F9567D1F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44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8" name="Oval 1063">
            <a:extLst>
              <a:ext uri="{FF2B5EF4-FFF2-40B4-BE49-F238E27FC236}">
                <a16:creationId xmlns:a16="http://schemas.microsoft.com/office/drawing/2014/main" id="{E6485A82-AE9B-C245-B159-393092C85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599" name="Oval 1064">
            <a:extLst>
              <a:ext uri="{FF2B5EF4-FFF2-40B4-BE49-F238E27FC236}">
                <a16:creationId xmlns:a16="http://schemas.microsoft.com/office/drawing/2014/main" id="{F1D19127-86E7-E544-BCCE-AB3C3A278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9200" y="3276600"/>
            <a:ext cx="76200" cy="7620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600" name="Text Box 1065">
            <a:extLst>
              <a:ext uri="{FF2B5EF4-FFF2-40B4-BE49-F238E27FC236}">
                <a16:creationId xmlns:a16="http://schemas.microsoft.com/office/drawing/2014/main" id="{A04DA508-9777-8A46-8864-0E81C9D214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505200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or</a:t>
            </a:r>
          </a:p>
        </p:txBody>
      </p:sp>
      <p:sp>
        <p:nvSpPr>
          <p:cNvPr id="66601" name="Rectangle 1066">
            <a:extLst>
              <a:ext uri="{FF2B5EF4-FFF2-40B4-BE49-F238E27FC236}">
                <a16:creationId xmlns:a16="http://schemas.microsoft.com/office/drawing/2014/main" id="{12521243-B631-F348-943B-D1A09A03F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3657600"/>
            <a:ext cx="2286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602" name="Rectangle 1067">
            <a:extLst>
              <a:ext uri="{FF2B5EF4-FFF2-40B4-BE49-F238E27FC236}">
                <a16:creationId xmlns:a16="http://schemas.microsoft.com/office/drawing/2014/main" id="{0714FDD5-0DE7-6841-8C4A-2DC02E645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657600"/>
            <a:ext cx="2286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603" name="Rectangle 1068">
            <a:extLst>
              <a:ext uri="{FF2B5EF4-FFF2-40B4-BE49-F238E27FC236}">
                <a16:creationId xmlns:a16="http://schemas.microsoft.com/office/drawing/2014/main" id="{A866ED1D-0872-DD43-897C-603C67905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657600"/>
            <a:ext cx="2286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604" name="Rectangle 1069">
            <a:extLst>
              <a:ext uri="{FF2B5EF4-FFF2-40B4-BE49-F238E27FC236}">
                <a16:creationId xmlns:a16="http://schemas.microsoft.com/office/drawing/2014/main" id="{38B84EBB-9D6A-1D41-8738-6D96754BB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657600"/>
            <a:ext cx="2286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605" name="Rectangle 1070">
            <a:extLst>
              <a:ext uri="{FF2B5EF4-FFF2-40B4-BE49-F238E27FC236}">
                <a16:creationId xmlns:a16="http://schemas.microsoft.com/office/drawing/2014/main" id="{21448103-0C34-794C-9BC6-668D757AD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657600"/>
            <a:ext cx="2286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606" name="Rectangle 1071">
            <a:extLst>
              <a:ext uri="{FF2B5EF4-FFF2-40B4-BE49-F238E27FC236}">
                <a16:creationId xmlns:a16="http://schemas.microsoft.com/office/drawing/2014/main" id="{277DA155-4E67-3D4E-B7FB-8CC63C378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3657600"/>
            <a:ext cx="2286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607" name="Rectangle 1072">
            <a:extLst>
              <a:ext uri="{FF2B5EF4-FFF2-40B4-BE49-F238E27FC236}">
                <a16:creationId xmlns:a16="http://schemas.microsoft.com/office/drawing/2014/main" id="{AD06E472-190F-774F-AD2B-5ED0F26A7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3657600"/>
            <a:ext cx="228600" cy="2286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6608" name="Text Box 1073">
            <a:extLst>
              <a:ext uri="{FF2B5EF4-FFF2-40B4-BE49-F238E27FC236}">
                <a16:creationId xmlns:a16="http://schemas.microsoft.com/office/drawing/2014/main" id="{0DFE16E0-0226-8942-BC32-7D896AAFA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124200"/>
            <a:ext cx="2071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parameter </a:t>
            </a:r>
            <a:r>
              <a:rPr lang="en-US" altLang="en-US" i="1">
                <a:solidFill>
                  <a:srgbClr val="0000FF"/>
                </a:solidFill>
              </a:rPr>
              <a:t>s </a:t>
            </a:r>
            <a:r>
              <a:rPr lang="en-US" altLang="en-US">
                <a:solidFill>
                  <a:srgbClr val="0000FF"/>
                </a:solidFill>
              </a:rPr>
              <a:t>= 0</a:t>
            </a:r>
          </a:p>
        </p:txBody>
      </p:sp>
      <p:sp>
        <p:nvSpPr>
          <p:cNvPr id="66609" name="Text Box 1074">
            <a:extLst>
              <a:ext uri="{FF2B5EF4-FFF2-40B4-BE49-F238E27FC236}">
                <a16:creationId xmlns:a16="http://schemas.microsoft.com/office/drawing/2014/main" id="{B4A760C3-C4EF-1B41-B9EE-C8C757723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267200"/>
            <a:ext cx="3255963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parameter </a:t>
            </a:r>
            <a:r>
              <a:rPr lang="en-US" altLang="en-US" i="1">
                <a:solidFill>
                  <a:srgbClr val="0000FF"/>
                </a:solidFill>
              </a:rPr>
              <a:t>s</a:t>
            </a:r>
            <a:r>
              <a:rPr lang="en-US" altLang="en-US">
                <a:solidFill>
                  <a:srgbClr val="0000FF"/>
                </a:solidFill>
              </a:rPr>
              <a:t> = 1</a:t>
            </a:r>
          </a:p>
          <a:p>
            <a:r>
              <a:rPr lang="en-US" altLang="en-US">
                <a:solidFill>
                  <a:srgbClr val="0000FF"/>
                </a:solidFill>
              </a:rPr>
              <a:t>(e.g. </a:t>
            </a:r>
            <a:r>
              <a:rPr lang="en-US" altLang="en-US" i="1">
                <a:solidFill>
                  <a:srgbClr val="0000FF"/>
                </a:solidFill>
              </a:rPr>
              <a:t>s</a:t>
            </a:r>
            <a:r>
              <a:rPr lang="en-US" altLang="en-US">
                <a:solidFill>
                  <a:srgbClr val="0000FF"/>
                </a:solidFill>
              </a:rPr>
              <a:t> ~ flange width,</a:t>
            </a:r>
          </a:p>
          <a:p>
            <a:r>
              <a:rPr lang="en-US" altLang="en-US">
                <a:solidFill>
                  <a:srgbClr val="0000FF"/>
                </a:solidFill>
              </a:rPr>
              <a:t>	  hole radius,</a:t>
            </a:r>
          </a:p>
          <a:p>
            <a:r>
              <a:rPr lang="en-US" altLang="en-US">
                <a:solidFill>
                  <a:srgbClr val="0000FF"/>
                </a:solidFill>
              </a:rPr>
              <a:t>              block width, …)</a:t>
            </a:r>
          </a:p>
          <a:p>
            <a:r>
              <a:rPr lang="en-US" altLang="en-US">
                <a:solidFill>
                  <a:srgbClr val="0000FF"/>
                </a:solidFill>
              </a:rPr>
              <a:t>	   </a:t>
            </a:r>
          </a:p>
        </p:txBody>
      </p:sp>
      <p:sp>
        <p:nvSpPr>
          <p:cNvPr id="66610" name="Text Box 1075">
            <a:extLst>
              <a:ext uri="{FF2B5EF4-FFF2-40B4-BE49-F238E27FC236}">
                <a16:creationId xmlns:a16="http://schemas.microsoft.com/office/drawing/2014/main" id="{4E18BA25-77D4-884F-94D7-90C83D80A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962400"/>
            <a:ext cx="727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or…</a:t>
            </a:r>
          </a:p>
        </p:txBody>
      </p:sp>
      <p:sp>
        <p:nvSpPr>
          <p:cNvPr id="66611" name="Line 1076">
            <a:extLst>
              <a:ext uri="{FF2B5EF4-FFF2-40B4-BE49-F238E27FC236}">
                <a16:creationId xmlns:a16="http://schemas.microsoft.com/office/drawing/2014/main" id="{5AC916B6-1D7E-834E-8B11-EE0613A8DC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5600" y="28956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612" name="Text Box 1077">
            <a:extLst>
              <a:ext uri="{FF2B5EF4-FFF2-40B4-BE49-F238E27FC236}">
                <a16:creationId xmlns:a16="http://schemas.microsoft.com/office/drawing/2014/main" id="{21CE1E0F-53F3-7D43-9012-D437D1D10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4125" y="2651125"/>
            <a:ext cx="3032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z</a:t>
            </a:r>
            <a:endParaRPr lang="en-US" altLang="en-US"/>
          </a:p>
        </p:txBody>
      </p:sp>
      <p:grpSp>
        <p:nvGrpSpPr>
          <p:cNvPr id="2" name="Group 1078">
            <a:extLst>
              <a:ext uri="{FF2B5EF4-FFF2-40B4-BE49-F238E27FC236}">
                <a16:creationId xmlns:a16="http://schemas.microsoft.com/office/drawing/2014/main" id="{23545FB0-CBD7-B04B-AFDF-F42F5587D432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3962400"/>
            <a:ext cx="4040188" cy="2362200"/>
            <a:chOff x="144" y="2640"/>
            <a:chExt cx="2545" cy="1488"/>
          </a:xfrm>
        </p:grpSpPr>
        <p:sp>
          <p:nvSpPr>
            <p:cNvPr id="66645" name="Line 1079">
              <a:extLst>
                <a:ext uri="{FF2B5EF4-FFF2-40B4-BE49-F238E27FC236}">
                  <a16:creationId xmlns:a16="http://schemas.microsoft.com/office/drawing/2014/main" id="{4C2A98D3-4B66-9643-8073-199F2F1D59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" y="2640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6" name="Line 1080">
              <a:extLst>
                <a:ext uri="{FF2B5EF4-FFF2-40B4-BE49-F238E27FC236}">
                  <a16:creationId xmlns:a16="http://schemas.microsoft.com/office/drawing/2014/main" id="{621F0A2D-EA98-594A-954C-B0C570A8572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0" y="3744"/>
              <a:ext cx="22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7" name="Line 1081">
              <a:extLst>
                <a:ext uri="{FF2B5EF4-FFF2-40B4-BE49-F238E27FC236}">
                  <a16:creationId xmlns:a16="http://schemas.microsoft.com/office/drawing/2014/main" id="{F135059D-C344-3044-B464-E672FCE97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2832"/>
              <a:ext cx="2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48" name="Text Box 1082">
              <a:extLst>
                <a:ext uri="{FF2B5EF4-FFF2-40B4-BE49-F238E27FC236}">
                  <a16:creationId xmlns:a16="http://schemas.microsoft.com/office/drawing/2014/main" id="{E14B44DD-652C-9946-A822-7428F0821F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2725"/>
              <a:ext cx="3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/>
                <a:t>s</a:t>
              </a:r>
              <a:r>
                <a:rPr lang="en-US" altLang="en-US" sz="1800"/>
                <a:t>=1</a:t>
              </a:r>
            </a:p>
          </p:txBody>
        </p:sp>
        <p:sp>
          <p:nvSpPr>
            <p:cNvPr id="66649" name="Text Box 1083">
              <a:extLst>
                <a:ext uri="{FF2B5EF4-FFF2-40B4-BE49-F238E27FC236}">
                  <a16:creationId xmlns:a16="http://schemas.microsoft.com/office/drawing/2014/main" id="{221A3975-B815-EA47-952D-718C5789A7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4" y="3609"/>
              <a:ext cx="32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 i="1"/>
                <a:t>s</a:t>
              </a:r>
              <a:r>
                <a:rPr lang="en-US" altLang="en-US" sz="1800"/>
                <a:t>=0</a:t>
              </a:r>
            </a:p>
          </p:txBody>
        </p:sp>
        <p:sp>
          <p:nvSpPr>
            <p:cNvPr id="66650" name="Text Box 1084">
              <a:extLst>
                <a:ext uri="{FF2B5EF4-FFF2-40B4-BE49-F238E27FC236}">
                  <a16:creationId xmlns:a16="http://schemas.microsoft.com/office/drawing/2014/main" id="{8A7A9CC2-EAFC-A543-807D-D64B730322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3830"/>
              <a:ext cx="39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/>
                <a:t>z</a:t>
              </a:r>
              <a:r>
                <a:rPr lang="en-US" altLang="en-US"/>
                <a:t>=0</a:t>
              </a:r>
            </a:p>
          </p:txBody>
        </p:sp>
        <p:sp>
          <p:nvSpPr>
            <p:cNvPr id="66651" name="Text Box 1085">
              <a:extLst>
                <a:ext uri="{FF2B5EF4-FFF2-40B4-BE49-F238E27FC236}">
                  <a16:creationId xmlns:a16="http://schemas.microsoft.com/office/drawing/2014/main" id="{4354ACA7-78EB-5F4A-81A0-ED9DE0A2FE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83" y="3840"/>
              <a:ext cx="4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/>
                <a:t>z</a:t>
              </a:r>
              <a:r>
                <a:rPr lang="en-US" altLang="en-US"/>
                <a:t>=</a:t>
              </a:r>
              <a:r>
                <a:rPr lang="en-US" altLang="en-US" i="1"/>
                <a:t>L</a:t>
              </a:r>
              <a:endParaRPr lang="en-US" altLang="en-US"/>
            </a:p>
          </p:txBody>
        </p:sp>
        <p:sp>
          <p:nvSpPr>
            <p:cNvPr id="66652" name="Freeform 1086">
              <a:extLst>
                <a:ext uri="{FF2B5EF4-FFF2-40B4-BE49-F238E27FC236}">
                  <a16:creationId xmlns:a16="http://schemas.microsoft.com/office/drawing/2014/main" id="{16051DBF-4388-C346-8FAF-A3A98EDEA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" y="2832"/>
              <a:ext cx="2064" cy="912"/>
            </a:xfrm>
            <a:custGeom>
              <a:avLst/>
              <a:gdLst>
                <a:gd name="T0" fmla="*/ 0 w 2064"/>
                <a:gd name="T1" fmla="*/ 912 h 912"/>
                <a:gd name="T2" fmla="*/ 624 w 2064"/>
                <a:gd name="T3" fmla="*/ 672 h 912"/>
                <a:gd name="T4" fmla="*/ 1056 w 2064"/>
                <a:gd name="T5" fmla="*/ 192 h 912"/>
                <a:gd name="T6" fmla="*/ 2064 w 2064"/>
                <a:gd name="T7" fmla="*/ 0 h 9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64"/>
                <a:gd name="T13" fmla="*/ 0 h 912"/>
                <a:gd name="T14" fmla="*/ 2064 w 2064"/>
                <a:gd name="T15" fmla="*/ 912 h 9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64" h="912">
                  <a:moveTo>
                    <a:pt x="0" y="912"/>
                  </a:moveTo>
                  <a:cubicBezTo>
                    <a:pt x="224" y="852"/>
                    <a:pt x="448" y="792"/>
                    <a:pt x="624" y="672"/>
                  </a:cubicBezTo>
                  <a:cubicBezTo>
                    <a:pt x="800" y="552"/>
                    <a:pt x="816" y="304"/>
                    <a:pt x="1056" y="192"/>
                  </a:cubicBezTo>
                  <a:cubicBezTo>
                    <a:pt x="1296" y="80"/>
                    <a:pt x="1896" y="32"/>
                    <a:pt x="2064" y="0"/>
                  </a:cubicBezTo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653" name="Text Box 1087">
              <a:extLst>
                <a:ext uri="{FF2B5EF4-FFF2-40B4-BE49-F238E27FC236}">
                  <a16:creationId xmlns:a16="http://schemas.microsoft.com/office/drawing/2014/main" id="{24726662-496F-334A-831B-D8A2671EAD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6" y="2966"/>
              <a:ext cx="617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FF0000"/>
                  </a:solidFill>
                </a:rPr>
                <a:t>design</a:t>
              </a:r>
            </a:p>
            <a:p>
              <a:r>
                <a:rPr lang="en-US" altLang="en-US" i="1">
                  <a:solidFill>
                    <a:srgbClr val="FF0000"/>
                  </a:solidFill>
                </a:rPr>
                <a:t>s</a:t>
              </a:r>
              <a:r>
                <a:rPr lang="en-US" altLang="en-US">
                  <a:solidFill>
                    <a:srgbClr val="FF0000"/>
                  </a:solidFill>
                </a:rPr>
                <a:t>(</a:t>
              </a:r>
              <a:r>
                <a:rPr lang="en-US" altLang="en-US" i="1">
                  <a:solidFill>
                    <a:srgbClr val="FF0000"/>
                  </a:solidFill>
                </a:rPr>
                <a:t>z</a:t>
              </a:r>
              <a:r>
                <a:rPr lang="en-US" altLang="en-US">
                  <a:solidFill>
                    <a:srgbClr val="FF0000"/>
                  </a:solidFill>
                </a:rPr>
                <a:t>)</a:t>
              </a:r>
            </a:p>
            <a:p>
              <a:endParaRPr lang="en-US" altLang="en-US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1088">
            <a:extLst>
              <a:ext uri="{FF2B5EF4-FFF2-40B4-BE49-F238E27FC236}">
                <a16:creationId xmlns:a16="http://schemas.microsoft.com/office/drawing/2014/main" id="{41912843-6F53-2544-8BAE-53D3E7F8DC9D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4235450"/>
            <a:ext cx="4025900" cy="1479550"/>
            <a:chOff x="528" y="2812"/>
            <a:chExt cx="2536" cy="932"/>
          </a:xfrm>
        </p:grpSpPr>
        <p:sp>
          <p:nvSpPr>
            <p:cNvPr id="66618" name="Rectangle 1089">
              <a:extLst>
                <a:ext uri="{FF2B5EF4-FFF2-40B4-BE49-F238E27FC236}">
                  <a16:creationId xmlns:a16="http://schemas.microsoft.com/office/drawing/2014/main" id="{8B0AF142-E4CA-9049-994E-EE57C95A2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3456"/>
              <a:ext cx="19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FF"/>
                  </a:solidFill>
                </a:rPr>
                <a:t>…100s of parameters…</a:t>
              </a:r>
            </a:p>
          </p:txBody>
        </p:sp>
        <p:grpSp>
          <p:nvGrpSpPr>
            <p:cNvPr id="66619" name="Group 1090">
              <a:extLst>
                <a:ext uri="{FF2B5EF4-FFF2-40B4-BE49-F238E27FC236}">
                  <a16:creationId xmlns:a16="http://schemas.microsoft.com/office/drawing/2014/main" id="{B39E4360-E2B7-F246-960E-ECF1F9A06F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8" y="2812"/>
              <a:ext cx="2021" cy="932"/>
              <a:chOff x="528" y="2812"/>
              <a:chExt cx="2021" cy="932"/>
            </a:xfrm>
          </p:grpSpPr>
          <p:sp>
            <p:nvSpPr>
              <p:cNvPr id="66620" name="Oval 1091">
                <a:extLst>
                  <a:ext uri="{FF2B5EF4-FFF2-40B4-BE49-F238E27FC236}">
                    <a16:creationId xmlns:a16="http://schemas.microsoft.com/office/drawing/2014/main" id="{E972EFE8-5901-B94D-94E7-C0FD5E18E3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3696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21" name="Oval 1092">
                <a:extLst>
                  <a:ext uri="{FF2B5EF4-FFF2-40B4-BE49-F238E27FC236}">
                    <a16:creationId xmlns:a16="http://schemas.microsoft.com/office/drawing/2014/main" id="{D244768B-968E-6041-871D-EFFFAA0D80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3668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22" name="Oval 1093">
                <a:extLst>
                  <a:ext uri="{FF2B5EF4-FFF2-40B4-BE49-F238E27FC236}">
                    <a16:creationId xmlns:a16="http://schemas.microsoft.com/office/drawing/2014/main" id="{47B4D7B8-FE35-6641-9A0C-5A712F7F6E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3" y="3643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23" name="Oval 1094">
                <a:extLst>
                  <a:ext uri="{FF2B5EF4-FFF2-40B4-BE49-F238E27FC236}">
                    <a16:creationId xmlns:a16="http://schemas.microsoft.com/office/drawing/2014/main" id="{4206B05D-0AE5-AE4D-A661-9C69BABB4A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3610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24" name="Oval 1095">
                <a:extLst>
                  <a:ext uri="{FF2B5EF4-FFF2-40B4-BE49-F238E27FC236}">
                    <a16:creationId xmlns:a16="http://schemas.microsoft.com/office/drawing/2014/main" id="{2FC60A1A-66FF-8B4E-B438-0A1A567D4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16" y="3572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25" name="Oval 1096">
                <a:extLst>
                  <a:ext uri="{FF2B5EF4-FFF2-40B4-BE49-F238E27FC236}">
                    <a16:creationId xmlns:a16="http://schemas.microsoft.com/office/drawing/2014/main" id="{5F451496-7669-164D-8C88-29B543541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0" y="3524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26" name="Oval 1097">
                <a:extLst>
                  <a:ext uri="{FF2B5EF4-FFF2-40B4-BE49-F238E27FC236}">
                    <a16:creationId xmlns:a16="http://schemas.microsoft.com/office/drawing/2014/main" id="{45E2AD03-4656-0341-A2B9-04A2B12880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3461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27" name="Oval 1098">
                <a:extLst>
                  <a:ext uri="{FF2B5EF4-FFF2-40B4-BE49-F238E27FC236}">
                    <a16:creationId xmlns:a16="http://schemas.microsoft.com/office/drawing/2014/main" id="{B5AE8F9C-7B59-654E-B4BB-3A0CBB5BD6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3388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28" name="Oval 1099">
                <a:extLst>
                  <a:ext uri="{FF2B5EF4-FFF2-40B4-BE49-F238E27FC236}">
                    <a16:creationId xmlns:a16="http://schemas.microsoft.com/office/drawing/2014/main" id="{647E4D07-EC50-D74A-9F83-540F79837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2" y="3305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29" name="Oval 1100">
                <a:extLst>
                  <a:ext uri="{FF2B5EF4-FFF2-40B4-BE49-F238E27FC236}">
                    <a16:creationId xmlns:a16="http://schemas.microsoft.com/office/drawing/2014/main" id="{04F73437-7053-3449-8C36-7330D7EA11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6" y="3212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30" name="Oval 1101">
                <a:extLst>
                  <a:ext uri="{FF2B5EF4-FFF2-40B4-BE49-F238E27FC236}">
                    <a16:creationId xmlns:a16="http://schemas.microsoft.com/office/drawing/2014/main" id="{998A921A-C82B-D743-A58E-CA8A3C0E1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5" y="3134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31" name="Oval 1102">
                <a:extLst>
                  <a:ext uri="{FF2B5EF4-FFF2-40B4-BE49-F238E27FC236}">
                    <a16:creationId xmlns:a16="http://schemas.microsoft.com/office/drawing/2014/main" id="{75D59B96-8947-D14B-BB4A-038B0A762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" y="3071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32" name="Oval 1103">
                <a:extLst>
                  <a:ext uri="{FF2B5EF4-FFF2-40B4-BE49-F238E27FC236}">
                    <a16:creationId xmlns:a16="http://schemas.microsoft.com/office/drawing/2014/main" id="{B2CDA0BD-3D8A-6F40-8F5E-B444641BB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3" y="3018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33" name="Oval 1104">
                <a:extLst>
                  <a:ext uri="{FF2B5EF4-FFF2-40B4-BE49-F238E27FC236}">
                    <a16:creationId xmlns:a16="http://schemas.microsoft.com/office/drawing/2014/main" id="{AF3EEB3C-0555-734F-AA68-31FB41A2F1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2985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34" name="Oval 1105">
                <a:extLst>
                  <a:ext uri="{FF2B5EF4-FFF2-40B4-BE49-F238E27FC236}">
                    <a16:creationId xmlns:a16="http://schemas.microsoft.com/office/drawing/2014/main" id="{716DC1DD-ADAA-914A-BBEF-38B64962F3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1" y="2957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35" name="Oval 1106">
                <a:extLst>
                  <a:ext uri="{FF2B5EF4-FFF2-40B4-BE49-F238E27FC236}">
                    <a16:creationId xmlns:a16="http://schemas.microsoft.com/office/drawing/2014/main" id="{538C73F0-1F59-D143-83E2-1BA942394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5" y="2939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36" name="Oval 1107">
                <a:extLst>
                  <a:ext uri="{FF2B5EF4-FFF2-40B4-BE49-F238E27FC236}">
                    <a16:creationId xmlns:a16="http://schemas.microsoft.com/office/drawing/2014/main" id="{41FA9C51-1AF3-274B-978D-314C0851AE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4" y="2921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37" name="Oval 1108">
                <a:extLst>
                  <a:ext uri="{FF2B5EF4-FFF2-40B4-BE49-F238E27FC236}">
                    <a16:creationId xmlns:a16="http://schemas.microsoft.com/office/drawing/2014/main" id="{FBAD4001-C5FC-C84C-9F0D-0D9741D87D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3" y="2898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38" name="Oval 1109">
                <a:extLst>
                  <a:ext uri="{FF2B5EF4-FFF2-40B4-BE49-F238E27FC236}">
                    <a16:creationId xmlns:a16="http://schemas.microsoft.com/office/drawing/2014/main" id="{AA2F0438-EA8A-D847-A87A-0330FBDAA8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" y="2885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39" name="Oval 1110">
                <a:extLst>
                  <a:ext uri="{FF2B5EF4-FFF2-40B4-BE49-F238E27FC236}">
                    <a16:creationId xmlns:a16="http://schemas.microsoft.com/office/drawing/2014/main" id="{D9448975-992A-7C42-B819-E6C874C040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1" y="2872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40" name="Oval 1111">
                <a:extLst>
                  <a:ext uri="{FF2B5EF4-FFF2-40B4-BE49-F238E27FC236}">
                    <a16:creationId xmlns:a16="http://schemas.microsoft.com/office/drawing/2014/main" id="{619A6F16-6A8B-E249-A877-DC2A13F151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5" y="2859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41" name="Oval 1112">
                <a:extLst>
                  <a:ext uri="{FF2B5EF4-FFF2-40B4-BE49-F238E27FC236}">
                    <a16:creationId xmlns:a16="http://schemas.microsoft.com/office/drawing/2014/main" id="{5A9FA273-379B-404B-B80F-2871E415CD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34" y="2846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42" name="Oval 1113">
                <a:extLst>
                  <a:ext uri="{FF2B5EF4-FFF2-40B4-BE49-F238E27FC236}">
                    <a16:creationId xmlns:a16="http://schemas.microsoft.com/office/drawing/2014/main" id="{85989370-589F-B948-9F61-37D419A6E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23" y="2838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43" name="Oval 1114">
                <a:extLst>
                  <a:ext uri="{FF2B5EF4-FFF2-40B4-BE49-F238E27FC236}">
                    <a16:creationId xmlns:a16="http://schemas.microsoft.com/office/drawing/2014/main" id="{9457B016-77BA-3C4E-BE2A-534F29AD18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12" y="2825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66644" name="Oval 1115">
                <a:extLst>
                  <a:ext uri="{FF2B5EF4-FFF2-40B4-BE49-F238E27FC236}">
                    <a16:creationId xmlns:a16="http://schemas.microsoft.com/office/drawing/2014/main" id="{72D6B967-B984-A04C-8E63-100CCFACB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1" y="2812"/>
                <a:ext cx="48" cy="48"/>
              </a:xfrm>
              <a:prstGeom prst="ellipse">
                <a:avLst/>
              </a:prstGeom>
              <a:solidFill>
                <a:srgbClr val="0000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FF"/>
                  </a:solidFill>
                </a:endParaRPr>
              </a:p>
            </p:txBody>
          </p:sp>
        </p:grpSp>
      </p:grpSp>
      <p:sp>
        <p:nvSpPr>
          <p:cNvPr id="66615" name="Text Box 1116">
            <a:extLst>
              <a:ext uri="{FF2B5EF4-FFF2-40B4-BE49-F238E27FC236}">
                <a16:creationId xmlns:a16="http://schemas.microsoft.com/office/drawing/2014/main" id="{A4992469-CD4A-9043-A1EF-A0545A8B51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2175" y="1173163"/>
            <a:ext cx="4749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[ Mutapcic, Boyd, Farjadpour, Johnson, Avniel (2009) ]</a:t>
            </a:r>
          </a:p>
          <a:p>
            <a:r>
              <a:rPr lang="en-US" altLang="en-US" sz="1600"/>
              <a:t>[ Oskooi </a:t>
            </a:r>
            <a:r>
              <a:rPr lang="en-US" altLang="en-US" sz="1600" i="1"/>
              <a:t>et al.</a:t>
            </a:r>
            <a:r>
              <a:rPr lang="en-US" altLang="en-US" sz="1600"/>
              <a:t>, </a:t>
            </a:r>
            <a:r>
              <a:rPr lang="en-US" altLang="en-US" sz="1600" i="1"/>
              <a:t>Optics Express</a:t>
            </a:r>
            <a:r>
              <a:rPr lang="en-US" altLang="en-US" sz="1600"/>
              <a:t> </a:t>
            </a:r>
            <a:r>
              <a:rPr lang="en-US" altLang="en-US" sz="1600" b="1"/>
              <a:t>20</a:t>
            </a:r>
            <a:r>
              <a:rPr lang="en-US" altLang="en-US" sz="1600"/>
              <a:t>, 21558 (2012). ]</a:t>
            </a:r>
          </a:p>
          <a:p>
            <a:endParaRPr lang="en-US" altLang="en-US" sz="1600"/>
          </a:p>
        </p:txBody>
      </p:sp>
      <p:sp>
        <p:nvSpPr>
          <p:cNvPr id="66616" name="Text Box 1117">
            <a:extLst>
              <a:ext uri="{FF2B5EF4-FFF2-40B4-BE49-F238E27FC236}">
                <a16:creationId xmlns:a16="http://schemas.microsoft.com/office/drawing/2014/main" id="{49050651-5AB8-2E4E-9130-31103DE1D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575" y="838200"/>
            <a:ext cx="3741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[ Povinelli, Johnson, Joannopoulos (2005) ]</a:t>
            </a:r>
          </a:p>
        </p:txBody>
      </p:sp>
      <p:sp>
        <p:nvSpPr>
          <p:cNvPr id="66617" name="TextBox 3">
            <a:extLst>
              <a:ext uri="{FF2B5EF4-FFF2-40B4-BE49-F238E27FC236}">
                <a16:creationId xmlns:a16="http://schemas.microsoft.com/office/drawing/2014/main" id="{ABA43005-BC95-3443-AE21-92953C533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943600"/>
            <a:ext cx="41322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nominal</a:t>
            </a:r>
            <a:r>
              <a:rPr lang="en-US" altLang="en-US" sz="2000"/>
              <a:t> problem:</a:t>
            </a:r>
          </a:p>
          <a:p>
            <a:r>
              <a:rPr lang="en-US" altLang="en-US" sz="2800">
                <a:solidFill>
                  <a:srgbClr val="FF0000"/>
                </a:solidFill>
              </a:rPr>
              <a:t>Find </a:t>
            </a:r>
            <a:r>
              <a:rPr lang="en-US" altLang="en-US" sz="2800" i="1">
                <a:solidFill>
                  <a:srgbClr val="FF0000"/>
                </a:solidFill>
              </a:rPr>
              <a:t>s</a:t>
            </a:r>
            <a:r>
              <a:rPr lang="en-US" altLang="en-US" sz="2800">
                <a:solidFill>
                  <a:srgbClr val="FF0000"/>
                </a:solidFill>
              </a:rPr>
              <a:t>(</a:t>
            </a:r>
            <a:r>
              <a:rPr lang="en-US" altLang="en-US" sz="2800" i="1">
                <a:solidFill>
                  <a:srgbClr val="FF0000"/>
                </a:solidFill>
              </a:rPr>
              <a:t>z</a:t>
            </a:r>
            <a:r>
              <a:rPr lang="en-US" altLang="en-US" sz="2800">
                <a:solidFill>
                  <a:srgbClr val="FF0000"/>
                </a:solidFill>
              </a:rPr>
              <a:t>) minimizing loss...</a:t>
            </a:r>
          </a:p>
        </p:txBody>
      </p:sp>
    </p:spTree>
    <p:extLst>
      <p:ext uri="{BB962C8B-B14F-4D97-AF65-F5344CB8AC3E}">
        <p14:creationId xmlns:p14="http://schemas.microsoft.com/office/powerpoint/2010/main" val="347910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125C4576-2286-AD47-B449-7AFB95882A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pPr>
              <a:defRPr/>
            </a:pPr>
            <a:r>
              <a:rPr lang="en-US" dirty="0"/>
              <a:t>A nominal optimum</a:t>
            </a:r>
          </a:p>
        </p:txBody>
      </p:sp>
      <p:pic>
        <p:nvPicPr>
          <p:cNvPr id="23555" name="Picture 3">
            <a:extLst>
              <a:ext uri="{FF2B5EF4-FFF2-40B4-BE49-F238E27FC236}">
                <a16:creationId xmlns:a16="http://schemas.microsoft.com/office/drawing/2014/main" id="{57299D29-96BE-DB48-99FE-63C888F9E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914400"/>
            <a:ext cx="5943600" cy="19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556" name="Picture 4">
            <a:extLst>
              <a:ext uri="{FF2B5EF4-FFF2-40B4-BE49-F238E27FC236}">
                <a16:creationId xmlns:a16="http://schemas.microsoft.com/office/drawing/2014/main" id="{523A22E5-A257-DF41-920A-F173146E7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19200"/>
            <a:ext cx="6832600" cy="532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3557" name="Text Box 5">
            <a:extLst>
              <a:ext uri="{FF2B5EF4-FFF2-40B4-BE49-F238E27FC236}">
                <a16:creationId xmlns:a16="http://schemas.microsoft.com/office/drawing/2014/main" id="{94AF512B-C8AD-8049-A888-94D03369BE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048000"/>
            <a:ext cx="265747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finds a</a:t>
            </a:r>
          </a:p>
          <a:p>
            <a:r>
              <a:rPr lang="en-US" altLang="en-US">
                <a:solidFill>
                  <a:srgbClr val="FF0000"/>
                </a:solidFill>
              </a:rPr>
              <a:t>delicate interference</a:t>
            </a:r>
          </a:p>
          <a:p>
            <a:r>
              <a:rPr lang="en-US" altLang="en-US">
                <a:solidFill>
                  <a:srgbClr val="FF0000"/>
                </a:solidFill>
              </a:rPr>
              <a:t>cancellation</a:t>
            </a:r>
            <a:r>
              <a:rPr lang="en-US" altLang="en-US"/>
              <a:t> giving</a:t>
            </a:r>
          </a:p>
          <a:p>
            <a:r>
              <a:rPr lang="en-US" altLang="en-US"/>
              <a:t>reflection &lt; 10</a:t>
            </a:r>
            <a:r>
              <a:rPr lang="en-US" altLang="en-US" baseline="30000"/>
              <a:t>–6</a:t>
            </a:r>
            <a:endParaRPr lang="en-US" altLang="en-US"/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7B287C75-4608-4A44-8AC6-2FA7DF07E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4495800"/>
            <a:ext cx="3198813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any </a:t>
            </a:r>
            <a:r>
              <a:rPr lang="en-US">
                <a:solidFill>
                  <a:srgbClr val="0000FF"/>
                </a:solidFill>
                <a:latin typeface="Times" charset="0"/>
                <a:ea typeface="ＭＳ Ｐゴシック" charset="0"/>
                <a:cs typeface="ＭＳ Ｐゴシック" charset="0"/>
              </a:rPr>
              <a:t>tiny</a:t>
            </a:r>
          </a:p>
          <a:p>
            <a:pPr>
              <a:defRPr/>
            </a:pPr>
            <a:r>
              <a:rPr lang="en-US">
                <a:solidFill>
                  <a:srgbClr val="0000FF"/>
                </a:solidFill>
                <a:latin typeface="Times" charset="0"/>
                <a:ea typeface="ＭＳ Ｐゴシック" charset="0"/>
                <a:cs typeface="ＭＳ Ｐゴシック" charset="0"/>
              </a:rPr>
              <a:t>manufacturing defect</a:t>
            </a:r>
          </a:p>
          <a:p>
            <a:pPr>
              <a:defRPr/>
            </a:pPr>
            <a:r>
              <a:rPr lang="en-US">
                <a:solidFill>
                  <a:srgbClr val="0000FF"/>
                </a:solidFill>
                <a:latin typeface="Times" charset="0"/>
                <a:ea typeface="ＭＳ Ｐゴシック" charset="0"/>
                <a:cs typeface="ＭＳ Ｐゴシック" charset="0"/>
              </a:rPr>
              <a:t>will kill this cancellation</a:t>
            </a: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90" name="TextBox 1">
            <a:extLst>
              <a:ext uri="{FF2B5EF4-FFF2-40B4-BE49-F238E27FC236}">
                <a16:creationId xmlns:a16="http://schemas.microsoft.com/office/drawing/2014/main" id="{DB5C1B21-A72A-EA46-B458-52B8B81E68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3275" y="6400800"/>
            <a:ext cx="5241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FF"/>
                </a:solidFill>
              </a:rPr>
              <a:t>(stretching design taper — a simple perturbation)</a:t>
            </a:r>
          </a:p>
        </p:txBody>
      </p:sp>
    </p:spTree>
    <p:extLst>
      <p:ext uri="{BB962C8B-B14F-4D97-AF65-F5344CB8AC3E}">
        <p14:creationId xmlns:p14="http://schemas.microsoft.com/office/powerpoint/2010/main" val="23105574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6EAF7DB6-E1FF-924C-A783-5A09A61713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34400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ヒラギノ角ゴ Pro W3" charset="0"/>
                <a:cs typeface="ヒラギノ角ゴ Pro W3" charset="0"/>
              </a:rPr>
              <a:t>The solution: </a:t>
            </a:r>
            <a:r>
              <a:rPr lang="en-US" dirty="0">
                <a:solidFill>
                  <a:srgbClr val="FF0000"/>
                </a:solidFill>
                <a:ea typeface="ヒラギノ角ゴ Pro W3" charset="0"/>
                <a:cs typeface="ヒラギノ角ゴ Pro W3" charset="0"/>
              </a:rPr>
              <a:t>Robust optimization</a:t>
            </a:r>
          </a:p>
        </p:txBody>
      </p:sp>
      <p:pic>
        <p:nvPicPr>
          <p:cNvPr id="68610" name="Picture 3">
            <a:extLst>
              <a:ext uri="{FF2B5EF4-FFF2-40B4-BE49-F238E27FC236}">
                <a16:creationId xmlns:a16="http://schemas.microsoft.com/office/drawing/2014/main" id="{2396D651-AF9F-1D4A-83EE-EC5E9F01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04963"/>
            <a:ext cx="6172200" cy="487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4">
            <a:extLst>
              <a:ext uri="{FF2B5EF4-FFF2-40B4-BE49-F238E27FC236}">
                <a16:creationId xmlns:a16="http://schemas.microsoft.com/office/drawing/2014/main" id="{F88DFC87-9E93-E84D-807C-69D924ACD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0950"/>
            <a:ext cx="5943600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Text Box 5">
            <a:extLst>
              <a:ext uri="{FF2B5EF4-FFF2-40B4-BE49-F238E27FC236}">
                <a16:creationId xmlns:a16="http://schemas.microsoft.com/office/drawing/2014/main" id="{FF854866-FAEC-0745-8C02-B509AB969F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219200"/>
            <a:ext cx="18288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[ Mutapcic, Boyd, Farjadpour, Johnson, Avniel (2009) ]</a:t>
            </a:r>
          </a:p>
        </p:txBody>
      </p:sp>
      <p:sp>
        <p:nvSpPr>
          <p:cNvPr id="68613" name="Text Box 7">
            <a:extLst>
              <a:ext uri="{FF2B5EF4-FFF2-40B4-BE49-F238E27FC236}">
                <a16:creationId xmlns:a16="http://schemas.microsoft.com/office/drawing/2014/main" id="{6B4F144B-4F25-C34E-A3CF-D1A2D2E53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822450"/>
            <a:ext cx="26670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• </a:t>
            </a:r>
            <a:r>
              <a:rPr lang="en-US" altLang="en-US" sz="1800">
                <a:solidFill>
                  <a:srgbClr val="CC0000"/>
                </a:solidFill>
              </a:rPr>
              <a:t>Minimize worst-case</a:t>
            </a:r>
          </a:p>
          <a:p>
            <a:pPr eaLnBrk="1" hangingPunct="1"/>
            <a:r>
              <a:rPr lang="en-US" altLang="en-US" sz="1800">
                <a:solidFill>
                  <a:srgbClr val="CC0000"/>
                </a:solidFill>
              </a:rPr>
              <a:t>   reflection</a:t>
            </a:r>
            <a:r>
              <a:rPr lang="en-US" altLang="en-US" sz="1800"/>
              <a:t>: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    min   max   </a:t>
            </a:r>
            <a:r>
              <a:rPr lang="en-US" altLang="en-US" sz="1800" i="1"/>
              <a:t>R</a:t>
            </a:r>
            <a:r>
              <a:rPr lang="en-US" altLang="en-US" sz="1800"/>
              <a:t>(</a:t>
            </a:r>
            <a:r>
              <a:rPr lang="en-US" altLang="en-US" sz="1800" i="1"/>
              <a:t>s</a:t>
            </a:r>
            <a:r>
              <a:rPr lang="en-US" altLang="en-US" sz="1800"/>
              <a:t>, </a:t>
            </a:r>
            <a:r>
              <a:rPr lang="en-US" altLang="en-US" sz="1800" i="1"/>
              <a:t>u</a:t>
            </a:r>
            <a:r>
              <a:rPr lang="en-US" altLang="en-US" sz="1800"/>
              <a:t>)</a:t>
            </a:r>
          </a:p>
          <a:p>
            <a:pPr eaLnBrk="1" hangingPunct="1"/>
            <a:endParaRPr lang="en-US" altLang="en-US" sz="1800"/>
          </a:p>
          <a:p>
            <a:pPr eaLnBrk="1" hangingPunct="1"/>
            <a:endParaRPr lang="en-US" altLang="en-US" sz="1800"/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• </a:t>
            </a:r>
            <a:r>
              <a:rPr lang="en-US" altLang="en-US" sz="1800">
                <a:solidFill>
                  <a:srgbClr val="CC0000"/>
                </a:solidFill>
              </a:rPr>
              <a:t>Robust design</a:t>
            </a:r>
            <a:r>
              <a:rPr lang="en-US" altLang="en-US" sz="1800"/>
              <a:t> still</a:t>
            </a:r>
          </a:p>
          <a:p>
            <a:pPr eaLnBrk="1" hangingPunct="1"/>
            <a:r>
              <a:rPr lang="en-US" altLang="en-US" sz="1800"/>
              <a:t>   works when </a:t>
            </a:r>
            <a:r>
              <a:rPr lang="en-US" altLang="en-US" sz="1800">
                <a:solidFill>
                  <a:srgbClr val="0000FF"/>
                </a:solidFill>
              </a:rPr>
              <a:t>random</a:t>
            </a:r>
          </a:p>
          <a:p>
            <a:pPr eaLnBrk="1" hangingPunct="1"/>
            <a:r>
              <a:rPr lang="en-US" altLang="en-US" sz="1800">
                <a:solidFill>
                  <a:srgbClr val="0000FF"/>
                </a:solidFill>
              </a:rPr>
              <a:t>   disorder </a:t>
            </a:r>
            <a:r>
              <a:rPr lang="en-US" altLang="en-US" sz="1800"/>
              <a:t>introduced: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   brute-force results =</a:t>
            </a:r>
          </a:p>
          <a:p>
            <a:pPr eaLnBrk="1" hangingPunct="1"/>
            <a:r>
              <a:rPr lang="en-US" altLang="en-US" sz="1800"/>
              <a:t>       </a:t>
            </a:r>
            <a:r>
              <a:rPr lang="en-US" altLang="en-US" sz="1800">
                <a:solidFill>
                  <a:srgbClr val="0000FF"/>
                </a:solidFill>
              </a:rPr>
              <a:t>40× better </a:t>
            </a:r>
            <a:r>
              <a:rPr lang="en-US" altLang="en-US" sz="1800"/>
              <a:t>than</a:t>
            </a:r>
          </a:p>
          <a:p>
            <a:pPr eaLnBrk="1" hangingPunct="1"/>
            <a:r>
              <a:rPr lang="en-US" altLang="en-US" sz="1800"/>
              <a:t>    nominal optimum</a:t>
            </a:r>
          </a:p>
          <a:p>
            <a:pPr eaLnBrk="1" hangingPunct="1"/>
            <a:r>
              <a:rPr lang="en-US" altLang="en-US" sz="1800"/>
              <a:t> with surface roughness</a:t>
            </a:r>
          </a:p>
          <a:p>
            <a:pPr eaLnBrk="1" hangingPunct="1"/>
            <a:endParaRPr lang="en-US" altLang="en-US" sz="1800"/>
          </a:p>
        </p:txBody>
      </p:sp>
      <p:sp>
        <p:nvSpPr>
          <p:cNvPr id="68614" name="Text Box 8">
            <a:extLst>
              <a:ext uri="{FF2B5EF4-FFF2-40B4-BE49-F238E27FC236}">
                <a16:creationId xmlns:a16="http://schemas.microsoft.com/office/drawing/2014/main" id="{5918EDE0-394E-D042-BA99-B19686348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3124200"/>
            <a:ext cx="3365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/>
              <a:t>s</a:t>
            </a:r>
          </a:p>
        </p:txBody>
      </p:sp>
      <p:sp>
        <p:nvSpPr>
          <p:cNvPr id="68615" name="Text Box 9">
            <a:extLst>
              <a:ext uri="{FF2B5EF4-FFF2-40B4-BE49-F238E27FC236}">
                <a16:creationId xmlns:a16="http://schemas.microsoft.com/office/drawing/2014/main" id="{470B5ACB-92E6-3B47-BA54-1146978BE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6413" y="3124200"/>
            <a:ext cx="1133475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i="1"/>
              <a:t>u</a:t>
            </a:r>
            <a:endParaRPr lang="en-US" altLang="en-US" sz="1800"/>
          </a:p>
          <a:p>
            <a:pPr algn="ctr" eaLnBrk="1" hangingPunct="1"/>
            <a:r>
              <a:rPr lang="en-US" altLang="en-US" sz="1200"/>
              <a:t>(manufacturing</a:t>
            </a:r>
          </a:p>
          <a:p>
            <a:pPr algn="ctr" eaLnBrk="1" hangingPunct="1"/>
            <a:r>
              <a:rPr lang="en-US" altLang="en-US" sz="1200"/>
              <a:t>variation)</a:t>
            </a:r>
            <a:endParaRPr lang="en-US" altLang="en-US" sz="1800"/>
          </a:p>
        </p:txBody>
      </p:sp>
      <p:sp>
        <p:nvSpPr>
          <p:cNvPr id="68616" name="TextBox 1">
            <a:extLst>
              <a:ext uri="{FF2B5EF4-FFF2-40B4-BE49-F238E27FC236}">
                <a16:creationId xmlns:a16="http://schemas.microsoft.com/office/drawing/2014/main" id="{0DE5771E-6D24-DB45-9F05-601AC6046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604838"/>
            <a:ext cx="2876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(worst-case minimax)</a:t>
            </a:r>
          </a:p>
        </p:txBody>
      </p:sp>
    </p:spTree>
    <p:extLst>
      <p:ext uri="{BB962C8B-B14F-4D97-AF65-F5344CB8AC3E}">
        <p14:creationId xmlns:p14="http://schemas.microsoft.com/office/powerpoint/2010/main" val="272175698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C02EFB2E-CA64-D849-A686-11EC76D143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686800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ヒラギノ角ゴ Pro W3" charset="0"/>
                <a:cs typeface="ヒラギノ角ゴ Pro W3" charset="0"/>
              </a:rPr>
              <a:t>A more realistic, slow-light structure</a:t>
            </a:r>
          </a:p>
        </p:txBody>
      </p:sp>
      <p:pic>
        <p:nvPicPr>
          <p:cNvPr id="69634" name="Picture 6">
            <a:extLst>
              <a:ext uri="{FF2B5EF4-FFF2-40B4-BE49-F238E27FC236}">
                <a16:creationId xmlns:a16="http://schemas.microsoft.com/office/drawing/2014/main" id="{C289D6BC-7A20-7141-BEB8-271BF7123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352800"/>
            <a:ext cx="4319588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Rectangle 8">
            <a:extLst>
              <a:ext uri="{FF2B5EF4-FFF2-40B4-BE49-F238E27FC236}">
                <a16:creationId xmlns:a16="http://schemas.microsoft.com/office/drawing/2014/main" id="{2628012F-7C0E-B949-AE6F-EA31A522D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6400800"/>
            <a:ext cx="533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9636" name="Rectangle 9">
            <a:extLst>
              <a:ext uri="{FF2B5EF4-FFF2-40B4-BE49-F238E27FC236}">
                <a16:creationId xmlns:a16="http://schemas.microsoft.com/office/drawing/2014/main" id="{ED2A5BEE-9591-E746-B204-D49B42269E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3216275"/>
            <a:ext cx="2276475" cy="25241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9637" name="Rectangle 10">
            <a:extLst>
              <a:ext uri="{FF2B5EF4-FFF2-40B4-BE49-F238E27FC236}">
                <a16:creationId xmlns:a16="http://schemas.microsoft.com/office/drawing/2014/main" id="{8F0A14F8-412C-9542-A54F-7A6E3808A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5738" y="4149725"/>
            <a:ext cx="3371850" cy="2984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9638" name="Text Box 12">
            <a:extLst>
              <a:ext uri="{FF2B5EF4-FFF2-40B4-BE49-F238E27FC236}">
                <a16:creationId xmlns:a16="http://schemas.microsoft.com/office/drawing/2014/main" id="{6CF8E27E-F631-0D41-9552-A26FF3F1E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03850" y="3608388"/>
            <a:ext cx="3359150" cy="2563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In the </a:t>
            </a:r>
            <a:r>
              <a:rPr lang="en-US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presence of disorder</a:t>
            </a:r>
            <a:r>
              <a:rPr lang="en-US" altLang="en-US" sz="1800">
                <a:latin typeface="Arial" panose="020B0604020202020204" pitchFamily="34" charset="0"/>
              </a:rPr>
              <a:t>,</a:t>
            </a: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robust is 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orders of magnitude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better</a:t>
            </a:r>
            <a:r>
              <a:rPr lang="en-US" altLang="en-US" sz="1800">
                <a:latin typeface="Arial" panose="020B0604020202020204" pitchFamily="34" charset="0"/>
              </a:rPr>
              <a:t> than nominal optimum.</a:t>
            </a:r>
          </a:p>
          <a:p>
            <a:pPr eaLnBrk="1" hangingPunct="1"/>
            <a:endParaRPr lang="en-US" altLang="en-US" sz="180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Nominal optimum is worthless:</a:t>
            </a: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reflections &gt; 10%.</a:t>
            </a:r>
          </a:p>
          <a:p>
            <a:pPr eaLnBrk="1" hangingPunct="1"/>
            <a:endParaRPr lang="en-US" altLang="en-US" sz="1800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Making taper 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too long makes</a:t>
            </a:r>
          </a:p>
          <a:p>
            <a:pPr eaLnBrk="1" hangingPunct="1"/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things worse</a:t>
            </a:r>
            <a:r>
              <a:rPr lang="en-US" altLang="en-US" sz="1800">
                <a:latin typeface="Arial" panose="020B0604020202020204" pitchFamily="34" charset="0"/>
              </a:rPr>
              <a:t>: disorder kills you.</a:t>
            </a:r>
          </a:p>
        </p:txBody>
      </p:sp>
      <p:sp>
        <p:nvSpPr>
          <p:cNvPr id="69639" name="Text Box 4">
            <a:extLst>
              <a:ext uri="{FF2B5EF4-FFF2-40B4-BE49-F238E27FC236}">
                <a16:creationId xmlns:a16="http://schemas.microsoft.com/office/drawing/2014/main" id="{A2D76877-9B78-D445-959A-04E1A3AD7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2398713"/>
            <a:ext cx="85407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Slow-light waveguide for TE (in-plane polarization), tapers contain </a:t>
            </a:r>
            <a:r>
              <a:rPr lang="en-US" altLang="en-US" sz="1800">
                <a:solidFill>
                  <a:schemeClr val="accent2"/>
                </a:solidFill>
                <a:latin typeface="Arial" panose="020B0604020202020204" pitchFamily="34" charset="0"/>
              </a:rPr>
              <a:t>no narrow gaps</a:t>
            </a:r>
            <a:r>
              <a:rPr lang="en-US" altLang="en-US" sz="1800">
                <a:latin typeface="Arial" panose="020B0604020202020204" pitchFamily="34" charset="0"/>
              </a:rPr>
              <a:t>,</a:t>
            </a: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corresponds to contiguous, low-aspect ratio structure in 3d.</a:t>
            </a:r>
          </a:p>
          <a:p>
            <a:pPr eaLnBrk="1" hangingPunct="1"/>
            <a:r>
              <a:rPr lang="en-US" altLang="en-US" sz="1800">
                <a:latin typeface="Arial" panose="020B0604020202020204" pitchFamily="34" charset="0"/>
              </a:rPr>
              <a:t>… </a:t>
            </a:r>
            <a:r>
              <a:rPr lang="en-US" altLang="en-US" sz="1800">
                <a:solidFill>
                  <a:srgbClr val="FF0000"/>
                </a:solidFill>
                <a:latin typeface="Arial" panose="020B0604020202020204" pitchFamily="34" charset="0"/>
              </a:rPr>
              <a:t>Operate close to band edge, group velocity c/34.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69640" name="Text Box 14">
            <a:extLst>
              <a:ext uri="{FF2B5EF4-FFF2-40B4-BE49-F238E27FC236}">
                <a16:creationId xmlns:a16="http://schemas.microsoft.com/office/drawing/2014/main" id="{36C0507A-EE77-A64E-A0FB-9E7AB1863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762000"/>
            <a:ext cx="48498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[ Oskooi </a:t>
            </a:r>
            <a:r>
              <a:rPr lang="en-US" altLang="en-US" sz="1800" i="1"/>
              <a:t>et al.</a:t>
            </a:r>
            <a:r>
              <a:rPr lang="en-US" altLang="en-US" sz="1800"/>
              <a:t>, </a:t>
            </a:r>
            <a:r>
              <a:rPr lang="en-US" altLang="en-US" sz="1800" i="1"/>
              <a:t>Optics Express</a:t>
            </a:r>
            <a:r>
              <a:rPr lang="en-US" altLang="en-US" sz="1800"/>
              <a:t> </a:t>
            </a:r>
            <a:r>
              <a:rPr lang="en-US" altLang="en-US" sz="1800" b="1"/>
              <a:t>20</a:t>
            </a:r>
            <a:r>
              <a:rPr lang="en-US" altLang="en-US" sz="1800"/>
              <a:t>, 21558 (2012). ]</a:t>
            </a:r>
          </a:p>
        </p:txBody>
      </p:sp>
      <p:sp>
        <p:nvSpPr>
          <p:cNvPr id="69641" name="TextBox 1">
            <a:extLst>
              <a:ext uri="{FF2B5EF4-FFF2-40B4-BE49-F238E27FC236}">
                <a16:creationId xmlns:a16="http://schemas.microsoft.com/office/drawing/2014/main" id="{FFD6920A-60B5-2D49-B5C1-E5A746EC9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477000"/>
            <a:ext cx="3232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(different design for each length)</a:t>
            </a:r>
          </a:p>
        </p:txBody>
      </p:sp>
      <p:pic>
        <p:nvPicPr>
          <p:cNvPr id="69642" name="Picture 29">
            <a:extLst>
              <a:ext uri="{FF2B5EF4-FFF2-40B4-BE49-F238E27FC236}">
                <a16:creationId xmlns:a16="http://schemas.microsoft.com/office/drawing/2014/main" id="{BEDC299D-3621-684A-BB04-3DE4F5A08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534400" cy="69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43" name="Text Box 28">
            <a:extLst>
              <a:ext uri="{FF2B5EF4-FFF2-40B4-BE49-F238E27FC236}">
                <a16:creationId xmlns:a16="http://schemas.microsoft.com/office/drawing/2014/main" id="{93093471-5E78-C141-8A36-738E933EA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9838" y="1585913"/>
            <a:ext cx="2538412" cy="37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>
                <a:solidFill>
                  <a:schemeClr val="bg1"/>
                </a:solidFill>
                <a:latin typeface="Arial" panose="020B0604020202020204" pitchFamily="34" charset="0"/>
              </a:rPr>
              <a:t>robust design, to scale</a:t>
            </a:r>
          </a:p>
        </p:txBody>
      </p:sp>
    </p:spTree>
    <p:extLst>
      <p:ext uri="{BB962C8B-B14F-4D97-AF65-F5344CB8AC3E}">
        <p14:creationId xmlns:p14="http://schemas.microsoft.com/office/powerpoint/2010/main" val="425203420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85538-CC46-B045-BEFC-537AE0AB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Today: Three Examples</a:t>
            </a:r>
          </a:p>
        </p:txBody>
      </p:sp>
      <p:sp>
        <p:nvSpPr>
          <p:cNvPr id="70658" name="TextBox 2">
            <a:extLst>
              <a:ext uri="{FF2B5EF4-FFF2-40B4-BE49-F238E27FC236}">
                <a16:creationId xmlns:a16="http://schemas.microsoft.com/office/drawing/2014/main" id="{5E12266F-0429-4046-88ED-8160A9F70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2209800"/>
            <a:ext cx="7678738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Optimizing photonics </a:t>
            </a:r>
            <a:r>
              <a:rPr lang="en-US" altLang="en-US">
                <a:solidFill>
                  <a:srgbClr val="0000FF"/>
                </a:solidFill>
              </a:rPr>
              <a:t>without solving Maxwell’s equations</a:t>
            </a:r>
          </a:p>
          <a:p>
            <a:r>
              <a:rPr lang="en-US" altLang="en-US"/>
              <a:t>	— </a:t>
            </a:r>
            <a:r>
              <a:rPr lang="en-US" altLang="en-US">
                <a:solidFill>
                  <a:srgbClr val="FF0000"/>
                </a:solidFill>
              </a:rPr>
              <a:t>transformational inverse design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>
                <a:solidFill>
                  <a:srgbClr val="808080"/>
                </a:solidFill>
              </a:rPr>
              <a:t>• Ensuring manufacturability of narrow-band devices</a:t>
            </a:r>
          </a:p>
          <a:p>
            <a:r>
              <a:rPr lang="en-US" altLang="en-US">
                <a:solidFill>
                  <a:srgbClr val="808080"/>
                </a:solidFill>
              </a:rPr>
              <a:t>	— robust optimization in photonics design</a:t>
            </a:r>
          </a:p>
          <a:p>
            <a:endParaRPr lang="en-US" altLang="en-US">
              <a:solidFill>
                <a:srgbClr val="808080"/>
              </a:solidFill>
            </a:endParaRPr>
          </a:p>
          <a:p>
            <a:r>
              <a:rPr lang="en-US" altLang="en-US">
                <a:solidFill>
                  <a:srgbClr val="808080"/>
                </a:solidFill>
              </a:rPr>
              <a:t>• Optimizing eigenvalues without eigensolvers</a:t>
            </a:r>
          </a:p>
          <a:p>
            <a:r>
              <a:rPr lang="en-US" altLang="en-US">
                <a:solidFill>
                  <a:srgbClr val="808080"/>
                </a:solidFill>
              </a:rPr>
              <a:t>	— microcavity design and the </a:t>
            </a:r>
          </a:p>
          <a:p>
            <a:r>
              <a:rPr lang="en-US" altLang="en-US">
                <a:solidFill>
                  <a:srgbClr val="808080"/>
                </a:solidFill>
              </a:rPr>
              <a:t>		frequency-averaged local density of states</a:t>
            </a:r>
          </a:p>
        </p:txBody>
      </p:sp>
      <p:sp>
        <p:nvSpPr>
          <p:cNvPr id="70659" name="TextBox 3">
            <a:extLst>
              <a:ext uri="{FF2B5EF4-FFF2-40B4-BE49-F238E27FC236}">
                <a16:creationId xmlns:a16="http://schemas.microsoft.com/office/drawing/2014/main" id="{092230CA-838B-3C40-9F90-36ABB3762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75" y="3124200"/>
            <a:ext cx="5889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[ Gabrielli, Liu, Johnson &amp; Lipson, </a:t>
            </a:r>
            <a:r>
              <a:rPr lang="en-US" altLang="en-US" sz="1800" i="1"/>
              <a:t>Nature Commun.</a:t>
            </a:r>
            <a:r>
              <a:rPr lang="en-US" altLang="en-US" sz="1800"/>
              <a:t> (2012) ]</a:t>
            </a:r>
          </a:p>
          <a:p>
            <a:pPr algn="ctr"/>
            <a:r>
              <a:rPr lang="en-US" altLang="en-US" sz="1800"/>
              <a:t>[ Liu </a:t>
            </a:r>
            <a:r>
              <a:rPr lang="en-US" altLang="en-US" sz="1800" i="1"/>
              <a:t>et al.,</a:t>
            </a:r>
            <a:r>
              <a:rPr lang="en-US" altLang="en-US" sz="1800"/>
              <a:t> manuscript in preparation. ]</a:t>
            </a:r>
          </a:p>
        </p:txBody>
      </p:sp>
    </p:spTree>
    <p:extLst>
      <p:ext uri="{BB962C8B-B14F-4D97-AF65-F5344CB8AC3E}">
        <p14:creationId xmlns:p14="http://schemas.microsoft.com/office/powerpoint/2010/main" val="25065712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B25342FB-281A-C64C-A6F3-C13BCD2154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28600" y="152400"/>
            <a:ext cx="8686800" cy="9144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ヒラギノ角ゴ Pro W3" charset="0"/>
                <a:cs typeface="ヒラギノ角ゴ Pro W3" charset="0"/>
              </a:rPr>
              <a:t>Gradient-index Multimode Optics</a:t>
            </a:r>
          </a:p>
        </p:txBody>
      </p:sp>
      <p:sp>
        <p:nvSpPr>
          <p:cNvPr id="48131" name="Text Box 3">
            <a:extLst>
              <a:ext uri="{FF2B5EF4-FFF2-40B4-BE49-F238E27FC236}">
                <a16:creationId xmlns:a16="http://schemas.microsoft.com/office/drawing/2014/main" id="{DAFB1007-0C53-7048-9DBA-F20BB13E9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371600"/>
            <a:ext cx="3962400" cy="1443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27025" defTabSz="457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defTabSz="457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defTabSz="457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defTabSz="457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457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</a:pPr>
            <a:r>
              <a:rPr lang="en-US" altLang="en-US">
                <a:solidFill>
                  <a:srgbClr val="000000"/>
                </a:solidFill>
                <a:ea typeface="ヒラギノ角ゴ Pro W3" panose="020B0300000000000000" pitchFamily="34" charset="-128"/>
              </a:rPr>
              <a:t>Lipson group @ Cornell</a:t>
            </a:r>
          </a:p>
          <a:p>
            <a:pPr eaLnBrk="1" hangingPunct="1">
              <a:spcBef>
                <a:spcPts val="800"/>
              </a:spcBef>
              <a:buSzPct val="100000"/>
            </a:pPr>
            <a:r>
              <a:rPr lang="en-US" altLang="en-US">
                <a:solidFill>
                  <a:srgbClr val="000000"/>
                </a:solidFill>
                <a:ea typeface="ヒラギノ角ゴ Pro W3" panose="020B0300000000000000" pitchFamily="34" charset="-128"/>
              </a:rPr>
              <a:t>	can make </a:t>
            </a:r>
            <a:r>
              <a:rPr lang="en-US" altLang="en-US">
                <a:solidFill>
                  <a:srgbClr val="FF0000"/>
                </a:solidFill>
                <a:ea typeface="ヒラギノ角ゴ Pro W3" panose="020B0300000000000000" pitchFamily="34" charset="-128"/>
              </a:rPr>
              <a:t>smoothly varying “gradient-index”</a:t>
            </a:r>
            <a:r>
              <a:rPr lang="en-US" altLang="ja-JP">
                <a:solidFill>
                  <a:srgbClr val="000000"/>
                </a:solidFill>
                <a:ea typeface="ヒラギノ角ゴ Pro W3" panose="020B0300000000000000" pitchFamily="34" charset="-128"/>
              </a:rPr>
              <a:t> structures by grayscale lithography</a:t>
            </a:r>
          </a:p>
          <a:p>
            <a:pPr eaLnBrk="1" hangingPunct="1">
              <a:spcBef>
                <a:spcPts val="800"/>
              </a:spcBef>
              <a:buSzPct val="100000"/>
            </a:pPr>
            <a:r>
              <a:rPr lang="en-US" altLang="en-US">
                <a:solidFill>
                  <a:srgbClr val="0000FF"/>
                </a:solidFill>
                <a:ea typeface="ヒラギノ角ゴ Pro W3" panose="020B0300000000000000" pitchFamily="34" charset="-128"/>
              </a:rPr>
              <a:t>(variable-thickness waveguide = gradient effective index)</a:t>
            </a:r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17448E96-8F86-F54C-880C-F6581174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86200"/>
            <a:ext cx="3105150" cy="270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684" name="Picture 2">
            <a:extLst>
              <a:ext uri="{FF2B5EF4-FFF2-40B4-BE49-F238E27FC236}">
                <a16:creationId xmlns:a16="http://schemas.microsoft.com/office/drawing/2014/main" id="{3458FAE3-577C-BF47-9131-616A25CBFA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295400"/>
            <a:ext cx="42148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5" name="TextBox 1">
            <a:extLst>
              <a:ext uri="{FF2B5EF4-FFF2-40B4-BE49-F238E27FC236}">
                <a16:creationId xmlns:a16="http://schemas.microsoft.com/office/drawing/2014/main" id="{670BDC5B-D9E1-EE45-88A4-336A28315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363" y="5181600"/>
            <a:ext cx="47053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</a:rPr>
              <a:t>Transformation optics:</a:t>
            </a:r>
          </a:p>
          <a:p>
            <a:pPr algn="ctr"/>
            <a:r>
              <a:rPr lang="en-US" altLang="en-US"/>
              <a:t>design </a:t>
            </a:r>
            <a:r>
              <a:rPr lang="en-US" altLang="en-US">
                <a:solidFill>
                  <a:srgbClr val="0000FF"/>
                </a:solidFill>
              </a:rPr>
              <a:t>materials</a:t>
            </a:r>
            <a:r>
              <a:rPr lang="en-US" altLang="en-US"/>
              <a:t> that mathematically</a:t>
            </a:r>
          </a:p>
          <a:p>
            <a:pPr algn="ctr"/>
            <a:r>
              <a:rPr lang="en-US" altLang="en-US">
                <a:solidFill>
                  <a:srgbClr val="0000FF"/>
                </a:solidFill>
              </a:rPr>
              <a:t>mimic</a:t>
            </a:r>
            <a:r>
              <a:rPr lang="en-US" altLang="en-US"/>
              <a:t> coordinate </a:t>
            </a:r>
            <a:r>
              <a:rPr lang="en-US" altLang="en-US">
                <a:solidFill>
                  <a:srgbClr val="0000FF"/>
                </a:solidFill>
              </a:rPr>
              <a:t>transformations </a:t>
            </a:r>
          </a:p>
        </p:txBody>
      </p:sp>
    </p:spTree>
    <p:extLst>
      <p:ext uri="{BB962C8B-B14F-4D97-AF65-F5344CB8AC3E}">
        <p14:creationId xmlns:p14="http://schemas.microsoft.com/office/powerpoint/2010/main" val="48842097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815C52DA-4D02-3145-812B-065A371DC2C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76200" y="-76200"/>
            <a:ext cx="8991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ヒラギノ角ゴ Pro W3" charset="0"/>
                <a:cs typeface="ヒラギノ角ゴ Pro W3" charset="0"/>
              </a:rPr>
              <a:t>Transformational Optics</a:t>
            </a:r>
          </a:p>
        </p:txBody>
      </p:sp>
      <p:sp>
        <p:nvSpPr>
          <p:cNvPr id="49155" name="Text Box 3">
            <a:extLst>
              <a:ext uri="{FF2B5EF4-FFF2-40B4-BE49-F238E27FC236}">
                <a16:creationId xmlns:a16="http://schemas.microsoft.com/office/drawing/2014/main" id="{1885E29F-8DE8-C040-BCF3-43351C2C0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600200"/>
            <a:ext cx="4014788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27025" defTabSz="457200"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b="1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Idea: </a:t>
            </a:r>
            <a:r>
              <a:rPr lang="en-US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warping light with </a:t>
            </a:r>
            <a:r>
              <a:rPr lang="en-US" b="1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x</a:t>
            </a:r>
            <a:r>
              <a:rPr lang="en-US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'(</a:t>
            </a:r>
            <a:r>
              <a:rPr lang="en-US" b="1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x</a:t>
            </a:r>
            <a:r>
              <a:rPr lang="en-US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)</a:t>
            </a:r>
          </a:p>
          <a:p>
            <a:pPr eaLnBrk="1" hangingPunct="1">
              <a:spcBef>
                <a:spcPts val="800"/>
              </a:spcBef>
              <a:buSzPct val="100000"/>
              <a:defRPr/>
            </a:pPr>
            <a:endParaRPr lang="en-US" dirty="0">
              <a:solidFill>
                <a:srgbClr val="000000"/>
              </a:solidFill>
              <a:ea typeface="ヒラギノ角ゴ Pro W3" charset="0"/>
              <a:cs typeface="ヒラギノ角ゴ Pro W3" charset="0"/>
            </a:endParaRPr>
          </a:p>
        </p:txBody>
      </p:sp>
      <p:sp>
        <p:nvSpPr>
          <p:cNvPr id="49156" name="Text Box 4">
            <a:extLst>
              <a:ext uri="{FF2B5EF4-FFF2-40B4-BE49-F238E27FC236}">
                <a16:creationId xmlns:a16="http://schemas.microsoft.com/office/drawing/2014/main" id="{44986A08-FA71-8C43-9F54-30D2CB1E35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213" y="4541838"/>
            <a:ext cx="4014787" cy="223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27025" defTabSz="457200"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  <a:defRPr/>
            </a:pPr>
            <a:endParaRPr lang="en-US" dirty="0">
              <a:solidFill>
                <a:srgbClr val="000000"/>
              </a:solidFill>
              <a:ea typeface="ヒラギノ角ゴ Pro W3" charset="0"/>
              <a:cs typeface="ヒラギノ角ゴ Pro W3" charset="0"/>
            </a:endParaRPr>
          </a:p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= </a:t>
            </a:r>
            <a:r>
              <a:rPr lang="en-US" dirty="0">
                <a:solidFill>
                  <a:srgbClr val="FF0000"/>
                </a:solidFill>
                <a:ea typeface="ヒラギノ角ゴ Pro W3" charset="0"/>
                <a:cs typeface="ヒラギノ角ゴ Pro W3" charset="0"/>
              </a:rPr>
              <a:t>material transformations</a:t>
            </a:r>
          </a:p>
          <a:p>
            <a:pPr eaLnBrk="1" hangingPunct="1">
              <a:lnSpc>
                <a:spcPct val="50000"/>
              </a:lnSpc>
              <a:spcBef>
                <a:spcPts val="800"/>
              </a:spcBef>
              <a:buSzPct val="100000"/>
              <a:defRPr/>
            </a:pPr>
            <a:endParaRPr lang="en-US" dirty="0">
              <a:solidFill>
                <a:srgbClr val="000000"/>
              </a:solidFill>
              <a:ea typeface="ヒラギノ角ゴ Pro W3" charset="0"/>
              <a:cs typeface="ヒラギノ角ゴ Pro W3" charset="0"/>
            </a:endParaRPr>
          </a:p>
          <a:p>
            <a:pPr eaLnBrk="1" hangingPunct="1">
              <a:spcBef>
                <a:spcPts val="800"/>
              </a:spcBef>
              <a:buSzPct val="100000"/>
              <a:defRPr/>
            </a:pPr>
            <a:endParaRPr lang="en-US" dirty="0">
              <a:solidFill>
                <a:srgbClr val="000000"/>
              </a:solidFill>
              <a:ea typeface="ヒラギノ角ゴ Pro W3" charset="0"/>
              <a:cs typeface="ヒラギノ角ゴ Pro W3" charset="0"/>
            </a:endParaRPr>
          </a:p>
          <a:p>
            <a:pPr eaLnBrk="1" hangingPunct="1">
              <a:spcBef>
                <a:spcPts val="800"/>
              </a:spcBef>
              <a:buSzPct val="100000"/>
              <a:defRPr/>
            </a:pPr>
            <a:r>
              <a:rPr lang="en-US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    (</a:t>
            </a:r>
            <a:r>
              <a:rPr lang="en-US" i="1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J</a:t>
            </a:r>
            <a:r>
              <a:rPr lang="en-US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 = </a:t>
            </a:r>
            <a:r>
              <a:rPr lang="en-US" dirty="0" err="1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Jacobian</a:t>
            </a:r>
            <a:r>
              <a:rPr lang="en-US" dirty="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 matrix)</a:t>
            </a:r>
          </a:p>
        </p:txBody>
      </p:sp>
      <p:sp>
        <p:nvSpPr>
          <p:cNvPr id="49157" name="Text Box 5">
            <a:extLst>
              <a:ext uri="{FF2B5EF4-FFF2-40B4-BE49-F238E27FC236}">
                <a16:creationId xmlns:a16="http://schemas.microsoft.com/office/drawing/2014/main" id="{C9C32818-C0AC-224B-84E5-45578E68E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2013" y="1219200"/>
            <a:ext cx="4319587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27025" defTabSz="457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defTabSz="457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defTabSz="457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defTabSz="457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4572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</a:pPr>
            <a:r>
              <a:rPr lang="en-US" altLang="en-US" b="1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Pro: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 exact transformation of Maxwell solutions, so no reflections or scattering</a:t>
            </a:r>
          </a:p>
          <a:p>
            <a:pPr eaLnBrk="1" hangingPunct="1">
              <a:spcBef>
                <a:spcPts val="800"/>
              </a:spcBef>
              <a:buSzPct val="100000"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 • transforms </a:t>
            </a:r>
            <a:r>
              <a:rPr lang="en-US" altLang="en-US">
                <a:solidFill>
                  <a:schemeClr val="accent2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all modes same way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, preserving relative phase → </a:t>
            </a:r>
            <a:r>
              <a:rPr lang="en-US" altLang="en-US">
                <a:solidFill>
                  <a:srgbClr val="FF1212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multimode optics</a:t>
            </a:r>
          </a:p>
          <a:p>
            <a:pPr eaLnBrk="1" hangingPunct="1">
              <a:spcBef>
                <a:spcPts val="800"/>
              </a:spcBef>
              <a:buSzPct val="100000"/>
            </a:pPr>
            <a:r>
              <a:rPr lang="en-US" altLang="en-US" b="1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Cons: 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most transformations give </a:t>
            </a:r>
            <a:r>
              <a:rPr lang="en-US" altLang="en-US">
                <a:solidFill>
                  <a:srgbClr val="FF1212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difficult-to-achieve </a:t>
            </a:r>
            <a:r>
              <a:rPr lang="en-US" altLang="en-US">
                <a:solidFill>
                  <a:srgbClr val="FF1212"/>
                </a:solidFill>
                <a:latin typeface="Webdings" pitchFamily="2" charset="2"/>
                <a:sym typeface="Webdings" pitchFamily="2" charset="2"/>
              </a:rPr>
              <a:t>ε</a:t>
            </a:r>
            <a:r>
              <a:rPr lang="en-US" altLang="en-US">
                <a:solidFill>
                  <a:srgbClr val="FF1212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, </a:t>
            </a:r>
            <a:r>
              <a:rPr lang="en-US" altLang="en-US">
                <a:solidFill>
                  <a:srgbClr val="FF1212"/>
                </a:solidFill>
                <a:latin typeface="Symbol" pitchFamily="2" charset="2"/>
                <a:cs typeface="Arial" panose="020B0604020202020204" pitchFamily="34" charset="0"/>
              </a:rPr>
              <a:t>μ</a:t>
            </a:r>
            <a:r>
              <a:rPr lang="en-US" altLang="en-US">
                <a:solidFill>
                  <a:srgbClr val="FF1212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: </a:t>
            </a:r>
          </a:p>
          <a:p>
            <a:pPr eaLnBrk="1" hangingPunct="1">
              <a:spcBef>
                <a:spcPts val="800"/>
              </a:spcBef>
              <a:buSzPct val="100000"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	• anisotropy; </a:t>
            </a:r>
            <a:r>
              <a:rPr lang="en-US" altLang="en-US">
                <a:latin typeface="Symbol" pitchFamily="2" charset="2"/>
                <a:cs typeface="Arial" panose="020B0604020202020204" pitchFamily="34" charset="0"/>
              </a:rPr>
              <a:t>μ</a:t>
            </a:r>
            <a:r>
              <a:rPr lang="en-US" altLang="en-US">
                <a:latin typeface="Arial" panose="020B0604020202020204" pitchFamily="34" charset="0"/>
                <a:ea typeface="ヒラギノ角ゴ Pro W3" panose="020B0300000000000000" pitchFamily="34" charset="-128"/>
              </a:rPr>
              <a:t>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≠</a:t>
            </a:r>
            <a:r>
              <a:rPr lang="en-US" altLang="en-US">
                <a:latin typeface="Arial" panose="020B0604020202020204" pitchFamily="34" charset="0"/>
                <a:ea typeface="ヒラギノ角ゴ Pro W3" panose="020B0300000000000000" pitchFamily="34" charset="-128"/>
              </a:rPr>
              <a:t> </a:t>
            </a:r>
            <a:r>
              <a:rPr lang="en-US" altLang="en-US">
                <a:latin typeface="Symbol" pitchFamily="2" charset="2"/>
                <a:cs typeface="Arial" panose="020B0604020202020204" pitchFamily="34" charset="0"/>
              </a:rPr>
              <a:t>μ</a:t>
            </a:r>
            <a:r>
              <a:rPr lang="en-US" altLang="en-US" baseline="-33000">
                <a:latin typeface="Arial" panose="020B0604020202020204" pitchFamily="34" charset="0"/>
                <a:ea typeface="ヒラギノ角ゴ Pro W3" panose="020B0300000000000000" pitchFamily="34" charset="-128"/>
              </a:rPr>
              <a:t>0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, </a:t>
            </a:r>
          </a:p>
          <a:p>
            <a:pPr eaLnBrk="1" hangingPunct="1">
              <a:spcBef>
                <a:spcPts val="800"/>
              </a:spcBef>
              <a:buSzPct val="100000"/>
            </a:pP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	… </a:t>
            </a:r>
            <a:r>
              <a:rPr lang="ja-JP" altLang="en-US">
                <a:solidFill>
                  <a:schemeClr val="accent2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“</a:t>
            </a:r>
            <a:r>
              <a:rPr lang="en-US" altLang="ja-JP">
                <a:solidFill>
                  <a:schemeClr val="accent2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round</a:t>
            </a:r>
            <a:r>
              <a:rPr lang="ja-JP" altLang="en-US">
                <a:solidFill>
                  <a:schemeClr val="accent2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”</a:t>
            </a:r>
            <a:r>
              <a:rPr lang="en-US" altLang="ja-JP">
                <a:solidFill>
                  <a:schemeClr val="accent2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 to isotropic index</a:t>
            </a:r>
          </a:p>
          <a:p>
            <a:pPr eaLnBrk="1" hangingPunct="1">
              <a:spcBef>
                <a:spcPts val="800"/>
              </a:spcBef>
              <a:buSzPct val="100000"/>
            </a:pPr>
            <a:endParaRPr lang="en-US" altLang="en-US">
              <a:solidFill>
                <a:schemeClr val="accent2"/>
              </a:solidFill>
              <a:latin typeface="Arial" panose="020B0604020202020204" pitchFamily="34" charset="0"/>
              <a:ea typeface="ヒラギノ角ゴ Pro W3" panose="020B0300000000000000" pitchFamily="34" charset="-128"/>
            </a:endParaRPr>
          </a:p>
          <a:p>
            <a:pPr eaLnBrk="1" hangingPunct="1">
              <a:spcBef>
                <a:spcPts val="800"/>
              </a:spcBef>
              <a:buSzPct val="100000"/>
            </a:pPr>
            <a:r>
              <a:rPr lang="en-US" altLang="en-US">
                <a:latin typeface="Arial" panose="020B0604020202020204" pitchFamily="34" charset="0"/>
                <a:ea typeface="ヒラギノ角ゴ Pro W3" panose="020B0300000000000000" pitchFamily="34" charset="-128"/>
              </a:rPr>
              <a:t>	• </a:t>
            </a:r>
            <a:r>
              <a:rPr lang="en-US" altLang="en-US" i="1">
                <a:ea typeface="ヒラギノ角ゴ Pro W3" panose="020B0300000000000000" pitchFamily="34" charset="-128"/>
              </a:rPr>
              <a:t>n</a:t>
            </a:r>
            <a:r>
              <a:rPr lang="en-US" altLang="en-US" i="1">
                <a:latin typeface="Arial" panose="020B0604020202020204" pitchFamily="34" charset="0"/>
                <a:ea typeface="ヒラギノ角ゴ Pro W3" panose="020B0300000000000000" pitchFamily="34" charset="-128"/>
              </a:rPr>
              <a:t> </a:t>
            </a:r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may be too big / small </a:t>
            </a:r>
          </a:p>
          <a:p>
            <a:pPr eaLnBrk="1" hangingPunct="1">
              <a:spcBef>
                <a:spcPts val="800"/>
              </a:spcBef>
              <a:buSzPct val="100000"/>
            </a:pPr>
            <a:endParaRPr lang="en-US" altLang="en-US">
              <a:solidFill>
                <a:srgbClr val="000000"/>
              </a:solidFill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49158" name="Rectangle 6">
            <a:extLst>
              <a:ext uri="{FF2B5EF4-FFF2-40B4-BE49-F238E27FC236}">
                <a16:creationId xmlns:a16="http://schemas.microsoft.com/office/drawing/2014/main" id="{368E6D08-E79C-2948-A086-2C9E2FB46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2938" y="3198813"/>
            <a:ext cx="239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defTabSz="45720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>
                <a:solidFill>
                  <a:srgbClr val="FFFFCC"/>
                </a:solidFill>
                <a:latin typeface="Times" charset="0"/>
                <a:ea typeface="ヒラギノ角ゴ Pro W3" charset="0"/>
                <a:cs typeface="ヒラギノ角ゴ Pro W3" charset="0"/>
              </a:rPr>
              <a:t>'</a:t>
            </a:r>
          </a:p>
        </p:txBody>
      </p:sp>
      <p:pic>
        <p:nvPicPr>
          <p:cNvPr id="49160" name="Picture 8">
            <a:extLst>
              <a:ext uri="{FF2B5EF4-FFF2-40B4-BE49-F238E27FC236}">
                <a16:creationId xmlns:a16="http://schemas.microsoft.com/office/drawing/2014/main" id="{CC1A5E43-E255-9A49-829C-EDAA2CBDE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380038"/>
            <a:ext cx="31623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aphicFrame>
        <p:nvGraphicFramePr>
          <p:cNvPr id="72711" name="Object 9">
            <a:extLst>
              <a:ext uri="{FF2B5EF4-FFF2-40B4-BE49-F238E27FC236}">
                <a16:creationId xmlns:a16="http://schemas.microsoft.com/office/drawing/2014/main" id="{6E0B92A7-D59A-894D-B357-6348E3E062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72200" y="5410200"/>
          <a:ext cx="17526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36" name="Equation" r:id="rId4" imgW="469900" imgH="127000" progId="Equation.3">
                  <p:embed/>
                </p:oleObj>
              </mc:Choice>
              <mc:Fallback>
                <p:oleObj name="Equation" r:id="rId4" imgW="469900" imgH="127000" progId="Equation.3">
                  <p:embed/>
                  <p:pic>
                    <p:nvPicPr>
                      <p:cNvPr id="72711" name="Object 9">
                        <a:extLst>
                          <a:ext uri="{FF2B5EF4-FFF2-40B4-BE49-F238E27FC236}">
                            <a16:creationId xmlns:a16="http://schemas.microsoft.com/office/drawing/2014/main" id="{6E0B92A7-D59A-894D-B357-6348E3E062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5410200"/>
                        <a:ext cx="17526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712" name="TextBox 1">
            <a:extLst>
              <a:ext uri="{FF2B5EF4-FFF2-40B4-BE49-F238E27FC236}">
                <a16:creationId xmlns:a16="http://schemas.microsoft.com/office/drawing/2014/main" id="{226799C6-1664-9C48-9B8E-6C7E41A72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985838"/>
            <a:ext cx="33591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[ Ward &amp; Pendry (1996) ]</a:t>
            </a:r>
          </a:p>
        </p:txBody>
      </p:sp>
      <p:pic>
        <p:nvPicPr>
          <p:cNvPr id="72713" name="Picture 2">
            <a:extLst>
              <a:ext uri="{FF2B5EF4-FFF2-40B4-BE49-F238E27FC236}">
                <a16:creationId xmlns:a16="http://schemas.microsoft.com/office/drawing/2014/main" id="{33EB761A-4CC2-9B43-AB9D-AFDB7A1569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" y="2057400"/>
            <a:ext cx="3254375" cy="288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89196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DC187436-B0D1-2B46-BCD2-950D760A508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ヒラギノ角ゴ Pro W3" charset="0"/>
                <a:cs typeface="ヒラギノ角ゴ Pro W3" charset="0"/>
              </a:rPr>
              <a:t>Transformational Inverse Design</a:t>
            </a:r>
          </a:p>
        </p:txBody>
      </p:sp>
      <p:sp>
        <p:nvSpPr>
          <p:cNvPr id="50179" name="Text Box 3">
            <a:extLst>
              <a:ext uri="{FF2B5EF4-FFF2-40B4-BE49-F238E27FC236}">
                <a16:creationId xmlns:a16="http://schemas.microsoft.com/office/drawing/2014/main" id="{E4B10ECF-FC22-424A-AEF8-D25E32687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" y="1219200"/>
            <a:ext cx="8435975" cy="23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Given a transformation </a:t>
            </a:r>
            <a:r>
              <a:rPr lang="en-US" altLang="en-US" b="1"/>
              <a:t>x</a:t>
            </a:r>
            <a:r>
              <a:rPr lang="en-US" altLang="en-US"/>
              <a:t>'(</a:t>
            </a:r>
            <a:r>
              <a:rPr lang="en-US" altLang="en-US" b="1"/>
              <a:t>x</a:t>
            </a:r>
            <a:r>
              <a:rPr lang="en-US" altLang="en-US"/>
              <a:t>), we can </a:t>
            </a:r>
            <a:r>
              <a:rPr lang="en-US" altLang="en-US">
                <a:solidFill>
                  <a:srgbClr val="FF0000"/>
                </a:solidFill>
              </a:rPr>
              <a:t>evaluate its manufacturability</a:t>
            </a:r>
            <a:endParaRPr lang="en-US" altLang="en-US"/>
          </a:p>
          <a:p>
            <a:r>
              <a:rPr lang="en-US" altLang="en-US"/>
              <a:t>                (need </a:t>
            </a:r>
            <a:r>
              <a:rPr lang="en-US" altLang="en-US">
                <a:solidFill>
                  <a:schemeClr val="accent2"/>
                </a:solidFill>
              </a:rPr>
              <a:t>minimal anisotropy, attainable indices</a:t>
            </a:r>
            <a:r>
              <a:rPr lang="en-US" altLang="en-US"/>
              <a:t>)</a:t>
            </a:r>
          </a:p>
          <a:p>
            <a:r>
              <a:rPr lang="en-US" altLang="en-US"/>
              <a:t>	  quickly, </a:t>
            </a:r>
            <a:r>
              <a:rPr lang="en-US" altLang="en-US">
                <a:solidFill>
                  <a:srgbClr val="FF0000"/>
                </a:solidFill>
              </a:rPr>
              <a:t>without solving Maxwell</a:t>
            </a:r>
            <a:r>
              <a:rPr lang="ja-JP" altLang="en-US">
                <a:solidFill>
                  <a:srgbClr val="FF0000"/>
                </a:solidFill>
              </a:rPr>
              <a:t>’</a:t>
            </a:r>
            <a:r>
              <a:rPr lang="en-US" altLang="ja-JP">
                <a:solidFill>
                  <a:srgbClr val="FF0000"/>
                </a:solidFill>
              </a:rPr>
              <a:t>s equations</a:t>
            </a:r>
            <a:r>
              <a:rPr lang="en-US" altLang="ja-JP"/>
              <a:t> </a:t>
            </a:r>
          </a:p>
          <a:p>
            <a:endParaRPr lang="en-US" altLang="en-US"/>
          </a:p>
          <a:p>
            <a:r>
              <a:rPr lang="en-US" altLang="en-US"/>
              <a:t> … so</a:t>
            </a:r>
            <a:r>
              <a:rPr lang="en-US" altLang="en-US">
                <a:sym typeface="Symbol" pitchFamily="2" charset="2"/>
              </a:rPr>
              <a:t> </a:t>
            </a:r>
            <a:r>
              <a:rPr lang="en-US" altLang="en-US">
                <a:solidFill>
                  <a:srgbClr val="FF0000"/>
                </a:solidFill>
                <a:sym typeface="Symbol" pitchFamily="2" charset="2"/>
              </a:rPr>
              <a:t>optimization</a:t>
            </a:r>
            <a:r>
              <a:rPr lang="en-US" altLang="en-US">
                <a:sym typeface="Symbol" pitchFamily="2" charset="2"/>
              </a:rPr>
              <a:t> can rapidly </a:t>
            </a:r>
            <a:r>
              <a:rPr lang="en-US" altLang="en-US">
                <a:solidFill>
                  <a:schemeClr val="accent2"/>
                </a:solidFill>
                <a:sym typeface="Symbol" pitchFamily="2" charset="2"/>
              </a:rPr>
              <a:t>search many transformations</a:t>
            </a:r>
          </a:p>
          <a:p>
            <a:r>
              <a:rPr lang="en-US" altLang="en-US">
                <a:solidFill>
                  <a:schemeClr val="accent2"/>
                </a:solidFill>
                <a:sym typeface="Symbol" pitchFamily="2" charset="2"/>
              </a:rPr>
              <a:t>		to find the </a:t>
            </a:r>
            <a:r>
              <a:rPr lang="ja-JP" altLang="en-US">
                <a:solidFill>
                  <a:schemeClr val="accent2"/>
                </a:solidFill>
                <a:sym typeface="Symbol" pitchFamily="2" charset="2"/>
              </a:rPr>
              <a:t>“</a:t>
            </a:r>
            <a:r>
              <a:rPr lang="en-US" altLang="ja-JP">
                <a:solidFill>
                  <a:schemeClr val="accent2"/>
                </a:solidFill>
                <a:sym typeface="Symbol" pitchFamily="2" charset="2"/>
              </a:rPr>
              <a:t>best</a:t>
            </a:r>
            <a:r>
              <a:rPr lang="ja-JP" altLang="en-US">
                <a:solidFill>
                  <a:schemeClr val="accent2"/>
                </a:solidFill>
                <a:sym typeface="Symbol" pitchFamily="2" charset="2"/>
              </a:rPr>
              <a:t>”</a:t>
            </a:r>
            <a:r>
              <a:rPr lang="en-US" altLang="ja-JP">
                <a:solidFill>
                  <a:schemeClr val="accent2"/>
                </a:solidFill>
                <a:sym typeface="Symbol" pitchFamily="2" charset="2"/>
              </a:rPr>
              <a:t> manufacturable design</a:t>
            </a:r>
            <a:endParaRPr lang="en-US" altLang="en-US">
              <a:solidFill>
                <a:schemeClr val="accent2"/>
              </a:solidFill>
            </a:endParaRPr>
          </a:p>
        </p:txBody>
      </p:sp>
      <p:pic>
        <p:nvPicPr>
          <p:cNvPr id="50180" name="Picture 4">
            <a:extLst>
              <a:ext uri="{FF2B5EF4-FFF2-40B4-BE49-F238E27FC236}">
                <a16:creationId xmlns:a16="http://schemas.microsoft.com/office/drawing/2014/main" id="{DB41A268-350C-0746-835A-825A4075E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3657600"/>
            <a:ext cx="4221163" cy="28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0181" name="Text Box 5">
            <a:extLst>
              <a:ext uri="{FF2B5EF4-FFF2-40B4-BE49-F238E27FC236}">
                <a16:creationId xmlns:a16="http://schemas.microsoft.com/office/drawing/2014/main" id="{0B9FE607-D029-CD4D-9824-07692CA60C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3138" y="4219575"/>
            <a:ext cx="42545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eaVert" wrap="none" lIns="90000" tIns="46800" rIns="90000" bIns="46800">
            <a:spAutoFit/>
          </a:bodyPr>
          <a:lstStyle>
            <a:lvl1pPr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SzPct val="100000"/>
              <a:defRPr/>
            </a:pPr>
            <a:r>
              <a:rPr lang="en-US" sz="1600">
                <a:solidFill>
                  <a:srgbClr val="000000"/>
                </a:solidFill>
                <a:ea typeface="ヒラギノ角ゴ Pro W3" charset="0"/>
                <a:cs typeface="ヒラギノ角ゴ Pro W3" charset="0"/>
              </a:rPr>
              <a:t>effective index</a:t>
            </a:r>
          </a:p>
        </p:txBody>
      </p:sp>
      <p:pic>
        <p:nvPicPr>
          <p:cNvPr id="50182" name="Picture 6">
            <a:extLst>
              <a:ext uri="{FF2B5EF4-FFF2-40B4-BE49-F238E27FC236}">
                <a16:creationId xmlns:a16="http://schemas.microsoft.com/office/drawing/2014/main" id="{BDEC0A2F-ACFB-5A41-99B3-D89570F2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0" y="4114800"/>
            <a:ext cx="21717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0183" name="Text Box 7">
            <a:extLst>
              <a:ext uri="{FF2B5EF4-FFF2-40B4-BE49-F238E27FC236}">
                <a16:creationId xmlns:a16="http://schemas.microsoft.com/office/drawing/2014/main" id="{ADEE638E-31D9-BE48-88BF-058E104FF2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8300" y="6308725"/>
            <a:ext cx="2101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ja-JP" altLang="en-US" sz="2000"/>
              <a:t>“</a:t>
            </a:r>
            <a:r>
              <a:rPr lang="en-US" altLang="ja-JP" sz="2000"/>
              <a:t>mode squeezer</a:t>
            </a:r>
            <a:r>
              <a:rPr lang="ja-JP" altLang="en-US" sz="2000"/>
              <a:t>”</a:t>
            </a:r>
            <a:endParaRPr lang="en-US" altLang="en-US" sz="2000"/>
          </a:p>
        </p:txBody>
      </p:sp>
      <p:sp>
        <p:nvSpPr>
          <p:cNvPr id="50184" name="Text Box 8">
            <a:extLst>
              <a:ext uri="{FF2B5EF4-FFF2-40B4-BE49-F238E27FC236}">
                <a16:creationId xmlns:a16="http://schemas.microsoft.com/office/drawing/2014/main" id="{62AA7D60-4D49-1548-88ED-C79C5E0C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0" y="6308725"/>
            <a:ext cx="199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  <a:cs typeface="ＭＳ Ｐゴシック" charset="0"/>
              </a:rPr>
              <a:t>multimode bend</a:t>
            </a:r>
          </a:p>
        </p:txBody>
      </p:sp>
      <p:sp>
        <p:nvSpPr>
          <p:cNvPr id="50185" name="Line 9">
            <a:extLst>
              <a:ext uri="{FF2B5EF4-FFF2-40B4-BE49-F238E27FC236}">
                <a16:creationId xmlns:a16="http://schemas.microsoft.com/office/drawing/2014/main" id="{EF1BE41B-A364-BB48-BEE2-ED49D45D050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6172200"/>
            <a:ext cx="1371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0186" name="Text Box 10">
            <a:extLst>
              <a:ext uri="{FF2B5EF4-FFF2-40B4-BE49-F238E27FC236}">
                <a16:creationId xmlns:a16="http://schemas.microsoft.com/office/drawing/2014/main" id="{649706CE-BA05-294F-9A59-BD7C8F6D8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5486400"/>
            <a:ext cx="1263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  <a:cs typeface="ＭＳ Ｐゴシック" charset="0"/>
              </a:rPr>
              <a:t>want small</a:t>
            </a:r>
          </a:p>
          <a:p>
            <a:pPr>
              <a:defRPr/>
            </a:pPr>
            <a:r>
              <a:rPr lang="en-US" i="1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radius R</a:t>
            </a:r>
            <a:endParaRPr lang="en-US" i="1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5701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3D43235-5904-7D43-981C-58E3D0E321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228600"/>
            <a:ext cx="32766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a typeface="ヒラギノ角ゴ Pro W3" charset="0"/>
                <a:cs typeface="ヒラギノ角ゴ Pro W3" charset="0"/>
              </a:rPr>
              <a:t>Technical</a:t>
            </a:r>
            <a:br>
              <a:rPr lang="en-US" dirty="0">
                <a:ea typeface="ヒラギノ角ゴ Pro W3" charset="0"/>
                <a:cs typeface="ヒラギノ角ゴ Pro W3" charset="0"/>
              </a:rPr>
            </a:br>
            <a:r>
              <a:rPr lang="en-US" dirty="0">
                <a:ea typeface="ヒラギノ角ゴ Pro W3" charset="0"/>
                <a:cs typeface="ヒラギノ角ゴ Pro W3" charset="0"/>
              </a:rPr>
              <a:t>outline</a:t>
            </a:r>
          </a:p>
        </p:txBody>
      </p:sp>
      <p:sp>
        <p:nvSpPr>
          <p:cNvPr id="51203" name="Text Box 3">
            <a:extLst>
              <a:ext uri="{FF2B5EF4-FFF2-40B4-BE49-F238E27FC236}">
                <a16:creationId xmlns:a16="http://schemas.microsoft.com/office/drawing/2014/main" id="{E51EF224-8DC5-6049-B483-EB71D9270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624013"/>
            <a:ext cx="7648575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For a given radius </a:t>
            </a:r>
            <a:r>
              <a:rPr lang="en-US" altLang="en-US" i="1"/>
              <a:t>R</a:t>
            </a:r>
            <a:r>
              <a:rPr lang="en-US" altLang="en-US"/>
              <a:t>, </a:t>
            </a:r>
            <a:r>
              <a:rPr lang="en-US" altLang="en-US">
                <a:solidFill>
                  <a:srgbClr val="FF0000"/>
                </a:solidFill>
              </a:rPr>
              <a:t>minimize the maximum anisotropy</a:t>
            </a:r>
            <a:r>
              <a:rPr lang="en-US" altLang="en-US"/>
              <a:t>,</a:t>
            </a:r>
          </a:p>
          <a:p>
            <a:r>
              <a:rPr lang="en-US" altLang="en-US"/>
              <a:t>subject to index constraints, over “all” transformations </a:t>
            </a:r>
            <a:r>
              <a:rPr lang="en-US" altLang="en-US" b="1"/>
              <a:t>x</a:t>
            </a:r>
            <a:r>
              <a:rPr lang="en-US" altLang="en-US"/>
              <a:t>'(</a:t>
            </a:r>
            <a:r>
              <a:rPr lang="en-US" altLang="en-US" b="1"/>
              <a:t>x</a:t>
            </a:r>
            <a:r>
              <a:rPr lang="en-US" altLang="en-US"/>
              <a:t>):</a:t>
            </a:r>
          </a:p>
        </p:txBody>
      </p:sp>
      <p:graphicFrame>
        <p:nvGraphicFramePr>
          <p:cNvPr id="74755" name="Object 4">
            <a:extLst>
              <a:ext uri="{FF2B5EF4-FFF2-40B4-BE49-F238E27FC236}">
                <a16:creationId xmlns:a16="http://schemas.microsoft.com/office/drawing/2014/main" id="{F8B49128-BA4B-8247-B18A-94F17CDA03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2690813"/>
          <a:ext cx="502285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84" name="Equation" r:id="rId3" imgW="1212850" imgH="177800" progId="Equation.3">
                  <p:embed/>
                </p:oleObj>
              </mc:Choice>
              <mc:Fallback>
                <p:oleObj name="Equation" r:id="rId3" imgW="1212850" imgH="177800" progId="Equation.3">
                  <p:embed/>
                  <p:pic>
                    <p:nvPicPr>
                      <p:cNvPr id="74755" name="Object 4">
                        <a:extLst>
                          <a:ext uri="{FF2B5EF4-FFF2-40B4-BE49-F238E27FC236}">
                            <a16:creationId xmlns:a16="http://schemas.microsoft.com/office/drawing/2014/main" id="{F8B49128-BA4B-8247-B18A-94F17CDA03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2690813"/>
                        <a:ext cx="5022850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3" name="Text Box 13">
            <a:extLst>
              <a:ext uri="{FF2B5EF4-FFF2-40B4-BE49-F238E27FC236}">
                <a16:creationId xmlns:a16="http://schemas.microsoft.com/office/drawing/2014/main" id="{2E7A6B59-B5F0-A340-9EE9-4DF6B43884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700" y="3605213"/>
            <a:ext cx="7543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ts val="800"/>
              </a:spcBef>
              <a:buSzPct val="100000"/>
            </a:pP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subject to: 1.6 ≤  </a:t>
            </a:r>
            <a:r>
              <a:rPr lang="en-US" altLang="en-US" sz="1800" i="1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n</a:t>
            </a: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(</a:t>
            </a: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x</a:t>
            </a: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) ≤ 3.2              t ≥ </a:t>
            </a:r>
            <a:r>
              <a:rPr lang="en-US" altLang="en-US" sz="1800">
                <a:solidFill>
                  <a:srgbClr val="FF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anisotropy</a:t>
            </a: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(</a:t>
            </a: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x</a:t>
            </a: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) (= </a:t>
            </a:r>
            <a:r>
              <a:rPr lang="ja-JP" altLang="en-US" sz="18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“</a:t>
            </a:r>
            <a:r>
              <a:rPr lang="en-US" altLang="ja-JP" sz="1800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Distortion</a:t>
            </a:r>
            <a:r>
              <a:rPr lang="ja-JP" altLang="en-US" sz="18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”</a:t>
            </a:r>
            <a:r>
              <a:rPr lang="en-US" altLang="ja-JP" sz="1800">
                <a:solidFill>
                  <a:srgbClr val="000000"/>
                </a:solidFill>
                <a:latin typeface="Arial" panose="020B0604020202020204" pitchFamily="34" charset="0"/>
                <a:ea typeface="ヒラギノ角ゴ Pro W3" panose="020B0300000000000000" pitchFamily="34" charset="-128"/>
              </a:rPr>
              <a:t>–1</a:t>
            </a:r>
            <a:r>
              <a:rPr lang="en-US" altLang="ja-JP" sz="1800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)</a:t>
            </a:r>
          </a:p>
          <a:p>
            <a:pPr eaLnBrk="1" hangingPunct="1">
              <a:spcBef>
                <a:spcPts val="800"/>
              </a:spcBef>
              <a:buSzPct val="100000"/>
            </a:pPr>
            <a:r>
              <a:rPr lang="en-US" altLang="en-US" sz="1800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                                             at all </a:t>
            </a: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  <a:ea typeface="ヒラギノ角ゴ Pro W3" panose="020B0300000000000000" pitchFamily="34" charset="-128"/>
              </a:rPr>
              <a:t>x</a:t>
            </a:r>
            <a:endParaRPr lang="en-US" altLang="en-US" sz="1000">
              <a:solidFill>
                <a:srgbClr val="000000"/>
              </a:solidFill>
              <a:latin typeface="Arial" panose="020B0604020202020204" pitchFamily="34" charset="0"/>
              <a:ea typeface="ヒラギノ角ゴ Pro W3" panose="020B0300000000000000" pitchFamily="34" charset="-128"/>
            </a:endParaRPr>
          </a:p>
        </p:txBody>
      </p:sp>
      <p:sp>
        <p:nvSpPr>
          <p:cNvPr id="51215" name="Text Box 15">
            <a:extLst>
              <a:ext uri="{FF2B5EF4-FFF2-40B4-BE49-F238E27FC236}">
                <a16:creationId xmlns:a16="http://schemas.microsoft.com/office/drawing/2014/main" id="{6EE28B90-25D2-8543-B732-585B53585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325" y="4708525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16" name="Text Box 16">
            <a:extLst>
              <a:ext uri="{FF2B5EF4-FFF2-40B4-BE49-F238E27FC236}">
                <a16:creationId xmlns:a16="http://schemas.microsoft.com/office/drawing/2014/main" id="{253A3051-8E1B-F349-9DDA-7DEB317BB1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0613" y="3573463"/>
            <a:ext cx="1519237" cy="1046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CC0000"/>
                </a:solidFill>
              </a:rPr>
              <a:t>~ 30,000</a:t>
            </a:r>
          </a:p>
          <a:p>
            <a:pPr algn="ctr"/>
            <a:r>
              <a:rPr lang="en-US" altLang="en-US">
                <a:solidFill>
                  <a:srgbClr val="CC0000"/>
                </a:solidFill>
              </a:rPr>
              <a:t>constraints</a:t>
            </a:r>
          </a:p>
          <a:p>
            <a:pPr algn="ctr"/>
            <a:r>
              <a:rPr lang="en-US" altLang="en-US" sz="1400"/>
              <a:t>(100</a:t>
            </a:r>
            <a:r>
              <a:rPr lang="en-US" altLang="en-US" sz="1400">
                <a:sym typeface="Symbol" pitchFamily="2" charset="2"/>
              </a:rPr>
              <a:t>×</a:t>
            </a:r>
            <a:r>
              <a:rPr lang="en-US" altLang="en-US" sz="1400"/>
              <a:t>100 </a:t>
            </a:r>
            <a:r>
              <a:rPr lang="en-US" altLang="en-US" sz="1400" b="1"/>
              <a:t>x</a:t>
            </a:r>
            <a:r>
              <a:rPr lang="en-US" altLang="en-US" sz="1400"/>
              <a:t> grid)</a:t>
            </a:r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51217" name="Text Box 17">
            <a:extLst>
              <a:ext uri="{FF2B5EF4-FFF2-40B4-BE49-F238E27FC236}">
                <a16:creationId xmlns:a16="http://schemas.microsoft.com/office/drawing/2014/main" id="{6159CD86-83DF-084B-90D1-478B66A4D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72013"/>
            <a:ext cx="7231063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where smooth transformations </a:t>
            </a:r>
            <a:r>
              <a:rPr lang="en-US" b="1" dirty="0">
                <a:latin typeface="Times" charset="0"/>
                <a:ea typeface="ＭＳ Ｐゴシック" charset="0"/>
                <a:cs typeface="ＭＳ Ｐゴシック" charset="0"/>
              </a:rPr>
              <a:t>x</a:t>
            </a: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'(</a:t>
            </a:r>
            <a:r>
              <a:rPr lang="en-US" b="1" dirty="0">
                <a:latin typeface="Times" charset="0"/>
                <a:ea typeface="ＭＳ Ｐゴシック" charset="0"/>
                <a:cs typeface="ＭＳ Ｐゴシック" charset="0"/>
              </a:rPr>
              <a:t>x</a:t>
            </a: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) are parameterized by</a:t>
            </a:r>
          </a:p>
          <a:p>
            <a:pPr>
              <a:defRPr/>
            </a:pPr>
            <a:r>
              <a:rPr lang="en-US" dirty="0">
                <a:solidFill>
                  <a:schemeClr val="accent2"/>
                </a:solidFill>
                <a:latin typeface="Times" charset="0"/>
                <a:ea typeface="ＭＳ Ｐゴシック" charset="0"/>
                <a:cs typeface="ＭＳ Ｐゴシック" charset="0"/>
              </a:rPr>
              <a:t>exponentially convergent </a:t>
            </a:r>
            <a:r>
              <a:rPr lang="en-US" dirty="0" err="1">
                <a:solidFill>
                  <a:schemeClr val="accent2"/>
                </a:solidFill>
                <a:latin typeface="Times" charset="0"/>
                <a:ea typeface="ＭＳ Ｐゴシック" charset="0"/>
                <a:cs typeface="ＭＳ Ｐゴシック" charset="0"/>
              </a:rPr>
              <a:t>Chebyshev</a:t>
            </a:r>
            <a:r>
              <a:rPr lang="en-US" dirty="0">
                <a:solidFill>
                  <a:schemeClr val="accent2"/>
                </a:solidFill>
                <a:latin typeface="Times" charset="0"/>
                <a:ea typeface="ＭＳ Ｐゴシック" charset="0"/>
                <a:cs typeface="ＭＳ Ｐゴシック" charset="0"/>
              </a:rPr>
              <a:t>/sine </a:t>
            </a: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series</a:t>
            </a:r>
          </a:p>
        </p:txBody>
      </p:sp>
      <p:sp>
        <p:nvSpPr>
          <p:cNvPr id="51219" name="Text Box 19">
            <a:extLst>
              <a:ext uri="{FF2B5EF4-FFF2-40B4-BE49-F238E27FC236}">
                <a16:creationId xmlns:a16="http://schemas.microsoft.com/office/drawing/2014/main" id="{5F69547F-2AE7-BB41-A501-5CA727F6A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" y="6043613"/>
            <a:ext cx="87249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… so cheap that </a:t>
            </a:r>
            <a:r>
              <a:rPr lang="en-US" altLang="en-US">
                <a:solidFill>
                  <a:schemeClr val="accent2"/>
                </a:solidFill>
              </a:rPr>
              <a:t>almost any (local) optimization algorithm is okay</a:t>
            </a:r>
            <a:r>
              <a:rPr lang="en-US" altLang="en-US"/>
              <a:t> …</a:t>
            </a:r>
          </a:p>
          <a:p>
            <a:pPr algn="ctr"/>
            <a:r>
              <a:rPr lang="en-US" altLang="en-US" sz="1800"/>
              <a:t>[ use COBYLA derivative-free sequential LP algorithm of Powell (1994) ]</a:t>
            </a:r>
          </a:p>
        </p:txBody>
      </p:sp>
      <p:sp>
        <p:nvSpPr>
          <p:cNvPr id="51220" name="Rectangle 20">
            <a:extLst>
              <a:ext uri="{FF2B5EF4-FFF2-40B4-BE49-F238E27FC236}">
                <a16:creationId xmlns:a16="http://schemas.microsoft.com/office/drawing/2014/main" id="{D6D35812-A4F5-2D48-971F-4388824CE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0" y="5097463"/>
            <a:ext cx="1339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~ 100</a:t>
            </a:r>
          </a:p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parameters</a:t>
            </a:r>
          </a:p>
        </p:txBody>
      </p:sp>
      <p:pic>
        <p:nvPicPr>
          <p:cNvPr id="74762" name="Picture 11">
            <a:extLst>
              <a:ext uri="{FF2B5EF4-FFF2-40B4-BE49-F238E27FC236}">
                <a16:creationId xmlns:a16="http://schemas.microsoft.com/office/drawing/2014/main" id="{786C4940-7FB8-3645-81A1-544DB9E930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76200"/>
            <a:ext cx="510540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63" name="TextBox 1">
            <a:extLst>
              <a:ext uri="{FF2B5EF4-FFF2-40B4-BE49-F238E27FC236}">
                <a16:creationId xmlns:a16="http://schemas.microsoft.com/office/drawing/2014/main" id="{BA8B05F7-8817-1B4D-A55D-9ABE69B102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863975"/>
            <a:ext cx="26019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solidFill>
                  <a:srgbClr val="FF0000"/>
                </a:solidFill>
              </a:rPr>
              <a:t>–1 + tr </a:t>
            </a:r>
            <a:r>
              <a:rPr lang="en-US" altLang="en-US" sz="2000" i="1">
                <a:solidFill>
                  <a:srgbClr val="FF0000"/>
                </a:solidFill>
              </a:rPr>
              <a:t>J</a:t>
            </a:r>
            <a:r>
              <a:rPr lang="en-US" altLang="en-US" sz="2000" baseline="30000">
                <a:solidFill>
                  <a:srgbClr val="FF0000"/>
                </a:solidFill>
              </a:rPr>
              <a:t>T</a:t>
            </a:r>
            <a:r>
              <a:rPr lang="en-US" altLang="en-US" sz="2000" i="1" u="sng">
                <a:solidFill>
                  <a:srgbClr val="FF0000"/>
                </a:solidFill>
              </a:rPr>
              <a:t>J</a:t>
            </a:r>
            <a:r>
              <a:rPr lang="en-US" altLang="en-US" sz="2000">
                <a:solidFill>
                  <a:srgbClr val="FF0000"/>
                </a:solidFill>
              </a:rPr>
              <a:t> / 2 det </a:t>
            </a:r>
            <a:r>
              <a:rPr lang="en-US" altLang="en-US" sz="2000" i="1">
                <a:solidFill>
                  <a:srgbClr val="FF0000"/>
                </a:solidFill>
              </a:rPr>
              <a:t>J</a:t>
            </a:r>
            <a:r>
              <a:rPr lang="en-US" altLang="en-US" sz="2000">
                <a:solidFill>
                  <a:srgbClr val="FF0000"/>
                </a:solidFill>
              </a:rPr>
              <a:t> ≥ 0</a:t>
            </a:r>
            <a:endParaRPr lang="en-US" altLang="en-US" sz="2000" i="1">
              <a:solidFill>
                <a:srgbClr val="FF0000"/>
              </a:solidFill>
            </a:endParaRPr>
          </a:p>
          <a:p>
            <a:pPr algn="ctr"/>
            <a:r>
              <a:rPr lang="en-US" altLang="en-US" sz="2000"/>
              <a:t>(</a:t>
            </a:r>
            <a:r>
              <a:rPr lang="en-US" altLang="en-US" sz="2000" i="1"/>
              <a:t>J</a:t>
            </a:r>
            <a:r>
              <a:rPr lang="en-US" altLang="en-US" sz="2000"/>
              <a:t> = Jacobian)</a:t>
            </a:r>
            <a:endParaRPr lang="en-US" altLang="en-US" sz="2000" i="1"/>
          </a:p>
        </p:txBody>
      </p:sp>
    </p:spTree>
    <p:extLst>
      <p:ext uri="{BB962C8B-B14F-4D97-AF65-F5344CB8AC3E}">
        <p14:creationId xmlns:p14="http://schemas.microsoft.com/office/powerpoint/2010/main" val="723732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C0AFB93D-DD90-D949-B48F-D874592F55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295400"/>
            <a:ext cx="4343400" cy="1752600"/>
          </a:xfrm>
          <a:prstGeom prst="rect">
            <a:avLst/>
          </a:prstGeom>
          <a:solidFill>
            <a:srgbClr val="FFFFCC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4D6B3F5B-9659-574B-938D-775B2168DE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accent2"/>
                </a:solidFill>
                <a:cs typeface="+mj-cs"/>
              </a:rPr>
              <a:t>Solving the Maxwell Eigenproblem</a:t>
            </a:r>
          </a:p>
        </p:txBody>
      </p:sp>
      <p:sp>
        <p:nvSpPr>
          <p:cNvPr id="24580" name="Text Box 4">
            <a:extLst>
              <a:ext uri="{FF2B5EF4-FFF2-40B4-BE49-F238E27FC236}">
                <a16:creationId xmlns:a16="http://schemas.microsoft.com/office/drawing/2014/main" id="{9034F472-8744-384B-AFA7-6B295AB4E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675" y="3200400"/>
            <a:ext cx="19542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1"/>
              <a:t>H</a:t>
            </a:r>
            <a:r>
              <a:rPr lang="en-US" altLang="en-US" i="1" baseline="-25000"/>
              <a:t>n</a:t>
            </a:r>
            <a:r>
              <a:rPr lang="en-US" altLang="en-US" b="1"/>
              <a:t>(x)</a:t>
            </a:r>
            <a:r>
              <a:rPr lang="en-US" altLang="en-US"/>
              <a:t> </a:t>
            </a:r>
            <a:r>
              <a:rPr lang="en-US" altLang="en-US" i="1"/>
              <a:t>e</a:t>
            </a:r>
            <a:r>
              <a:rPr lang="en-US" altLang="en-US" i="1" baseline="30000"/>
              <a:t>i</a:t>
            </a:r>
            <a:r>
              <a:rPr lang="en-US" altLang="en-US" baseline="30000"/>
              <a:t>(</a:t>
            </a:r>
            <a:r>
              <a:rPr lang="en-US" altLang="en-US" b="1" baseline="30000"/>
              <a:t>k</a:t>
            </a:r>
            <a:r>
              <a:rPr lang="en-US" altLang="en-US" b="1" baseline="30000">
                <a:sym typeface="Symbol" pitchFamily="2" charset="2"/>
              </a:rPr>
              <a:t>∙</a:t>
            </a:r>
            <a:r>
              <a:rPr lang="en-US" altLang="en-US" b="1" baseline="30000"/>
              <a:t>x</a:t>
            </a:r>
            <a:r>
              <a:rPr lang="en-US" altLang="en-US" baseline="30000"/>
              <a:t> – </a:t>
            </a:r>
            <a:r>
              <a:rPr lang="en-US" altLang="en-US" baseline="30000">
                <a:latin typeface="Symbol" pitchFamily="2" charset="2"/>
              </a:rPr>
              <a:t>ω</a:t>
            </a:r>
            <a:r>
              <a:rPr lang="en-US" altLang="en-US" i="1" baseline="30000"/>
              <a:t>t</a:t>
            </a:r>
            <a:r>
              <a:rPr lang="en-US" altLang="en-US" baseline="30000"/>
              <a:t>)</a:t>
            </a:r>
            <a:endParaRPr lang="en-US" altLang="en-US"/>
          </a:p>
        </p:txBody>
      </p:sp>
      <p:graphicFrame>
        <p:nvGraphicFramePr>
          <p:cNvPr id="33796" name="Object 5">
            <a:extLst>
              <a:ext uri="{FF2B5EF4-FFF2-40B4-BE49-F238E27FC236}">
                <a16:creationId xmlns:a16="http://schemas.microsoft.com/office/drawing/2014/main" id="{8B8221F7-8E34-B348-9230-C9C7422E4B1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1371600"/>
          <a:ext cx="4267200" cy="779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5" name="Equation" r:id="rId3" imgW="1073150" imgH="196850" progId="Equation.3">
                  <p:embed/>
                </p:oleObj>
              </mc:Choice>
              <mc:Fallback>
                <p:oleObj name="Equation" r:id="rId3" imgW="1073150" imgH="19685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371600"/>
                        <a:ext cx="4267200" cy="779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7" name="Object 6">
            <a:extLst>
              <a:ext uri="{FF2B5EF4-FFF2-40B4-BE49-F238E27FC236}">
                <a16:creationId xmlns:a16="http://schemas.microsoft.com/office/drawing/2014/main" id="{B493207E-5BF6-DB4F-8148-48156BE27C6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2363788"/>
          <a:ext cx="2428875" cy="531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6" name="Equation" r:id="rId5" imgW="520700" imgH="114300" progId="Equation.DSMT4">
                  <p:embed/>
                </p:oleObj>
              </mc:Choice>
              <mc:Fallback>
                <p:oleObj name="Equation" r:id="rId5" imgW="520700" imgH="1143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363788"/>
                        <a:ext cx="2428875" cy="531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3" name="Text Box 7">
            <a:extLst>
              <a:ext uri="{FF2B5EF4-FFF2-40B4-BE49-F238E27FC236}">
                <a16:creationId xmlns:a16="http://schemas.microsoft.com/office/drawing/2014/main" id="{0B90ABD5-3152-DC4B-8CF5-F5511EA7BA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275" y="3200400"/>
            <a:ext cx="1538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where field =</a:t>
            </a:r>
          </a:p>
        </p:txBody>
      </p:sp>
      <p:sp>
        <p:nvSpPr>
          <p:cNvPr id="24584" name="Text Box 8">
            <a:extLst>
              <a:ext uri="{FF2B5EF4-FFF2-40B4-BE49-F238E27FC236}">
                <a16:creationId xmlns:a16="http://schemas.microsoft.com/office/drawing/2014/main" id="{0ECE2022-2819-F342-A202-983A547DAA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4250" y="2452688"/>
            <a:ext cx="11493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constraint:</a:t>
            </a:r>
          </a:p>
        </p:txBody>
      </p:sp>
      <p:sp>
        <p:nvSpPr>
          <p:cNvPr id="24585" name="Oval 9">
            <a:extLst>
              <a:ext uri="{FF2B5EF4-FFF2-40B4-BE49-F238E27FC236}">
                <a16:creationId xmlns:a16="http://schemas.microsoft.com/office/drawing/2014/main" id="{8BD6614F-85EC-714C-B5F7-AC46860DB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4802188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Times" charset="0"/>
                <a:ea typeface="ＭＳ Ｐゴシック" charset="0"/>
              </a:rPr>
              <a:t>1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4586" name="Text Box 10">
            <a:extLst>
              <a:ext uri="{FF2B5EF4-FFF2-40B4-BE49-F238E27FC236}">
                <a16:creationId xmlns:a16="http://schemas.microsoft.com/office/drawing/2014/main" id="{C8333770-F354-4446-A997-05A3998ED0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34938" y="2178050"/>
            <a:ext cx="4505326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/>
              <a:t>Want to </a:t>
            </a:r>
            <a:r>
              <a:rPr lang="en-US" altLang="en-US" sz="2800">
                <a:solidFill>
                  <a:srgbClr val="FF0000"/>
                </a:solidFill>
              </a:rPr>
              <a:t>solve for </a:t>
            </a:r>
            <a:r>
              <a:rPr lang="en-US" altLang="en-US" sz="2800">
                <a:solidFill>
                  <a:srgbClr val="FF0000"/>
                </a:solidFill>
                <a:latin typeface="Symbol" pitchFamily="2" charset="2"/>
              </a:rPr>
              <a:t>ω</a:t>
            </a:r>
            <a:r>
              <a:rPr lang="en-US" altLang="en-US" sz="2800" i="1" baseline="-25000">
                <a:solidFill>
                  <a:srgbClr val="FF0000"/>
                </a:solidFill>
              </a:rPr>
              <a:t>n</a:t>
            </a:r>
            <a:r>
              <a:rPr lang="en-US" altLang="en-US" sz="2800">
                <a:solidFill>
                  <a:srgbClr val="FF0000"/>
                </a:solidFill>
              </a:rPr>
              <a:t>(</a:t>
            </a:r>
            <a:r>
              <a:rPr lang="en-US" altLang="en-US" sz="2800" b="1">
                <a:solidFill>
                  <a:srgbClr val="FF0000"/>
                </a:solidFill>
              </a:rPr>
              <a:t>k</a:t>
            </a:r>
            <a:r>
              <a:rPr lang="en-US" altLang="en-US" sz="2800">
                <a:solidFill>
                  <a:srgbClr val="FF0000"/>
                </a:solidFill>
              </a:rPr>
              <a:t>)</a:t>
            </a:r>
            <a:r>
              <a:rPr lang="en-US" altLang="en-US" sz="2800"/>
              <a:t>,</a:t>
            </a:r>
          </a:p>
          <a:p>
            <a:pPr algn="ctr"/>
            <a:r>
              <a:rPr lang="en-US" altLang="en-US" sz="2800"/>
              <a:t>&amp; </a:t>
            </a:r>
            <a:r>
              <a:rPr lang="en-US" altLang="en-US" sz="2800">
                <a:solidFill>
                  <a:schemeClr val="accent2"/>
                </a:solidFill>
              </a:rPr>
              <a:t>plot vs. </a:t>
            </a:r>
            <a:r>
              <a:rPr lang="ja-JP" altLang="en-US" sz="2800">
                <a:solidFill>
                  <a:schemeClr val="accent2"/>
                </a:solidFill>
                <a:latin typeface="Arial" panose="020B0604020202020204" pitchFamily="34" charset="0"/>
              </a:rPr>
              <a:t>“</a:t>
            </a:r>
            <a:r>
              <a:rPr lang="en-US" altLang="ja-JP" sz="2800">
                <a:solidFill>
                  <a:schemeClr val="accent2"/>
                </a:solidFill>
              </a:rPr>
              <a:t>all</a:t>
            </a:r>
            <a:r>
              <a:rPr lang="ja-JP" altLang="en-US" sz="2800">
                <a:solidFill>
                  <a:schemeClr val="accent2"/>
                </a:solidFill>
                <a:latin typeface="Arial" panose="020B0604020202020204" pitchFamily="34" charset="0"/>
              </a:rPr>
              <a:t>”</a:t>
            </a:r>
            <a:r>
              <a:rPr lang="en-US" altLang="ja-JP" sz="2800">
                <a:solidFill>
                  <a:schemeClr val="accent2"/>
                </a:solidFill>
              </a:rPr>
              <a:t> </a:t>
            </a:r>
            <a:r>
              <a:rPr lang="en-US" altLang="ja-JP" sz="2800" b="1">
                <a:solidFill>
                  <a:schemeClr val="accent2"/>
                </a:solidFill>
              </a:rPr>
              <a:t>k</a:t>
            </a:r>
            <a:r>
              <a:rPr lang="en-US" altLang="ja-JP" sz="2800"/>
              <a:t> for </a:t>
            </a:r>
            <a:r>
              <a:rPr lang="ja-JP" altLang="en-US" sz="2800">
                <a:latin typeface="Arial" panose="020B0604020202020204" pitchFamily="34" charset="0"/>
              </a:rPr>
              <a:t>“</a:t>
            </a:r>
            <a:r>
              <a:rPr lang="en-US" altLang="ja-JP" sz="2800"/>
              <a:t>all</a:t>
            </a:r>
            <a:r>
              <a:rPr lang="ja-JP" altLang="en-US" sz="2800">
                <a:latin typeface="Arial" panose="020B0604020202020204" pitchFamily="34" charset="0"/>
              </a:rPr>
              <a:t>”</a:t>
            </a:r>
            <a:r>
              <a:rPr lang="en-US" altLang="ja-JP" sz="2800"/>
              <a:t> </a:t>
            </a:r>
            <a:r>
              <a:rPr lang="en-US" altLang="ja-JP" sz="2800" i="1"/>
              <a:t>n</a:t>
            </a:r>
            <a:r>
              <a:rPr lang="en-US" altLang="ja-JP" sz="2800"/>
              <a:t>,</a:t>
            </a:r>
            <a:r>
              <a:rPr lang="en-US" altLang="ja-JP" sz="2800" i="1"/>
              <a:t> </a:t>
            </a:r>
            <a:endParaRPr lang="en-US" altLang="en-US" sz="2800" i="1"/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13481EC1-77C4-9C47-8B70-C4894FB00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888" y="1524000"/>
            <a:ext cx="411003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FF0000"/>
                </a:solidFill>
              </a:rPr>
              <a:t>Finite</a:t>
            </a:r>
            <a:r>
              <a:rPr lang="en-US" altLang="en-US" sz="2000">
                <a:solidFill>
                  <a:srgbClr val="FF0000"/>
                </a:solidFill>
              </a:rPr>
              <a:t> cell</a:t>
            </a:r>
            <a:r>
              <a:rPr lang="en-US" altLang="en-US" sz="2000"/>
              <a:t> </a:t>
            </a:r>
            <a:r>
              <a:rPr lang="en-US" altLang="en-US" sz="2000">
                <a:sym typeface="Wingdings" pitchFamily="2" charset="2"/>
              </a:rPr>
              <a:t></a:t>
            </a:r>
            <a:r>
              <a:rPr lang="en-US" altLang="en-US" sz="2000"/>
              <a:t> </a:t>
            </a:r>
            <a:r>
              <a:rPr lang="en-US" altLang="en-US" sz="2000" i="1"/>
              <a:t>discrete</a:t>
            </a:r>
            <a:r>
              <a:rPr lang="en-US" altLang="en-US" sz="2000"/>
              <a:t> eigenvalues </a:t>
            </a:r>
            <a:r>
              <a:rPr lang="en-US" altLang="en-US" sz="2000">
                <a:latin typeface="Symbol" pitchFamily="2" charset="2"/>
              </a:rPr>
              <a:t>ω</a:t>
            </a:r>
            <a:r>
              <a:rPr lang="en-US" altLang="en-US" sz="2000" i="1" baseline="-25000"/>
              <a:t>n</a:t>
            </a:r>
            <a:endParaRPr lang="en-US" altLang="en-US" sz="2000" i="1"/>
          </a:p>
        </p:txBody>
      </p:sp>
      <p:sp>
        <p:nvSpPr>
          <p:cNvPr id="24588" name="Text Box 12">
            <a:extLst>
              <a:ext uri="{FF2B5EF4-FFF2-40B4-BE49-F238E27FC236}">
                <a16:creationId xmlns:a16="http://schemas.microsoft.com/office/drawing/2014/main" id="{F398C028-7FFA-8D46-99A8-D5F6FE04FB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4724400"/>
            <a:ext cx="55197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Limit range of</a:t>
            </a:r>
            <a:r>
              <a:rPr lang="en-US" i="1">
                <a:latin typeface="Times" charset="0"/>
                <a:ea typeface="ＭＳ Ｐゴシック" charset="0"/>
              </a:rPr>
              <a:t> </a:t>
            </a:r>
            <a:r>
              <a:rPr lang="en-US" sz="2800" b="1">
                <a:latin typeface="Times" charset="0"/>
                <a:ea typeface="ＭＳ Ｐゴシック" charset="0"/>
              </a:rPr>
              <a:t>k</a:t>
            </a:r>
            <a:r>
              <a:rPr lang="en-US">
                <a:latin typeface="Times" charset="0"/>
                <a:ea typeface="ＭＳ Ｐゴシック" charset="0"/>
              </a:rPr>
              <a:t>: </a:t>
            </a: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irreducible</a:t>
            </a:r>
            <a:r>
              <a:rPr lang="en-US">
                <a:latin typeface="Times" charset="0"/>
                <a:ea typeface="ＭＳ Ｐゴシック" charset="0"/>
              </a:rPr>
              <a:t> </a:t>
            </a: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Brillouin zone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4589" name="Oval 13">
            <a:extLst>
              <a:ext uri="{FF2B5EF4-FFF2-40B4-BE49-F238E27FC236}">
                <a16:creationId xmlns:a16="http://schemas.microsoft.com/office/drawing/2014/main" id="{162794E8-521E-2D45-800E-E9A51C309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5487988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Times" charset="0"/>
                <a:ea typeface="ＭＳ Ｐゴシック" charset="0"/>
              </a:rPr>
              <a:t>2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4590" name="Text Box 14">
            <a:extLst>
              <a:ext uri="{FF2B5EF4-FFF2-40B4-BE49-F238E27FC236}">
                <a16:creationId xmlns:a16="http://schemas.microsoft.com/office/drawing/2014/main" id="{A129351F-780A-8541-AE35-E8AE40F4B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5464175"/>
            <a:ext cx="6354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Limit degrees of freedom: expand </a:t>
            </a:r>
            <a:r>
              <a:rPr lang="en-US" b="1">
                <a:latin typeface="Times" charset="0"/>
                <a:ea typeface="ＭＳ Ｐゴシック" charset="0"/>
              </a:rPr>
              <a:t>H</a:t>
            </a:r>
            <a:r>
              <a:rPr lang="en-US">
                <a:latin typeface="Times" charset="0"/>
                <a:ea typeface="ＭＳ Ｐゴシック" charset="0"/>
              </a:rPr>
              <a:t> in </a:t>
            </a: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finite</a:t>
            </a:r>
            <a:r>
              <a:rPr lang="en-US">
                <a:latin typeface="Times" charset="0"/>
                <a:ea typeface="ＭＳ Ｐゴシック" charset="0"/>
              </a:rPr>
              <a:t> </a:t>
            </a: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basis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4591" name="Oval 15">
            <a:extLst>
              <a:ext uri="{FF2B5EF4-FFF2-40B4-BE49-F238E27FC236}">
                <a16:creationId xmlns:a16="http://schemas.microsoft.com/office/drawing/2014/main" id="{EB037D00-C6E5-D54F-8786-C8A9C26F34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6173788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Times" charset="0"/>
                <a:ea typeface="ＭＳ Ｐゴシック" charset="0"/>
              </a:rPr>
              <a:t>3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4592" name="Text Box 16">
            <a:extLst>
              <a:ext uri="{FF2B5EF4-FFF2-40B4-BE49-F238E27FC236}">
                <a16:creationId xmlns:a16="http://schemas.microsoft.com/office/drawing/2014/main" id="{30F9438E-B79F-DE45-BF05-9B61AC783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6149975"/>
            <a:ext cx="621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Efficiently solve eigenproblem: </a:t>
            </a: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iterative methods</a:t>
            </a:r>
            <a:endParaRPr lang="en-US">
              <a:latin typeface="Times" charset="0"/>
              <a:ea typeface="ＭＳ Ｐゴシック" charset="0"/>
            </a:endParaRPr>
          </a:p>
        </p:txBody>
      </p:sp>
      <p:pic>
        <p:nvPicPr>
          <p:cNvPr id="24593" name="Picture 17">
            <a:extLst>
              <a:ext uri="{FF2B5EF4-FFF2-40B4-BE49-F238E27FC236}">
                <a16:creationId xmlns:a16="http://schemas.microsoft.com/office/drawing/2014/main" id="{37E75AC1-47A7-E049-AA55-ADFAD4D7C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124200"/>
            <a:ext cx="2432050" cy="154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2">
            <a:extLst>
              <a:ext uri="{FF2B5EF4-FFF2-40B4-BE49-F238E27FC236}">
                <a16:creationId xmlns:a16="http://schemas.microsoft.com/office/drawing/2014/main" id="{80F79B48-9B6D-1041-8B6C-C733A271DF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17750"/>
            <a:ext cx="9144000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4" name="Rectangle 2">
            <a:extLst>
              <a:ext uri="{FF2B5EF4-FFF2-40B4-BE49-F238E27FC236}">
                <a16:creationId xmlns:a16="http://schemas.microsoft.com/office/drawing/2014/main" id="{19BD7C56-B7A0-AF4A-ADE0-207DD0DE3F2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ヒラギノ角ゴ Pro W3" charset="0"/>
                <a:cs typeface="ヒラギノ角ゴ Pro W3" charset="0"/>
              </a:rPr>
              <a:t>An optimized multimode bend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1C911B-75EF-2944-A38B-47D0A713D355}"/>
              </a:ext>
            </a:extLst>
          </p:cNvPr>
          <p:cNvGrpSpPr>
            <a:grpSpLocks/>
          </p:cNvGrpSpPr>
          <p:nvPr/>
        </p:nvGrpSpPr>
        <p:grpSpPr bwMode="auto">
          <a:xfrm>
            <a:off x="0" y="1905000"/>
            <a:ext cx="9144000" cy="4271963"/>
            <a:chOff x="0" y="1905000"/>
            <a:chExt cx="9144000" cy="4271962"/>
          </a:xfrm>
        </p:grpSpPr>
        <p:grpSp>
          <p:nvGrpSpPr>
            <p:cNvPr id="75784" name="Group 3">
              <a:extLst>
                <a:ext uri="{FF2B5EF4-FFF2-40B4-BE49-F238E27FC236}">
                  <a16:creationId xmlns:a16="http://schemas.microsoft.com/office/drawing/2014/main" id="{604F4FA1-A5FF-C24C-8761-E8ACB251A1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1905000"/>
              <a:ext cx="9144000" cy="4271962"/>
              <a:chOff x="0" y="1905000"/>
              <a:chExt cx="9144000" cy="4271962"/>
            </a:xfrm>
          </p:grpSpPr>
          <p:sp>
            <p:nvSpPr>
              <p:cNvPr id="75786" name="Rectangle 1">
                <a:extLst>
                  <a:ext uri="{FF2B5EF4-FFF2-40B4-BE49-F238E27FC236}">
                    <a16:creationId xmlns:a16="http://schemas.microsoft.com/office/drawing/2014/main" id="{557B9EE0-70CF-F648-90EF-FF7AF1E2A3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214562"/>
                <a:ext cx="9144000" cy="3352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pic>
            <p:nvPicPr>
              <p:cNvPr id="54275" name="Picture 3">
                <a:extLst>
                  <a:ext uri="{FF2B5EF4-FFF2-40B4-BE49-F238E27FC236}">
                    <a16:creationId xmlns:a16="http://schemas.microsoft.com/office/drawing/2014/main" id="{7307AA02-0289-374F-9C3F-1E96196552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600" y="2420938"/>
                <a:ext cx="4572000" cy="32527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sp>
            <p:nvSpPr>
              <p:cNvPr id="54277" name="Text Box 5">
                <a:extLst>
                  <a:ext uri="{FF2B5EF4-FFF2-40B4-BE49-F238E27FC236}">
                    <a16:creationId xmlns:a16="http://schemas.microsoft.com/office/drawing/2014/main" id="{C1C6F442-4C3E-1744-95A3-343EE99D2E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5400000">
                <a:off x="4161632" y="3745706"/>
                <a:ext cx="16446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latin typeface="Times" charset="0"/>
                    <a:ea typeface="ＭＳ Ｐゴシック" charset="0"/>
                    <a:cs typeface="ＭＳ Ｐゴシック" charset="0"/>
                  </a:rPr>
                  <a:t>effective index</a:t>
                </a:r>
              </a:p>
            </p:txBody>
          </p:sp>
          <p:sp>
            <p:nvSpPr>
              <p:cNvPr id="54279" name="Line 7">
                <a:extLst>
                  <a:ext uri="{FF2B5EF4-FFF2-40B4-BE49-F238E27FC236}">
                    <a16:creationId xmlns:a16="http://schemas.microsoft.com/office/drawing/2014/main" id="{00B0E176-F9AA-A449-BBCD-7082EF58D7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305800" y="5468937"/>
                <a:ext cx="0" cy="38100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54280" name="Text Box 8">
                <a:extLst>
                  <a:ext uri="{FF2B5EF4-FFF2-40B4-BE49-F238E27FC236}">
                    <a16:creationId xmlns:a16="http://schemas.microsoft.com/office/drawing/2014/main" id="{5E18ABC2-20CD-F246-B225-871452AEEFC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37500" y="5810249"/>
                <a:ext cx="679450" cy="366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US">
                    <a:solidFill>
                      <a:srgbClr val="FF0000"/>
                    </a:solidFill>
                    <a:latin typeface="Times" charset="0"/>
                    <a:ea typeface="ＭＳ Ｐゴシック" charset="0"/>
                    <a:cs typeface="ＭＳ Ｐゴシック" charset="0"/>
                  </a:rPr>
                  <a:t>input</a:t>
                </a: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75791" name="TextBox 1">
                <a:extLst>
                  <a:ext uri="{FF2B5EF4-FFF2-40B4-BE49-F238E27FC236}">
                    <a16:creationId xmlns:a16="http://schemas.microsoft.com/office/drawing/2014/main" id="{C534CFFC-7620-F142-B238-19224B5E1E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90600" y="1905000"/>
                <a:ext cx="3055938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/>
                  <a:t>optimized index profile</a:t>
                </a:r>
              </a:p>
            </p:txBody>
          </p:sp>
          <p:sp>
            <p:nvSpPr>
              <p:cNvPr id="75792" name="TextBox 11">
                <a:extLst>
                  <a:ext uri="{FF2B5EF4-FFF2-40B4-BE49-F238E27FC236}">
                    <a16:creationId xmlns:a16="http://schemas.microsoft.com/office/drawing/2014/main" id="{FBDD2E5E-1FDD-1549-B357-9D748ECFE87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69025" y="1905000"/>
                <a:ext cx="2193925" cy="461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/>
                  <a:t>FEM simulation</a:t>
                </a:r>
              </a:p>
            </p:txBody>
          </p:sp>
        </p:grpSp>
        <p:pic>
          <p:nvPicPr>
            <p:cNvPr id="54278" name="Picture 6">
              <a:extLst>
                <a:ext uri="{FF2B5EF4-FFF2-40B4-BE49-F238E27FC236}">
                  <a16:creationId xmlns:a16="http://schemas.microsoft.com/office/drawing/2014/main" id="{20DDBC5F-A2BD-5E4C-AC39-9F8190CCEC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2362200"/>
              <a:ext cx="3105150" cy="30924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54281" name="Picture 9">
            <a:extLst>
              <a:ext uri="{FF2B5EF4-FFF2-40B4-BE49-F238E27FC236}">
                <a16:creationId xmlns:a16="http://schemas.microsoft.com/office/drawing/2014/main" id="{9B1B01CA-76BC-2B49-8F60-472270355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362200"/>
            <a:ext cx="3086100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4282" name="Picture 10">
            <a:extLst>
              <a:ext uri="{FF2B5EF4-FFF2-40B4-BE49-F238E27FC236}">
                <a16:creationId xmlns:a16="http://schemas.microsoft.com/office/drawing/2014/main" id="{6AF45C9B-F508-B749-9AA7-4DB894447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362200"/>
            <a:ext cx="31242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54283" name="Picture 11">
            <a:extLst>
              <a:ext uri="{FF2B5EF4-FFF2-40B4-BE49-F238E27FC236}">
                <a16:creationId xmlns:a16="http://schemas.microsoft.com/office/drawing/2014/main" id="{8BB4EE9A-A006-BD4D-BB5F-6BC09D8C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362200"/>
            <a:ext cx="311785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5783" name="TextBox 1">
            <a:extLst>
              <a:ext uri="{FF2B5EF4-FFF2-40B4-BE49-F238E27FC236}">
                <a16:creationId xmlns:a16="http://schemas.microsoft.com/office/drawing/2014/main" id="{60E34839-BE0C-7243-A99A-8F0BCC05C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6096000"/>
            <a:ext cx="2638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[ arXiv:1304.1553 ]</a:t>
            </a:r>
          </a:p>
        </p:txBody>
      </p:sp>
    </p:spTree>
    <p:extLst>
      <p:ext uri="{BB962C8B-B14F-4D97-AF65-F5344CB8AC3E}">
        <p14:creationId xmlns:p14="http://schemas.microsoft.com/office/powerpoint/2010/main" val="411140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36D1-D377-5D4B-A8C6-726D95512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Experimental (Si/SiO</a:t>
            </a:r>
            <a:r>
              <a:rPr lang="en-US" baseline="-25000" dirty="0"/>
              <a:t>2</a:t>
            </a:r>
            <a:r>
              <a:rPr lang="en-US" dirty="0"/>
              <a:t>) Realization</a:t>
            </a:r>
          </a:p>
        </p:txBody>
      </p:sp>
      <p:sp>
        <p:nvSpPr>
          <p:cNvPr id="76802" name="TextBox 2">
            <a:extLst>
              <a:ext uri="{FF2B5EF4-FFF2-40B4-BE49-F238E27FC236}">
                <a16:creationId xmlns:a16="http://schemas.microsoft.com/office/drawing/2014/main" id="{B39FB4B3-B45C-354F-B145-61A65CA2B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914400"/>
            <a:ext cx="5889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Gabrielli, Liu, Johnson &amp; Lipson, </a:t>
            </a:r>
            <a:r>
              <a:rPr lang="en-US" altLang="en-US" sz="1800" i="1"/>
              <a:t>Nature Commun.</a:t>
            </a:r>
            <a:r>
              <a:rPr lang="en-US" altLang="en-US" sz="1800"/>
              <a:t> (2012) ]</a:t>
            </a:r>
          </a:p>
        </p:txBody>
      </p:sp>
      <p:pic>
        <p:nvPicPr>
          <p:cNvPr id="76803" name="Picture 3">
            <a:extLst>
              <a:ext uri="{FF2B5EF4-FFF2-40B4-BE49-F238E27FC236}">
                <a16:creationId xmlns:a16="http://schemas.microsoft.com/office/drawing/2014/main" id="{39CC217B-5360-4D41-B30A-CAF347FEA5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00200"/>
            <a:ext cx="7216775" cy="475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4" name="TextBox 4">
            <a:extLst>
              <a:ext uri="{FF2B5EF4-FFF2-40B4-BE49-F238E27FC236}">
                <a16:creationId xmlns:a16="http://schemas.microsoft.com/office/drawing/2014/main" id="{FA390749-4962-A548-941E-DE63981C68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9063" y="1828800"/>
            <a:ext cx="7239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chemeClr val="bg1"/>
                </a:solidFill>
              </a:rPr>
              <a:t>10μm</a:t>
            </a:r>
          </a:p>
        </p:txBody>
      </p:sp>
      <p:sp>
        <p:nvSpPr>
          <p:cNvPr id="76805" name="TextBox 5">
            <a:extLst>
              <a:ext uri="{FF2B5EF4-FFF2-40B4-BE49-F238E27FC236}">
                <a16:creationId xmlns:a16="http://schemas.microsoft.com/office/drawing/2014/main" id="{5B8323CF-4D96-2141-B30C-394E0BBDE9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5038" y="1828800"/>
            <a:ext cx="1800225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measured</a:t>
            </a:r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14dB</a:t>
            </a:r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reduction</a:t>
            </a:r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in loss</a:t>
            </a:r>
          </a:p>
          <a:p>
            <a:pPr algn="ctr"/>
            <a:r>
              <a:rPr lang="en-US" altLang="en-US"/>
              <a:t>(conversion)</a:t>
            </a:r>
          </a:p>
          <a:p>
            <a:pPr algn="ctr"/>
            <a:r>
              <a:rPr lang="en-US" altLang="en-US"/>
              <a:t>of the</a:t>
            </a:r>
          </a:p>
          <a:p>
            <a:pPr algn="ctr"/>
            <a:r>
              <a:rPr lang="en-US" altLang="en-US"/>
              <a:t>fundamental</a:t>
            </a:r>
          </a:p>
          <a:p>
            <a:pPr algn="ctr"/>
            <a:r>
              <a:rPr lang="en-US" altLang="en-US"/>
              <a:t>mode</a:t>
            </a:r>
          </a:p>
          <a:p>
            <a:pPr algn="ctr"/>
            <a:r>
              <a:rPr lang="en-US" altLang="en-US"/>
              <a:t>(λ=1.55μm)</a:t>
            </a:r>
          </a:p>
          <a:p>
            <a:pPr algn="ctr"/>
            <a:r>
              <a:rPr lang="en-US" altLang="en-US"/>
              <a:t>vs.</a:t>
            </a:r>
          </a:p>
          <a:p>
            <a:pPr algn="ctr"/>
            <a:r>
              <a:rPr lang="en-US" altLang="en-US"/>
              <a:t>circular bend</a:t>
            </a:r>
          </a:p>
        </p:txBody>
      </p:sp>
      <p:sp>
        <p:nvSpPr>
          <p:cNvPr id="76806" name="TextBox 6">
            <a:extLst>
              <a:ext uri="{FF2B5EF4-FFF2-40B4-BE49-F238E27FC236}">
                <a16:creationId xmlns:a16="http://schemas.microsoft.com/office/drawing/2014/main" id="{1423231F-9F2A-5C47-B059-3A327D61E2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200400"/>
            <a:ext cx="2005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chemeClr val="bg1"/>
                </a:solidFill>
              </a:rPr>
              <a:t>(80μm bend radius)</a:t>
            </a:r>
          </a:p>
        </p:txBody>
      </p:sp>
    </p:spTree>
    <p:extLst>
      <p:ext uri="{BB962C8B-B14F-4D97-AF65-F5344CB8AC3E}">
        <p14:creationId xmlns:p14="http://schemas.microsoft.com/office/powerpoint/2010/main" val="42747932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28C5F839-42E2-5246-92ED-2E634B527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819400"/>
            <a:ext cx="1524000" cy="152400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5603" name="Freeform 3">
            <a:extLst>
              <a:ext uri="{FF2B5EF4-FFF2-40B4-BE49-F238E27FC236}">
                <a16:creationId xmlns:a16="http://schemas.microsoft.com/office/drawing/2014/main" id="{4D2B97B4-F56F-9342-9076-93717A9EB317}"/>
              </a:ext>
            </a:extLst>
          </p:cNvPr>
          <p:cNvSpPr>
            <a:spLocks/>
          </p:cNvSpPr>
          <p:nvPr/>
        </p:nvSpPr>
        <p:spPr bwMode="auto">
          <a:xfrm rot="5400000">
            <a:off x="5588000" y="2870200"/>
            <a:ext cx="838200" cy="736600"/>
          </a:xfrm>
          <a:custGeom>
            <a:avLst/>
            <a:gdLst>
              <a:gd name="T0" fmla="*/ 838200 w 235"/>
              <a:gd name="T1" fmla="*/ 736600 h 416"/>
              <a:gd name="T2" fmla="*/ 838200 w 235"/>
              <a:gd name="T3" fmla="*/ 0 h 416"/>
              <a:gd name="T4" fmla="*/ 0 w 235"/>
              <a:gd name="T5" fmla="*/ 0 h 416"/>
              <a:gd name="T6" fmla="*/ 838200 w 235"/>
              <a:gd name="T7" fmla="*/ 736600 h 41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35" h="416">
                <a:moveTo>
                  <a:pt x="235" y="416"/>
                </a:moveTo>
                <a:lnTo>
                  <a:pt x="235" y="0"/>
                </a:lnTo>
                <a:lnTo>
                  <a:pt x="0" y="0"/>
                </a:lnTo>
                <a:lnTo>
                  <a:pt x="235" y="416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1BFDFC26-B549-B44E-ADA2-9D32AA482D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accent2"/>
                </a:solidFill>
                <a:cs typeface="+mj-cs"/>
              </a:rPr>
              <a:t>Solving the Maxwell Eigenproblem: 1</a:t>
            </a:r>
          </a:p>
        </p:txBody>
      </p:sp>
      <p:sp>
        <p:nvSpPr>
          <p:cNvPr id="25605" name="Oval 5">
            <a:extLst>
              <a:ext uri="{FF2B5EF4-FFF2-40B4-BE49-F238E27FC236}">
                <a16:creationId xmlns:a16="http://schemas.microsoft.com/office/drawing/2014/main" id="{51673BDD-D786-4546-B1A9-C4F7C1747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311275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Times" charset="0"/>
                <a:ea typeface="ＭＳ Ｐゴシック" charset="0"/>
              </a:rPr>
              <a:t>1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EEF16CF2-1D21-3345-B675-FE75BD0A2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1233488"/>
            <a:ext cx="5519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Limit range of</a:t>
            </a:r>
            <a:r>
              <a:rPr lang="en-US" i="1">
                <a:latin typeface="Times" charset="0"/>
                <a:ea typeface="ＭＳ Ｐゴシック" charset="0"/>
              </a:rPr>
              <a:t> </a:t>
            </a:r>
            <a:r>
              <a:rPr lang="en-US" sz="2800" b="1">
                <a:latin typeface="Times" charset="0"/>
                <a:ea typeface="ＭＳ Ｐゴシック" charset="0"/>
              </a:rPr>
              <a:t>k</a:t>
            </a:r>
            <a:r>
              <a:rPr lang="en-US">
                <a:latin typeface="Times" charset="0"/>
                <a:ea typeface="ＭＳ Ｐゴシック" charset="0"/>
              </a:rPr>
              <a:t>: irreducible Brillouin zone</a:t>
            </a:r>
          </a:p>
        </p:txBody>
      </p:sp>
      <p:sp>
        <p:nvSpPr>
          <p:cNvPr id="25607" name="Oval 7">
            <a:extLst>
              <a:ext uri="{FF2B5EF4-FFF2-40B4-BE49-F238E27FC236}">
                <a16:creationId xmlns:a16="http://schemas.microsoft.com/office/drawing/2014/main" id="{727C52D5-CD8C-E243-AD42-13AAF712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5487988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2</a:t>
            </a:r>
            <a:endParaRPr lang="en-US">
              <a:solidFill>
                <a:schemeClr val="bg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6E43283E-430C-4744-BC8D-B1F24751F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5464175"/>
            <a:ext cx="6354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Limit degrees of freedom: expand </a:t>
            </a:r>
            <a:r>
              <a:rPr lang="en-US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H</a:t>
            </a: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 in finite basis</a:t>
            </a:r>
          </a:p>
        </p:txBody>
      </p:sp>
      <p:sp>
        <p:nvSpPr>
          <p:cNvPr id="25609" name="Oval 9">
            <a:extLst>
              <a:ext uri="{FF2B5EF4-FFF2-40B4-BE49-F238E27FC236}">
                <a16:creationId xmlns:a16="http://schemas.microsoft.com/office/drawing/2014/main" id="{8A18DF33-2CD7-9045-8EF7-1107338F7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6173788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3</a:t>
            </a:r>
            <a:endParaRPr lang="en-US">
              <a:solidFill>
                <a:schemeClr val="bg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5610" name="Text Box 10">
            <a:extLst>
              <a:ext uri="{FF2B5EF4-FFF2-40B4-BE49-F238E27FC236}">
                <a16:creationId xmlns:a16="http://schemas.microsoft.com/office/drawing/2014/main" id="{6116F21F-9EF7-6F43-B173-974AE05480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6149975"/>
            <a:ext cx="621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Efficiently solve eigenproblem: iterative methods</a:t>
            </a:r>
          </a:p>
        </p:txBody>
      </p:sp>
      <p:sp>
        <p:nvSpPr>
          <p:cNvPr id="25611" name="Text Box 11">
            <a:extLst>
              <a:ext uri="{FF2B5EF4-FFF2-40B4-BE49-F238E27FC236}">
                <a16:creationId xmlns:a16="http://schemas.microsoft.com/office/drawing/2014/main" id="{9C9F8FAC-E329-E846-889C-A7DA37B9C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3413" y="1828800"/>
            <a:ext cx="5878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—Bloch</a:t>
            </a:r>
            <a:r>
              <a:rPr lang="ja-JP" altLang="en-US">
                <a:latin typeface="Arial" panose="020B0604020202020204" pitchFamily="34" charset="0"/>
              </a:rPr>
              <a:t>’</a:t>
            </a:r>
            <a:r>
              <a:rPr lang="en-US" altLang="ja-JP"/>
              <a:t>s theorem: solutions are </a:t>
            </a:r>
            <a:r>
              <a:rPr lang="en-US" altLang="ja-JP">
                <a:solidFill>
                  <a:srgbClr val="FF0000"/>
                </a:solidFill>
              </a:rPr>
              <a:t>periodic in </a:t>
            </a:r>
            <a:r>
              <a:rPr lang="en-US" altLang="ja-JP" sz="2800" b="1">
                <a:solidFill>
                  <a:srgbClr val="FF0000"/>
                </a:solidFill>
              </a:rPr>
              <a:t>k</a:t>
            </a:r>
            <a:endParaRPr lang="en-US" altLang="en-US" sz="2800" i="1" baseline="-25000"/>
          </a:p>
        </p:txBody>
      </p:sp>
      <p:grpSp>
        <p:nvGrpSpPr>
          <p:cNvPr id="34827" name="Group 12">
            <a:extLst>
              <a:ext uri="{FF2B5EF4-FFF2-40B4-BE49-F238E27FC236}">
                <a16:creationId xmlns:a16="http://schemas.microsoft.com/office/drawing/2014/main" id="{C5BE58B5-4BDE-A844-B52E-0A01FA202B1E}"/>
              </a:ext>
            </a:extLst>
          </p:cNvPr>
          <p:cNvGrpSpPr>
            <a:grpSpLocks/>
          </p:cNvGrpSpPr>
          <p:nvPr/>
        </p:nvGrpSpPr>
        <p:grpSpPr bwMode="auto">
          <a:xfrm>
            <a:off x="7686675" y="2971800"/>
            <a:ext cx="1076325" cy="1162050"/>
            <a:chOff x="1152" y="1574"/>
            <a:chExt cx="592" cy="639"/>
          </a:xfrm>
        </p:grpSpPr>
        <p:grpSp>
          <p:nvGrpSpPr>
            <p:cNvPr id="34854" name="Group 13">
              <a:extLst>
                <a:ext uri="{FF2B5EF4-FFF2-40B4-BE49-F238E27FC236}">
                  <a16:creationId xmlns:a16="http://schemas.microsoft.com/office/drawing/2014/main" id="{9139B3B3-11B9-7B44-A015-08A7586BF5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776"/>
              <a:ext cx="336" cy="336"/>
              <a:chOff x="1248" y="1632"/>
              <a:chExt cx="336" cy="336"/>
            </a:xfrm>
          </p:grpSpPr>
          <p:sp>
            <p:nvSpPr>
              <p:cNvPr id="25614" name="Line 14">
                <a:extLst>
                  <a:ext uri="{FF2B5EF4-FFF2-40B4-BE49-F238E27FC236}">
                    <a16:creationId xmlns:a16="http://schemas.microsoft.com/office/drawing/2014/main" id="{99E92656-99B0-C241-A33D-8BD15662EA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248" y="1632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25615" name="Line 15">
                <a:extLst>
                  <a:ext uri="{FF2B5EF4-FFF2-40B4-BE49-F238E27FC236}">
                    <a16:creationId xmlns:a16="http://schemas.microsoft.com/office/drawing/2014/main" id="{03141B75-7FEC-0047-AB59-5A9458EC90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 flipV="1">
                <a:off x="1416" y="1800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</a:endParaRPr>
              </a:p>
            </p:txBody>
          </p:sp>
        </p:grpSp>
        <p:sp>
          <p:nvSpPr>
            <p:cNvPr id="25616" name="Text Box 16">
              <a:extLst>
                <a:ext uri="{FF2B5EF4-FFF2-40B4-BE49-F238E27FC236}">
                  <a16:creationId xmlns:a16="http://schemas.microsoft.com/office/drawing/2014/main" id="{0B4DE592-ECBE-D044-B585-1AE523A7B6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9" y="1962"/>
              <a:ext cx="225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i="1">
                  <a:latin typeface="Times" charset="0"/>
                  <a:ea typeface="ＭＳ Ｐゴシック" charset="0"/>
                </a:rPr>
                <a:t>k</a:t>
              </a:r>
              <a:r>
                <a:rPr lang="en-US" i="1" baseline="-25000">
                  <a:latin typeface="Times" charset="0"/>
                  <a:ea typeface="ＭＳ Ｐゴシック" charset="0"/>
                </a:rPr>
                <a:t>x</a:t>
              </a:r>
              <a:endParaRPr lang="en-US" sz="2800">
                <a:latin typeface="Times" charset="0"/>
                <a:ea typeface="ＭＳ Ｐゴシック" charset="0"/>
              </a:endParaRPr>
            </a:p>
          </p:txBody>
        </p:sp>
        <p:sp>
          <p:nvSpPr>
            <p:cNvPr id="25617" name="Text Box 17">
              <a:extLst>
                <a:ext uri="{FF2B5EF4-FFF2-40B4-BE49-F238E27FC236}">
                  <a16:creationId xmlns:a16="http://schemas.microsoft.com/office/drawing/2014/main" id="{E56F415D-932A-5948-86AB-44B7DABE1B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2" y="1574"/>
              <a:ext cx="233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i="1">
                  <a:latin typeface="Times" charset="0"/>
                  <a:ea typeface="ＭＳ Ｐゴシック" charset="0"/>
                </a:rPr>
                <a:t>k</a:t>
              </a:r>
              <a:r>
                <a:rPr lang="en-US" i="1" baseline="-25000">
                  <a:latin typeface="Times" charset="0"/>
                  <a:ea typeface="ＭＳ Ｐゴシック" charset="0"/>
                </a:rPr>
                <a:t>y</a:t>
              </a:r>
              <a:endParaRPr lang="en-US" sz="2800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25618" name="Text Box 18">
            <a:extLst>
              <a:ext uri="{FF2B5EF4-FFF2-40B4-BE49-F238E27FC236}">
                <a16:creationId xmlns:a16="http://schemas.microsoft.com/office/drawing/2014/main" id="{4DEA479F-3F64-8B41-A62E-938036392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938" y="3459163"/>
            <a:ext cx="40068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</a:rPr>
              <a:t>first Brillouin zone</a:t>
            </a:r>
            <a:endParaRPr lang="en-US" altLang="en-US"/>
          </a:p>
          <a:p>
            <a:pPr algn="ctr"/>
            <a:r>
              <a:rPr lang="en-US" altLang="en-US"/>
              <a:t>= minimum </a:t>
            </a:r>
            <a:r>
              <a:rPr lang="en-US" altLang="en-US" sz="2800"/>
              <a:t>|</a:t>
            </a:r>
            <a:r>
              <a:rPr lang="en-US" altLang="en-US" sz="2800" b="1"/>
              <a:t>k</a:t>
            </a:r>
            <a:r>
              <a:rPr lang="en-US" altLang="en-US" sz="2800"/>
              <a:t>|</a:t>
            </a:r>
            <a:r>
              <a:rPr lang="en-US" altLang="en-US"/>
              <a:t>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primitive cell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endParaRPr lang="en-US" altLang="en-US"/>
          </a:p>
        </p:txBody>
      </p:sp>
      <p:graphicFrame>
        <p:nvGraphicFramePr>
          <p:cNvPr id="34829" name="Object 19">
            <a:extLst>
              <a:ext uri="{FF2B5EF4-FFF2-40B4-BE49-F238E27FC236}">
                <a16:creationId xmlns:a16="http://schemas.microsoft.com/office/drawing/2014/main" id="{F4B1CE30-5EF5-A54F-BD79-FC197C44E4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0" y="3048000"/>
          <a:ext cx="4286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2" name="Equation" r:id="rId3" imgW="114300" imgH="184150" progId="Equation.3">
                  <p:embed/>
                </p:oleObj>
              </mc:Choice>
              <mc:Fallback>
                <p:oleObj name="Equation" r:id="rId3" imgW="114300" imgH="18415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0" y="3048000"/>
                        <a:ext cx="42862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0" name="Line 20">
            <a:extLst>
              <a:ext uri="{FF2B5EF4-FFF2-40B4-BE49-F238E27FC236}">
                <a16:creationId xmlns:a16="http://schemas.microsoft.com/office/drawing/2014/main" id="{E15C1D83-B596-2148-94DB-A9E82E114445}"/>
              </a:ext>
            </a:extLst>
          </p:cNvPr>
          <p:cNvSpPr>
            <a:spLocks noChangeShapeType="1"/>
          </p:cNvSpPr>
          <p:nvPr/>
        </p:nvSpPr>
        <p:spPr bwMode="auto">
          <a:xfrm rot="19818590" flipH="1">
            <a:off x="6430963" y="2889250"/>
            <a:ext cx="774700" cy="1376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arrow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5621" name="Text Box 21">
            <a:extLst>
              <a:ext uri="{FF2B5EF4-FFF2-40B4-BE49-F238E27FC236}">
                <a16:creationId xmlns:a16="http://schemas.microsoft.com/office/drawing/2014/main" id="{41681D57-B110-2A4D-A718-619775CCA0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4475" y="3560763"/>
            <a:ext cx="325438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latin typeface="Symbol" pitchFamily="2" charset="2"/>
              </a:rPr>
              <a:t>Γ</a:t>
            </a:r>
          </a:p>
        </p:txBody>
      </p:sp>
      <p:sp>
        <p:nvSpPr>
          <p:cNvPr id="25622" name="Text Box 22">
            <a:extLst>
              <a:ext uri="{FF2B5EF4-FFF2-40B4-BE49-F238E27FC236}">
                <a16:creationId xmlns:a16="http://schemas.microsoft.com/office/drawing/2014/main" id="{87CD8BD3-D07A-2D41-BCF8-CCBDB145D1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3163" y="2492375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M</a:t>
            </a:r>
          </a:p>
        </p:txBody>
      </p:sp>
      <p:sp>
        <p:nvSpPr>
          <p:cNvPr id="25623" name="Text Box 23">
            <a:extLst>
              <a:ext uri="{FF2B5EF4-FFF2-40B4-BE49-F238E27FC236}">
                <a16:creationId xmlns:a16="http://schemas.microsoft.com/office/drawing/2014/main" id="{0744E4EA-BCB5-1545-8B41-5EC60EAFD3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5875" y="34829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X</a:t>
            </a:r>
          </a:p>
        </p:txBody>
      </p:sp>
      <p:sp>
        <p:nvSpPr>
          <p:cNvPr id="25624" name="Text Box 24">
            <a:extLst>
              <a:ext uri="{FF2B5EF4-FFF2-40B4-BE49-F238E27FC236}">
                <a16:creationId xmlns:a16="http://schemas.microsoft.com/office/drawing/2014/main" id="{2EEB03C2-B403-1D4B-9A6B-A1FE9F8077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438" y="4648200"/>
            <a:ext cx="61261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irreducible Brillouin zone</a:t>
            </a:r>
            <a:r>
              <a:rPr lang="en-US">
                <a:latin typeface="Times" charset="0"/>
                <a:ea typeface="ＭＳ Ｐゴシック" charset="0"/>
              </a:rPr>
              <a:t>: reduced by symmetry</a:t>
            </a:r>
          </a:p>
        </p:txBody>
      </p:sp>
      <p:sp>
        <p:nvSpPr>
          <p:cNvPr id="25625" name="Line 25">
            <a:extLst>
              <a:ext uri="{FF2B5EF4-FFF2-40B4-BE49-F238E27FC236}">
                <a16:creationId xmlns:a16="http://schemas.microsoft.com/office/drawing/2014/main" id="{28C66DC5-A32F-AE49-AEC4-EF5F75BEDA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105400" y="3352800"/>
            <a:ext cx="1143000" cy="13716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5626" name="Line 26">
            <a:extLst>
              <a:ext uri="{FF2B5EF4-FFF2-40B4-BE49-F238E27FC236}">
                <a16:creationId xmlns:a16="http://schemas.microsoft.com/office/drawing/2014/main" id="{6AC93C23-5395-2646-9790-237C4487ACA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3800" y="3697288"/>
            <a:ext cx="11430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grpSp>
        <p:nvGrpSpPr>
          <p:cNvPr id="34837" name="Group 27">
            <a:extLst>
              <a:ext uri="{FF2B5EF4-FFF2-40B4-BE49-F238E27FC236}">
                <a16:creationId xmlns:a16="http://schemas.microsoft.com/office/drawing/2014/main" id="{A8779436-79FC-AB44-9308-AC0FB9F02243}"/>
              </a:ext>
            </a:extLst>
          </p:cNvPr>
          <p:cNvGrpSpPr>
            <a:grpSpLocks/>
          </p:cNvGrpSpPr>
          <p:nvPr/>
        </p:nvGrpSpPr>
        <p:grpSpPr bwMode="auto">
          <a:xfrm>
            <a:off x="381000" y="1981200"/>
            <a:ext cx="1143000" cy="1143000"/>
            <a:chOff x="288" y="960"/>
            <a:chExt cx="1536" cy="1536"/>
          </a:xfrm>
        </p:grpSpPr>
        <p:sp>
          <p:nvSpPr>
            <p:cNvPr id="25628" name="Oval 28">
              <a:extLst>
                <a:ext uri="{FF2B5EF4-FFF2-40B4-BE49-F238E27FC236}">
                  <a16:creationId xmlns:a16="http://schemas.microsoft.com/office/drawing/2014/main" id="{3A87B9CA-141E-8C4F-ADBB-E2B330CF81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960"/>
              <a:ext cx="241" cy="241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29" name="Oval 29">
              <a:extLst>
                <a:ext uri="{FF2B5EF4-FFF2-40B4-BE49-F238E27FC236}">
                  <a16:creationId xmlns:a16="http://schemas.microsoft.com/office/drawing/2014/main" id="{D6D5D23D-F522-2D49-BBB9-B1DA50BEBA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" y="960"/>
              <a:ext cx="239" cy="241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30" name="Oval 30">
              <a:extLst>
                <a:ext uri="{FF2B5EF4-FFF2-40B4-BE49-F238E27FC236}">
                  <a16:creationId xmlns:a16="http://schemas.microsoft.com/office/drawing/2014/main" id="{A0748A69-453C-ED49-ACE2-BFAD4AB80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960"/>
              <a:ext cx="241" cy="241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31" name="Oval 31">
              <a:extLst>
                <a:ext uri="{FF2B5EF4-FFF2-40B4-BE49-F238E27FC236}">
                  <a16:creationId xmlns:a16="http://schemas.microsoft.com/office/drawing/2014/main" id="{255F1343-73AA-8A49-B3C5-90F6E34E8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" y="960"/>
              <a:ext cx="239" cy="241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32" name="Oval 32">
              <a:extLst>
                <a:ext uri="{FF2B5EF4-FFF2-40B4-BE49-F238E27FC236}">
                  <a16:creationId xmlns:a16="http://schemas.microsoft.com/office/drawing/2014/main" id="{38C46D98-4190-BF42-A4FA-FEA27C6D67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393"/>
              <a:ext cx="241" cy="239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33" name="Oval 33">
              <a:extLst>
                <a:ext uri="{FF2B5EF4-FFF2-40B4-BE49-F238E27FC236}">
                  <a16:creationId xmlns:a16="http://schemas.microsoft.com/office/drawing/2014/main" id="{3F28FC04-8F5A-7C42-BDAC-32BE7D689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" y="1393"/>
              <a:ext cx="239" cy="239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34" name="Oval 34">
              <a:extLst>
                <a:ext uri="{FF2B5EF4-FFF2-40B4-BE49-F238E27FC236}">
                  <a16:creationId xmlns:a16="http://schemas.microsoft.com/office/drawing/2014/main" id="{8433924A-F39A-AC43-B5D1-1C1A00B4F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393"/>
              <a:ext cx="241" cy="239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35" name="Oval 35">
              <a:extLst>
                <a:ext uri="{FF2B5EF4-FFF2-40B4-BE49-F238E27FC236}">
                  <a16:creationId xmlns:a16="http://schemas.microsoft.com/office/drawing/2014/main" id="{B8DDFF37-B0E6-6946-96C1-59E8466F9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" y="1393"/>
              <a:ext cx="239" cy="239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36" name="Oval 36">
              <a:extLst>
                <a:ext uri="{FF2B5EF4-FFF2-40B4-BE49-F238E27FC236}">
                  <a16:creationId xmlns:a16="http://schemas.microsoft.com/office/drawing/2014/main" id="{7C0C6339-E3D7-FE41-B614-0CC3A9A92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1824"/>
              <a:ext cx="241" cy="241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37" name="Oval 37">
              <a:extLst>
                <a:ext uri="{FF2B5EF4-FFF2-40B4-BE49-F238E27FC236}">
                  <a16:creationId xmlns:a16="http://schemas.microsoft.com/office/drawing/2014/main" id="{F34EE8A0-D911-2F45-A5DC-FE08F5E75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" y="1824"/>
              <a:ext cx="239" cy="241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38" name="Oval 38">
              <a:extLst>
                <a:ext uri="{FF2B5EF4-FFF2-40B4-BE49-F238E27FC236}">
                  <a16:creationId xmlns:a16="http://schemas.microsoft.com/office/drawing/2014/main" id="{75C539AA-43F5-404E-BC77-870759E32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1824"/>
              <a:ext cx="241" cy="241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39" name="Oval 39">
              <a:extLst>
                <a:ext uri="{FF2B5EF4-FFF2-40B4-BE49-F238E27FC236}">
                  <a16:creationId xmlns:a16="http://schemas.microsoft.com/office/drawing/2014/main" id="{EBFDC2D6-A0EB-974B-B312-B05242AA8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" y="1824"/>
              <a:ext cx="239" cy="241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40" name="Oval 40">
              <a:extLst>
                <a:ext uri="{FF2B5EF4-FFF2-40B4-BE49-F238E27FC236}">
                  <a16:creationId xmlns:a16="http://schemas.microsoft.com/office/drawing/2014/main" id="{E91B8EF3-5207-9746-8486-8E31DDBD0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57"/>
              <a:ext cx="241" cy="239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41" name="Oval 41">
              <a:extLst>
                <a:ext uri="{FF2B5EF4-FFF2-40B4-BE49-F238E27FC236}">
                  <a16:creationId xmlns:a16="http://schemas.microsoft.com/office/drawing/2014/main" id="{79E6157E-979B-A747-8C23-AADE9655CD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" y="2257"/>
              <a:ext cx="239" cy="239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42" name="Oval 42">
              <a:extLst>
                <a:ext uri="{FF2B5EF4-FFF2-40B4-BE49-F238E27FC236}">
                  <a16:creationId xmlns:a16="http://schemas.microsoft.com/office/drawing/2014/main" id="{2636AE7B-89F1-A34D-A2EA-8AAE6A2BE0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257"/>
              <a:ext cx="241" cy="239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  <p:sp>
          <p:nvSpPr>
            <p:cNvPr id="25643" name="Oval 43">
              <a:extLst>
                <a:ext uri="{FF2B5EF4-FFF2-40B4-BE49-F238E27FC236}">
                  <a16:creationId xmlns:a16="http://schemas.microsoft.com/office/drawing/2014/main" id="{CEB4F47A-5F10-4048-82A2-FB46FBE4D8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5" y="2257"/>
              <a:ext cx="239" cy="239"/>
            </a:xfrm>
            <a:prstGeom prst="ellipse">
              <a:avLst/>
            </a:prstGeom>
            <a:solidFill>
              <a:srgbClr val="CFCFC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>
                <a:solidFill>
                  <a:schemeClr val="hlink"/>
                </a:solidFill>
                <a:latin typeface="Times" charset="0"/>
                <a:ea typeface="ＭＳ Ｐゴシック" charset="0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BCE00B3-CC7D-5F4E-B8D7-2B07C226FE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accent2"/>
                </a:solidFill>
                <a:cs typeface="+mj-cs"/>
              </a:rPr>
              <a:t>Solving the Maxwell Eigenproblem: 2a</a:t>
            </a:r>
          </a:p>
        </p:txBody>
      </p:sp>
      <p:sp>
        <p:nvSpPr>
          <p:cNvPr id="26627" name="Oval 3">
            <a:extLst>
              <a:ext uri="{FF2B5EF4-FFF2-40B4-BE49-F238E27FC236}">
                <a16:creationId xmlns:a16="http://schemas.microsoft.com/office/drawing/2014/main" id="{49A51299-70E6-5943-B5D1-1339A4AC7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311275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1</a:t>
            </a:r>
            <a:endParaRPr lang="en-US">
              <a:solidFill>
                <a:schemeClr val="bg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6628" name="Text Box 4">
            <a:extLst>
              <a:ext uri="{FF2B5EF4-FFF2-40B4-BE49-F238E27FC236}">
                <a16:creationId xmlns:a16="http://schemas.microsoft.com/office/drawing/2014/main" id="{4CB24D16-3407-DD4A-87BD-177178CA0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1233488"/>
            <a:ext cx="5519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Limit range of</a:t>
            </a:r>
            <a:r>
              <a:rPr lang="en-US" i="1">
                <a:solidFill>
                  <a:schemeClr val="bg2"/>
                </a:solidFill>
                <a:latin typeface="Times" charset="0"/>
                <a:ea typeface="ＭＳ Ｐゴシック" charset="0"/>
              </a:rPr>
              <a:t> </a:t>
            </a:r>
            <a:r>
              <a:rPr lang="en-US" sz="28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k</a:t>
            </a: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: irreducible Brillouin zone</a:t>
            </a:r>
          </a:p>
        </p:txBody>
      </p:sp>
      <p:sp>
        <p:nvSpPr>
          <p:cNvPr id="26629" name="Oval 5">
            <a:extLst>
              <a:ext uri="{FF2B5EF4-FFF2-40B4-BE49-F238E27FC236}">
                <a16:creationId xmlns:a16="http://schemas.microsoft.com/office/drawing/2014/main" id="{2D011D02-63E1-AC42-B328-401C24EA0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928813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Times" charset="0"/>
                <a:ea typeface="ＭＳ Ｐゴシック" charset="0"/>
              </a:rPr>
              <a:t>2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6630" name="Text Box 6">
            <a:extLst>
              <a:ext uri="{FF2B5EF4-FFF2-40B4-BE49-F238E27FC236}">
                <a16:creationId xmlns:a16="http://schemas.microsoft.com/office/drawing/2014/main" id="{163053D6-130E-8546-8D6D-06FDD8287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1905000"/>
            <a:ext cx="68373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Limit degrees of freedom: expand </a:t>
            </a:r>
            <a:r>
              <a:rPr lang="en-US" b="1">
                <a:latin typeface="Times" charset="0"/>
                <a:ea typeface="ＭＳ Ｐゴシック" charset="0"/>
              </a:rPr>
              <a:t>H</a:t>
            </a:r>
            <a:r>
              <a:rPr lang="en-US">
                <a:latin typeface="Times" charset="0"/>
                <a:ea typeface="ＭＳ Ｐゴシック" charset="0"/>
              </a:rPr>
              <a:t> in </a:t>
            </a: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finite basis (</a:t>
            </a:r>
            <a:r>
              <a:rPr lang="en-US" i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N</a:t>
            </a: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)</a:t>
            </a:r>
          </a:p>
        </p:txBody>
      </p:sp>
      <p:sp>
        <p:nvSpPr>
          <p:cNvPr id="26631" name="Oval 7">
            <a:extLst>
              <a:ext uri="{FF2B5EF4-FFF2-40B4-BE49-F238E27FC236}">
                <a16:creationId xmlns:a16="http://schemas.microsoft.com/office/drawing/2014/main" id="{00F42523-D669-D94D-9B45-C18D135DF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6173788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Times" charset="0"/>
                <a:ea typeface="ＭＳ Ｐゴシック" charset="0"/>
              </a:rPr>
              <a:t>3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6632" name="Text Box 8">
            <a:extLst>
              <a:ext uri="{FF2B5EF4-FFF2-40B4-BE49-F238E27FC236}">
                <a16:creationId xmlns:a16="http://schemas.microsoft.com/office/drawing/2014/main" id="{EF57920D-45AD-1544-B54F-5EA5D0500F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6149975"/>
            <a:ext cx="621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Efficiently solve eigenproblem: iterative methods</a:t>
            </a:r>
          </a:p>
        </p:txBody>
      </p:sp>
      <p:graphicFrame>
        <p:nvGraphicFramePr>
          <p:cNvPr id="35848" name="Object 9">
            <a:extLst>
              <a:ext uri="{FF2B5EF4-FFF2-40B4-BE49-F238E27FC236}">
                <a16:creationId xmlns:a16="http://schemas.microsoft.com/office/drawing/2014/main" id="{F4579FCB-9308-8948-B821-5CAACC56514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743200"/>
          <a:ext cx="4157663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7" name="Equation" r:id="rId3" imgW="2387600" imgH="577850" progId="Equation.3">
                  <p:embed/>
                </p:oleObj>
              </mc:Choice>
              <mc:Fallback>
                <p:oleObj name="Equation" r:id="rId3" imgW="2387600" imgH="57785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743200"/>
                        <a:ext cx="4157663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34" name="Text Box 10">
            <a:extLst>
              <a:ext uri="{FF2B5EF4-FFF2-40B4-BE49-F238E27FC236}">
                <a16:creationId xmlns:a16="http://schemas.microsoft.com/office/drawing/2014/main" id="{0DD5B1C0-F14F-1F44-A4D8-6ECDE597C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3048000"/>
            <a:ext cx="911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solve:</a:t>
            </a:r>
            <a:endParaRPr lang="en-US">
              <a:latin typeface="Times" charset="0"/>
              <a:ea typeface="ＭＳ Ｐゴシック" charset="0"/>
            </a:endParaRPr>
          </a:p>
        </p:txBody>
      </p:sp>
      <p:graphicFrame>
        <p:nvGraphicFramePr>
          <p:cNvPr id="35850" name="Object 11">
            <a:extLst>
              <a:ext uri="{FF2B5EF4-FFF2-40B4-BE49-F238E27FC236}">
                <a16:creationId xmlns:a16="http://schemas.microsoft.com/office/drawing/2014/main" id="{C45071DA-13C5-4944-95F8-3DE2C09FB0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19800" y="2971800"/>
          <a:ext cx="24765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8" name="Equation" r:id="rId5" imgW="1238250" imgH="260350" progId="Equation.3">
                  <p:embed/>
                </p:oleObj>
              </mc:Choice>
              <mc:Fallback>
                <p:oleObj name="Equation" r:id="rId5" imgW="1238250" imgH="26035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9800" y="2971800"/>
                        <a:ext cx="2476500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1" name="Object 12">
            <a:extLst>
              <a:ext uri="{FF2B5EF4-FFF2-40B4-BE49-F238E27FC236}">
                <a16:creationId xmlns:a16="http://schemas.microsoft.com/office/drawing/2014/main" id="{DC7BECA5-BB79-7C4C-A5BD-0CB60A355B3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4114800"/>
          <a:ext cx="2057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9" name="Equation" r:id="rId7" imgW="1028700" imgH="215900" progId="Equation.3">
                  <p:embed/>
                </p:oleObj>
              </mc:Choice>
              <mc:Fallback>
                <p:oleObj name="Equation" r:id="rId7" imgW="1028700" imgH="2159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114800"/>
                        <a:ext cx="2057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2" name="Object 13">
            <a:extLst>
              <a:ext uri="{FF2B5EF4-FFF2-40B4-BE49-F238E27FC236}">
                <a16:creationId xmlns:a16="http://schemas.microsoft.com/office/drawing/2014/main" id="{B57E0AFE-D182-8242-AD27-4EC73ACC86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2200" y="5316538"/>
          <a:ext cx="2344738" cy="47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0" name="Equation" r:id="rId9" imgW="1409700" imgH="285750" progId="Equation.3">
                  <p:embed/>
                </p:oleObj>
              </mc:Choice>
              <mc:Fallback>
                <p:oleObj name="Equation" r:id="rId9" imgW="1409700" imgH="28575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2200" y="5316538"/>
                        <a:ext cx="2344738" cy="474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3" name="Object 14">
            <a:extLst>
              <a:ext uri="{FF2B5EF4-FFF2-40B4-BE49-F238E27FC236}">
                <a16:creationId xmlns:a16="http://schemas.microsoft.com/office/drawing/2014/main" id="{1CCC99F4-577A-8747-85FE-C46D3A6DAF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43650" y="5346700"/>
          <a:ext cx="20383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1" name="Equation" r:id="rId11" imgW="1225550" imgH="266700" progId="Equation.3">
                  <p:embed/>
                </p:oleObj>
              </mc:Choice>
              <mc:Fallback>
                <p:oleObj name="Equation" r:id="rId11" imgW="1225550" imgH="2667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3650" y="5346700"/>
                        <a:ext cx="203835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4" name="Object 15">
            <a:extLst>
              <a:ext uri="{FF2B5EF4-FFF2-40B4-BE49-F238E27FC236}">
                <a16:creationId xmlns:a16="http://schemas.microsoft.com/office/drawing/2014/main" id="{2195931A-EE5F-3041-AE95-3FAD69C30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6600" y="5132388"/>
          <a:ext cx="2006600" cy="61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82" name="Equation" r:id="rId13" imgW="1206500" imgH="368300" progId="Equation.3">
                  <p:embed/>
                </p:oleObj>
              </mc:Choice>
              <mc:Fallback>
                <p:oleObj name="Equation" r:id="rId13" imgW="1206500" imgH="3683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5132388"/>
                        <a:ext cx="2006600" cy="61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640" name="Text Box 16">
            <a:extLst>
              <a:ext uri="{FF2B5EF4-FFF2-40B4-BE49-F238E27FC236}">
                <a16:creationId xmlns:a16="http://schemas.microsoft.com/office/drawing/2014/main" id="{780CEDB8-95F5-3C4C-99FD-54482FB78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00" y="4198938"/>
            <a:ext cx="287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finite matrix</a:t>
            </a:r>
            <a:r>
              <a:rPr lang="en-US">
                <a:latin typeface="Times" charset="0"/>
                <a:ea typeface="ＭＳ Ｐゴシック" charset="0"/>
              </a:rPr>
              <a:t> problem:</a:t>
            </a:r>
          </a:p>
        </p:txBody>
      </p:sp>
      <p:sp>
        <p:nvSpPr>
          <p:cNvPr id="26641" name="Line 17">
            <a:extLst>
              <a:ext uri="{FF2B5EF4-FFF2-40B4-BE49-F238E27FC236}">
                <a16:creationId xmlns:a16="http://schemas.microsoft.com/office/drawing/2014/main" id="{4D902F6D-2852-6543-AE6E-456B492FB1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3400" y="2286000"/>
            <a:ext cx="2438400" cy="685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5857" name="TextBox 1">
            <a:extLst>
              <a:ext uri="{FF2B5EF4-FFF2-40B4-BE49-F238E27FC236}">
                <a16:creationId xmlns:a16="http://schemas.microsoft.com/office/drawing/2014/main" id="{235A92CA-75B1-CD43-AE07-4E768B105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8863" y="4795838"/>
            <a:ext cx="2446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FF0000"/>
                </a:solidFill>
              </a:rPr>
              <a:t>Galerkin </a:t>
            </a:r>
            <a:r>
              <a:rPr lang="en-US" altLang="en-US" i="1"/>
              <a:t>method:</a:t>
            </a:r>
          </a:p>
        </p:txBody>
      </p:sp>
      <p:sp>
        <p:nvSpPr>
          <p:cNvPr id="35858" name="TextBox 2">
            <a:extLst>
              <a:ext uri="{FF2B5EF4-FFF2-40B4-BE49-F238E27FC236}">
                <a16:creationId xmlns:a16="http://schemas.microsoft.com/office/drawing/2014/main" id="{6B8F26B3-5E70-F540-A65F-D23011C81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4811713"/>
            <a:ext cx="15779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inner product: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6FAB884-C617-F34E-B0B1-F521F194F3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accent2"/>
                </a:solidFill>
                <a:cs typeface="+mj-cs"/>
              </a:rPr>
              <a:t>Solving the Maxwell Eigenproblem: 2b</a:t>
            </a:r>
          </a:p>
        </p:txBody>
      </p:sp>
      <p:sp>
        <p:nvSpPr>
          <p:cNvPr id="27651" name="Oval 3">
            <a:extLst>
              <a:ext uri="{FF2B5EF4-FFF2-40B4-BE49-F238E27FC236}">
                <a16:creationId xmlns:a16="http://schemas.microsoft.com/office/drawing/2014/main" id="{D0D232C0-7C7A-F44C-890A-0F51DCAE3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311275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1</a:t>
            </a:r>
            <a:endParaRPr lang="en-US">
              <a:solidFill>
                <a:schemeClr val="bg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7652" name="Text Box 4">
            <a:extLst>
              <a:ext uri="{FF2B5EF4-FFF2-40B4-BE49-F238E27FC236}">
                <a16:creationId xmlns:a16="http://schemas.microsoft.com/office/drawing/2014/main" id="{26F3D406-FB8D-9049-9595-724C616E8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1233488"/>
            <a:ext cx="5519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Limit range of</a:t>
            </a:r>
            <a:r>
              <a:rPr lang="en-US" i="1">
                <a:solidFill>
                  <a:schemeClr val="bg2"/>
                </a:solidFill>
                <a:latin typeface="Times" charset="0"/>
                <a:ea typeface="ＭＳ Ｐゴシック" charset="0"/>
              </a:rPr>
              <a:t> </a:t>
            </a:r>
            <a:r>
              <a:rPr lang="en-US" sz="28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k</a:t>
            </a: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: irreducible Brillouin zone</a:t>
            </a:r>
          </a:p>
        </p:txBody>
      </p:sp>
      <p:sp>
        <p:nvSpPr>
          <p:cNvPr id="27653" name="Oval 5">
            <a:extLst>
              <a:ext uri="{FF2B5EF4-FFF2-40B4-BE49-F238E27FC236}">
                <a16:creationId xmlns:a16="http://schemas.microsoft.com/office/drawing/2014/main" id="{CC884E4E-0E0D-7B42-96B5-F212D0408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928813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Times" charset="0"/>
                <a:ea typeface="ＭＳ Ｐゴシック" charset="0"/>
              </a:rPr>
              <a:t>2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7654" name="Text Box 6">
            <a:extLst>
              <a:ext uri="{FF2B5EF4-FFF2-40B4-BE49-F238E27FC236}">
                <a16:creationId xmlns:a16="http://schemas.microsoft.com/office/drawing/2014/main" id="{B5066450-5E16-3549-9BB1-DE35A946F3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1905000"/>
            <a:ext cx="6354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Limit degrees of freedom: expand </a:t>
            </a:r>
            <a:r>
              <a:rPr lang="en-US" b="1">
                <a:latin typeface="Times" charset="0"/>
                <a:ea typeface="ＭＳ Ｐゴシック" charset="0"/>
              </a:rPr>
              <a:t>H</a:t>
            </a:r>
            <a:r>
              <a:rPr lang="en-US">
                <a:latin typeface="Times" charset="0"/>
                <a:ea typeface="ＭＳ Ｐゴシック" charset="0"/>
              </a:rPr>
              <a:t> in </a:t>
            </a: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finite basis</a:t>
            </a:r>
          </a:p>
        </p:txBody>
      </p:sp>
      <p:sp>
        <p:nvSpPr>
          <p:cNvPr id="27655" name="Oval 7">
            <a:extLst>
              <a:ext uri="{FF2B5EF4-FFF2-40B4-BE49-F238E27FC236}">
                <a16:creationId xmlns:a16="http://schemas.microsoft.com/office/drawing/2014/main" id="{2B60D49A-0466-4842-BD86-81E9F29A9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6173788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3</a:t>
            </a:r>
            <a:endParaRPr lang="en-US">
              <a:solidFill>
                <a:schemeClr val="bg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7656" name="Text Box 8">
            <a:extLst>
              <a:ext uri="{FF2B5EF4-FFF2-40B4-BE49-F238E27FC236}">
                <a16:creationId xmlns:a16="http://schemas.microsoft.com/office/drawing/2014/main" id="{B6CAFD9D-3033-5F42-B3DE-8FCBE0C17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6149975"/>
            <a:ext cx="621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Efficiently solve eigenproblem: iterative methods</a:t>
            </a:r>
          </a:p>
        </p:txBody>
      </p:sp>
      <p:graphicFrame>
        <p:nvGraphicFramePr>
          <p:cNvPr id="36872" name="Object 9">
            <a:extLst>
              <a:ext uri="{FF2B5EF4-FFF2-40B4-BE49-F238E27FC236}">
                <a16:creationId xmlns:a16="http://schemas.microsoft.com/office/drawing/2014/main" id="{B38F748A-9685-A34E-916E-4049FE5ABFC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0" y="2514600"/>
          <a:ext cx="198755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5" name="Equation" r:id="rId3" imgW="469900" imgH="76200" progId="Equation.3">
                  <p:embed/>
                </p:oleObj>
              </mc:Choice>
              <mc:Fallback>
                <p:oleObj name="Equation" r:id="rId3" imgW="469900" imgH="762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514600"/>
                        <a:ext cx="1987550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8" name="Text Box 10">
            <a:extLst>
              <a:ext uri="{FF2B5EF4-FFF2-40B4-BE49-F238E27FC236}">
                <a16:creationId xmlns:a16="http://schemas.microsoft.com/office/drawing/2014/main" id="{7CAB71DA-9C89-3642-B36A-2F30C33F84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2438400"/>
            <a:ext cx="33893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— must satisfy </a:t>
            </a:r>
            <a:r>
              <a:rPr lang="en-US" altLang="en-US">
                <a:solidFill>
                  <a:schemeClr val="accent2"/>
                </a:solidFill>
              </a:rPr>
              <a:t>constraint</a:t>
            </a:r>
            <a:r>
              <a:rPr lang="en-US" altLang="en-US"/>
              <a:t>:</a:t>
            </a:r>
          </a:p>
        </p:txBody>
      </p:sp>
      <p:sp>
        <p:nvSpPr>
          <p:cNvPr id="27659" name="Text Box 11">
            <a:extLst>
              <a:ext uri="{FF2B5EF4-FFF2-40B4-BE49-F238E27FC236}">
                <a16:creationId xmlns:a16="http://schemas.microsoft.com/office/drawing/2014/main" id="{0B25FD09-851B-C54D-BFB2-CD4633E0D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124200"/>
            <a:ext cx="299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Planewave (FFT) basis</a:t>
            </a:r>
          </a:p>
        </p:txBody>
      </p:sp>
      <p:graphicFrame>
        <p:nvGraphicFramePr>
          <p:cNvPr id="36875" name="Object 12">
            <a:extLst>
              <a:ext uri="{FF2B5EF4-FFF2-40B4-BE49-F238E27FC236}">
                <a16:creationId xmlns:a16="http://schemas.microsoft.com/office/drawing/2014/main" id="{FDEB7D19-6E33-6A4E-B6DF-22AC4EA7C9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5300" y="3810000"/>
          <a:ext cx="308610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6" name="Equation" r:id="rId5" imgW="1771650" imgH="450850" progId="Equation.3">
                  <p:embed/>
                </p:oleObj>
              </mc:Choice>
              <mc:Fallback>
                <p:oleObj name="Equation" r:id="rId5" imgW="1771650" imgH="45085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" y="3810000"/>
                        <a:ext cx="308610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6" name="Object 13">
            <a:extLst>
              <a:ext uri="{FF2B5EF4-FFF2-40B4-BE49-F238E27FC236}">
                <a16:creationId xmlns:a16="http://schemas.microsoft.com/office/drawing/2014/main" id="{2B0735BB-A59B-2C4B-878E-E453131846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79538" y="4764088"/>
          <a:ext cx="2049462" cy="417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97" name="Equation" r:id="rId7" imgW="495300" imgH="101600" progId="Equation.3">
                  <p:embed/>
                </p:oleObj>
              </mc:Choice>
              <mc:Fallback>
                <p:oleObj name="Equation" r:id="rId7" imgW="495300" imgH="101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9538" y="4764088"/>
                        <a:ext cx="2049462" cy="417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62" name="Text Box 14">
            <a:extLst>
              <a:ext uri="{FF2B5EF4-FFF2-40B4-BE49-F238E27FC236}">
                <a16:creationId xmlns:a16="http://schemas.microsoft.com/office/drawing/2014/main" id="{06078C8E-11AD-7145-9B3F-8664103D3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8" y="4784725"/>
            <a:ext cx="10461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>
                <a:latin typeface="Times" charset="0"/>
                <a:ea typeface="ＭＳ Ｐゴシック" charset="0"/>
              </a:rPr>
              <a:t>constraint:</a:t>
            </a:r>
          </a:p>
        </p:txBody>
      </p:sp>
      <p:sp>
        <p:nvSpPr>
          <p:cNvPr id="27663" name="Text Box 15">
            <a:extLst>
              <a:ext uri="{FF2B5EF4-FFF2-40B4-BE49-F238E27FC236}">
                <a16:creationId xmlns:a16="http://schemas.microsoft.com/office/drawing/2014/main" id="{D0C1BD2F-EAF1-614C-AC0F-D1BAE022D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257800"/>
            <a:ext cx="3530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chemeClr val="accent2"/>
                </a:solidFill>
              </a:rPr>
              <a:t>uniform</a:t>
            </a:r>
            <a:r>
              <a:rPr lang="en-US" altLang="en-US" sz="1800"/>
              <a:t> </a:t>
            </a: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/>
              <a:t>grid,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/>
              <a:t> </a:t>
            </a:r>
            <a:r>
              <a:rPr lang="en-US" altLang="ja-JP" sz="1800">
                <a:solidFill>
                  <a:schemeClr val="accent2"/>
                </a:solidFill>
              </a:rPr>
              <a:t>periodic</a:t>
            </a:r>
            <a:r>
              <a:rPr lang="en-US" altLang="ja-JP" sz="1800"/>
              <a:t> boundaries,</a:t>
            </a:r>
          </a:p>
          <a:p>
            <a:pPr algn="ctr"/>
            <a:r>
              <a:rPr lang="en-US" altLang="en-US" sz="1800">
                <a:solidFill>
                  <a:schemeClr val="accent2"/>
                </a:solidFill>
              </a:rPr>
              <a:t>simple</a:t>
            </a:r>
            <a:r>
              <a:rPr lang="en-US" altLang="en-US" sz="1800"/>
              <a:t> code, O(</a:t>
            </a:r>
            <a:r>
              <a:rPr lang="en-US" altLang="en-US" sz="1800" i="1">
                <a:solidFill>
                  <a:schemeClr val="accent2"/>
                </a:solidFill>
              </a:rPr>
              <a:t>N</a:t>
            </a:r>
            <a:r>
              <a:rPr lang="en-US" altLang="en-US" sz="1800">
                <a:solidFill>
                  <a:schemeClr val="accent2"/>
                </a:solidFill>
              </a:rPr>
              <a:t> log </a:t>
            </a:r>
            <a:r>
              <a:rPr lang="en-US" altLang="en-US" sz="1800" i="1">
                <a:solidFill>
                  <a:schemeClr val="accent2"/>
                </a:solidFill>
              </a:rPr>
              <a:t>N</a:t>
            </a:r>
            <a:r>
              <a:rPr lang="en-US" altLang="en-US" sz="1800"/>
              <a:t>)</a:t>
            </a:r>
          </a:p>
        </p:txBody>
      </p:sp>
      <p:sp>
        <p:nvSpPr>
          <p:cNvPr id="27664" name="Text Box 16">
            <a:extLst>
              <a:ext uri="{FF2B5EF4-FFF2-40B4-BE49-F238E27FC236}">
                <a16:creationId xmlns:a16="http://schemas.microsoft.com/office/drawing/2014/main" id="{BDF041C7-B0F3-2F46-A078-677419386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3338" y="3124200"/>
            <a:ext cx="26431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Finite-element basis</a:t>
            </a:r>
          </a:p>
        </p:txBody>
      </p:sp>
      <p:pic>
        <p:nvPicPr>
          <p:cNvPr id="27665" name="Picture 17">
            <a:extLst>
              <a:ext uri="{FF2B5EF4-FFF2-40B4-BE49-F238E27FC236}">
                <a16:creationId xmlns:a16="http://schemas.microsoft.com/office/drawing/2014/main" id="{A2B5D71C-4BE8-4F46-BFD3-D57046477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0" y="3581400"/>
            <a:ext cx="2038350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7666" name="Text Box 18">
            <a:extLst>
              <a:ext uri="{FF2B5EF4-FFF2-40B4-BE49-F238E27FC236}">
                <a16:creationId xmlns:a16="http://schemas.microsoft.com/office/drawing/2014/main" id="{24E899CD-8CF8-9545-8A21-6A14DFD06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775" y="3579813"/>
            <a:ext cx="28162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>
                <a:latin typeface="Times" charset="0"/>
                <a:ea typeface="ＭＳ Ｐゴシック" charset="0"/>
              </a:rPr>
              <a:t>constraint, boundary conditions:</a:t>
            </a:r>
          </a:p>
        </p:txBody>
      </p:sp>
      <p:sp>
        <p:nvSpPr>
          <p:cNvPr id="27667" name="Text Box 19">
            <a:extLst>
              <a:ext uri="{FF2B5EF4-FFF2-40B4-BE49-F238E27FC236}">
                <a16:creationId xmlns:a16="http://schemas.microsoft.com/office/drawing/2014/main" id="{D861BB87-185F-A649-851E-16CE51830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0813" y="3886200"/>
            <a:ext cx="2338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Nédélec elements</a:t>
            </a:r>
          </a:p>
        </p:txBody>
      </p:sp>
      <p:sp>
        <p:nvSpPr>
          <p:cNvPr id="27668" name="Text Box 20">
            <a:extLst>
              <a:ext uri="{FF2B5EF4-FFF2-40B4-BE49-F238E27FC236}">
                <a16:creationId xmlns:a16="http://schemas.microsoft.com/office/drawing/2014/main" id="{FD2F0A69-12F2-DC43-B6AD-5FBD12C59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6675" y="4371975"/>
            <a:ext cx="25749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/>
              <a:t>[ Nédélec, </a:t>
            </a:r>
            <a:r>
              <a:rPr lang="en-US" altLang="en-US" sz="1600" i="1"/>
              <a:t>Numerische Math.</a:t>
            </a:r>
            <a:endParaRPr lang="en-US" altLang="en-US" sz="1600"/>
          </a:p>
          <a:p>
            <a:pPr algn="ctr"/>
            <a:r>
              <a:rPr lang="en-US" altLang="en-US" sz="1600" b="1"/>
              <a:t>35</a:t>
            </a:r>
            <a:r>
              <a:rPr lang="en-US" altLang="en-US" sz="1600"/>
              <a:t>, 315 (1980) ]</a:t>
            </a:r>
          </a:p>
        </p:txBody>
      </p:sp>
      <p:sp>
        <p:nvSpPr>
          <p:cNvPr id="27669" name="Text Box 21">
            <a:extLst>
              <a:ext uri="{FF2B5EF4-FFF2-40B4-BE49-F238E27FC236}">
                <a16:creationId xmlns:a16="http://schemas.microsoft.com/office/drawing/2014/main" id="{B7D74AA6-0606-0E46-9C26-B4D8B473C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103813"/>
            <a:ext cx="281940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nonuniform</a:t>
            </a:r>
            <a:r>
              <a:rPr lang="en-US" sz="1800">
                <a:latin typeface="Times" charset="0"/>
                <a:ea typeface="ＭＳ Ｐゴシック" charset="0"/>
              </a:rPr>
              <a:t> mesh,</a:t>
            </a:r>
          </a:p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more </a:t>
            </a:r>
            <a:r>
              <a:rPr lang="en-US" sz="18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arbitrary boundaries</a:t>
            </a:r>
            <a:r>
              <a:rPr lang="en-US" sz="1800">
                <a:latin typeface="Times" charset="0"/>
                <a:ea typeface="ＭＳ Ｐゴシック" charset="0"/>
              </a:rPr>
              <a:t>,</a:t>
            </a:r>
          </a:p>
          <a:p>
            <a:pPr algn="ctr">
              <a:defRPr/>
            </a:pPr>
            <a:r>
              <a:rPr lang="en-US" sz="18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complex</a:t>
            </a:r>
            <a:r>
              <a:rPr lang="en-US" sz="1800">
                <a:latin typeface="Times" charset="0"/>
                <a:ea typeface="ＭＳ Ｐゴシック" charset="0"/>
              </a:rPr>
              <a:t> code &amp; mesh, O(</a:t>
            </a:r>
            <a:r>
              <a:rPr lang="en-US" sz="1800" i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N</a:t>
            </a:r>
            <a:r>
              <a:rPr lang="en-US" sz="1800">
                <a:latin typeface="Times" charset="0"/>
                <a:ea typeface="ＭＳ Ｐゴシック" charset="0"/>
              </a:rPr>
              <a:t>)</a:t>
            </a:r>
          </a:p>
        </p:txBody>
      </p:sp>
      <p:sp>
        <p:nvSpPr>
          <p:cNvPr id="27670" name="Text Box 22">
            <a:extLst>
              <a:ext uri="{FF2B5EF4-FFF2-40B4-BE49-F238E27FC236}">
                <a16:creationId xmlns:a16="http://schemas.microsoft.com/office/drawing/2014/main" id="{E778D39B-928D-7A47-9123-123E7FFCB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4225" y="5562600"/>
            <a:ext cx="1346200" cy="50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900">
                <a:latin typeface="Times" charset="0"/>
                <a:ea typeface="ＭＳ Ｐゴシック" charset="0"/>
              </a:rPr>
              <a:t>[ figure: Peyrilloux </a:t>
            </a:r>
            <a:r>
              <a:rPr lang="en-US" sz="900" i="1">
                <a:latin typeface="Times" charset="0"/>
                <a:ea typeface="ＭＳ Ｐゴシック" charset="0"/>
              </a:rPr>
              <a:t>et al.</a:t>
            </a:r>
            <a:r>
              <a:rPr lang="en-US" sz="900">
                <a:latin typeface="Times" charset="0"/>
                <a:ea typeface="ＭＳ Ｐゴシック" charset="0"/>
              </a:rPr>
              <a:t>,</a:t>
            </a:r>
          </a:p>
          <a:p>
            <a:pPr algn="ctr">
              <a:defRPr/>
            </a:pPr>
            <a:r>
              <a:rPr lang="en-US" sz="900" i="1">
                <a:latin typeface="Times" charset="0"/>
                <a:ea typeface="ＭＳ Ｐゴシック" charset="0"/>
              </a:rPr>
              <a:t>J. Lightwave Tech.</a:t>
            </a:r>
            <a:endParaRPr lang="en-US" sz="900">
              <a:latin typeface="Times" charset="0"/>
              <a:ea typeface="ＭＳ Ｐゴシック" charset="0"/>
            </a:endParaRPr>
          </a:p>
          <a:p>
            <a:pPr algn="ctr">
              <a:defRPr/>
            </a:pPr>
            <a:r>
              <a:rPr lang="en-US" sz="900" b="1">
                <a:latin typeface="Times" charset="0"/>
                <a:ea typeface="ＭＳ Ｐゴシック" charset="0"/>
              </a:rPr>
              <a:t>21</a:t>
            </a:r>
            <a:r>
              <a:rPr lang="en-US" sz="900">
                <a:latin typeface="Times" charset="0"/>
                <a:ea typeface="ＭＳ Ｐゴシック" charset="0"/>
              </a:rPr>
              <a:t>, 536 (2003) ]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2CEBE58E-E099-EA40-BB1C-FACC9325A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accent2"/>
                </a:solidFill>
                <a:cs typeface="+mj-cs"/>
              </a:rPr>
              <a:t>Solving the Maxwell Eigenproblem: 3a</a:t>
            </a:r>
          </a:p>
        </p:txBody>
      </p:sp>
      <p:sp>
        <p:nvSpPr>
          <p:cNvPr id="28675" name="Oval 3">
            <a:extLst>
              <a:ext uri="{FF2B5EF4-FFF2-40B4-BE49-F238E27FC236}">
                <a16:creationId xmlns:a16="http://schemas.microsoft.com/office/drawing/2014/main" id="{529272BD-BEE1-4246-8D2C-A6D25355D6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311275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1</a:t>
            </a:r>
            <a:endParaRPr lang="en-US">
              <a:solidFill>
                <a:schemeClr val="bg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8676" name="Text Box 4">
            <a:extLst>
              <a:ext uri="{FF2B5EF4-FFF2-40B4-BE49-F238E27FC236}">
                <a16:creationId xmlns:a16="http://schemas.microsoft.com/office/drawing/2014/main" id="{2A58685E-2989-5044-95E3-A0FC06583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1233488"/>
            <a:ext cx="5519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Limit range of</a:t>
            </a:r>
            <a:r>
              <a:rPr lang="en-US" i="1">
                <a:solidFill>
                  <a:schemeClr val="bg2"/>
                </a:solidFill>
                <a:latin typeface="Times" charset="0"/>
                <a:ea typeface="ＭＳ Ｐゴシック" charset="0"/>
              </a:rPr>
              <a:t> </a:t>
            </a:r>
            <a:r>
              <a:rPr lang="en-US" sz="28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k</a:t>
            </a: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: irreducible Brillouin zone</a:t>
            </a:r>
          </a:p>
        </p:txBody>
      </p:sp>
      <p:sp>
        <p:nvSpPr>
          <p:cNvPr id="28677" name="Oval 5">
            <a:extLst>
              <a:ext uri="{FF2B5EF4-FFF2-40B4-BE49-F238E27FC236}">
                <a16:creationId xmlns:a16="http://schemas.microsoft.com/office/drawing/2014/main" id="{4715C2D3-BC41-5E43-9725-5852E8C9B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928813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2</a:t>
            </a:r>
            <a:endParaRPr lang="en-US">
              <a:solidFill>
                <a:schemeClr val="bg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8678" name="Text Box 6">
            <a:extLst>
              <a:ext uri="{FF2B5EF4-FFF2-40B4-BE49-F238E27FC236}">
                <a16:creationId xmlns:a16="http://schemas.microsoft.com/office/drawing/2014/main" id="{94F4611C-F530-3A49-AFBD-9C550BD480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1905000"/>
            <a:ext cx="6354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Limit degrees of freedom: expand </a:t>
            </a:r>
            <a:r>
              <a:rPr lang="en-US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H</a:t>
            </a: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 in finite basis</a:t>
            </a:r>
          </a:p>
        </p:txBody>
      </p:sp>
      <p:sp>
        <p:nvSpPr>
          <p:cNvPr id="28679" name="Oval 7">
            <a:extLst>
              <a:ext uri="{FF2B5EF4-FFF2-40B4-BE49-F238E27FC236}">
                <a16:creationId xmlns:a16="http://schemas.microsoft.com/office/drawing/2014/main" id="{9F1EBC0B-310A-CD41-95F8-B20F6FBC2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538413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Times" charset="0"/>
                <a:ea typeface="ＭＳ Ｐゴシック" charset="0"/>
              </a:rPr>
              <a:t>3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8680" name="Text Box 8">
            <a:extLst>
              <a:ext uri="{FF2B5EF4-FFF2-40B4-BE49-F238E27FC236}">
                <a16:creationId xmlns:a16="http://schemas.microsoft.com/office/drawing/2014/main" id="{A2E794D5-C801-5246-B3E9-B0F939670F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514600"/>
            <a:ext cx="621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Efficiently solve eigenproblem: </a:t>
            </a: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iterative methods</a:t>
            </a:r>
          </a:p>
        </p:txBody>
      </p:sp>
      <p:graphicFrame>
        <p:nvGraphicFramePr>
          <p:cNvPr id="37896" name="Object 9">
            <a:extLst>
              <a:ext uri="{FF2B5EF4-FFF2-40B4-BE49-F238E27FC236}">
                <a16:creationId xmlns:a16="http://schemas.microsoft.com/office/drawing/2014/main" id="{80A0452D-13C0-5144-9CC5-AEA3B7EBEA8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200400"/>
          <a:ext cx="2057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3" name="Equation" r:id="rId3" imgW="1028700" imgH="215900" progId="Equation.3">
                  <p:embed/>
                </p:oleObj>
              </mc:Choice>
              <mc:Fallback>
                <p:oleObj name="Equation" r:id="rId3" imgW="10287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200400"/>
                        <a:ext cx="2057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82" name="Text Box 10">
            <a:extLst>
              <a:ext uri="{FF2B5EF4-FFF2-40B4-BE49-F238E27FC236}">
                <a16:creationId xmlns:a16="http://schemas.microsoft.com/office/drawing/2014/main" id="{875F3D71-8267-9849-87D6-134E1EBC8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800600"/>
            <a:ext cx="73802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</a:rPr>
              <a:t>Faster way</a:t>
            </a:r>
            <a:r>
              <a:rPr lang="en-US" altLang="en-US"/>
              <a:t>:</a:t>
            </a:r>
          </a:p>
          <a:p>
            <a:r>
              <a:rPr lang="en-US" altLang="en-US"/>
              <a:t>	— start with </a:t>
            </a:r>
            <a:r>
              <a:rPr lang="en-US" altLang="en-US" i="1"/>
              <a:t>initial guess</a:t>
            </a:r>
            <a:r>
              <a:rPr lang="en-US" altLang="en-US"/>
              <a:t> eigenvector </a:t>
            </a:r>
            <a:r>
              <a:rPr lang="en-US" altLang="en-US" i="1"/>
              <a:t>h</a:t>
            </a:r>
            <a:r>
              <a:rPr lang="en-US" altLang="en-US" baseline="-25000"/>
              <a:t>0</a:t>
            </a:r>
            <a:endParaRPr lang="en-US" altLang="en-US" i="1"/>
          </a:p>
          <a:p>
            <a:r>
              <a:rPr lang="en-US" altLang="en-US" i="1"/>
              <a:t>	</a:t>
            </a:r>
            <a:r>
              <a:rPr lang="en-US" altLang="en-US"/>
              <a:t>— </a:t>
            </a:r>
            <a:r>
              <a:rPr lang="en-US" altLang="en-US" i="1"/>
              <a:t>iteratively </a:t>
            </a:r>
            <a:r>
              <a:rPr lang="en-US" altLang="en-US"/>
              <a:t>improve</a:t>
            </a:r>
            <a:endParaRPr lang="en-US" altLang="en-US" baseline="-25000"/>
          </a:p>
          <a:p>
            <a:r>
              <a:rPr lang="en-US" altLang="en-US" baseline="-25000"/>
              <a:t>	</a:t>
            </a:r>
            <a:r>
              <a:rPr lang="en-US" altLang="en-US"/>
              <a:t>— </a:t>
            </a:r>
            <a:r>
              <a:rPr lang="en-US" altLang="en-US">
                <a:solidFill>
                  <a:schemeClr val="accent2"/>
                </a:solidFill>
              </a:rPr>
              <a:t>O(</a:t>
            </a:r>
            <a:r>
              <a:rPr lang="en-US" altLang="en-US" i="1">
                <a:solidFill>
                  <a:schemeClr val="accent2"/>
                </a:solidFill>
              </a:rPr>
              <a:t>Np</a:t>
            </a:r>
            <a:r>
              <a:rPr lang="en-US" altLang="en-US">
                <a:solidFill>
                  <a:schemeClr val="accent2"/>
                </a:solidFill>
              </a:rPr>
              <a:t>)</a:t>
            </a:r>
            <a:r>
              <a:rPr lang="en-US" altLang="en-US"/>
              <a:t> storage, </a:t>
            </a:r>
            <a:r>
              <a:rPr lang="en-US" altLang="en-US">
                <a:solidFill>
                  <a:schemeClr val="accent2"/>
                </a:solidFill>
              </a:rPr>
              <a:t>~</a:t>
            </a:r>
            <a:r>
              <a:rPr lang="en-US" altLang="en-US"/>
              <a:t> </a:t>
            </a:r>
            <a:r>
              <a:rPr lang="en-US" altLang="en-US">
                <a:solidFill>
                  <a:schemeClr val="accent2"/>
                </a:solidFill>
              </a:rPr>
              <a:t>O(</a:t>
            </a:r>
            <a:r>
              <a:rPr lang="en-US" altLang="en-US" i="1">
                <a:solidFill>
                  <a:schemeClr val="accent2"/>
                </a:solidFill>
              </a:rPr>
              <a:t>Np</a:t>
            </a:r>
            <a:r>
              <a:rPr lang="en-US" altLang="en-US" baseline="30000">
                <a:solidFill>
                  <a:schemeClr val="accent2"/>
                </a:solidFill>
              </a:rPr>
              <a:t>2</a:t>
            </a:r>
            <a:r>
              <a:rPr lang="en-US" altLang="en-US">
                <a:solidFill>
                  <a:schemeClr val="accent2"/>
                </a:solidFill>
              </a:rPr>
              <a:t>)</a:t>
            </a:r>
            <a:r>
              <a:rPr lang="en-US" altLang="en-US"/>
              <a:t> time for </a:t>
            </a:r>
            <a:r>
              <a:rPr lang="en-US" altLang="en-US">
                <a:solidFill>
                  <a:schemeClr val="accent2"/>
                </a:solidFill>
              </a:rPr>
              <a:t>p eigenvectors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81F982AC-5803-F74D-B8F0-EDC21B723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886200"/>
            <a:ext cx="72405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Slow way</a:t>
            </a:r>
            <a:r>
              <a:rPr lang="en-US" altLang="en-US"/>
              <a:t>: compute </a:t>
            </a:r>
            <a:r>
              <a:rPr lang="en-US" altLang="en-US" i="1"/>
              <a:t>A</a:t>
            </a:r>
            <a:r>
              <a:rPr lang="en-US" altLang="en-US"/>
              <a:t> &amp; </a:t>
            </a:r>
            <a:r>
              <a:rPr lang="en-US" altLang="en-US" i="1"/>
              <a:t>B</a:t>
            </a:r>
            <a:r>
              <a:rPr lang="en-US" altLang="en-US"/>
              <a:t>, ask LAPACK for eigenvalues</a:t>
            </a:r>
          </a:p>
          <a:p>
            <a:r>
              <a:rPr lang="en-US" altLang="en-US"/>
              <a:t>	— requires O(</a:t>
            </a:r>
            <a:r>
              <a:rPr lang="en-US" altLang="en-US" i="1"/>
              <a:t>N</a:t>
            </a:r>
            <a:r>
              <a:rPr lang="en-US" altLang="en-US" baseline="30000"/>
              <a:t>2</a:t>
            </a:r>
            <a:r>
              <a:rPr lang="en-US" altLang="en-US"/>
              <a:t>) storage, </a:t>
            </a:r>
            <a:r>
              <a:rPr lang="en-US" altLang="en-US">
                <a:solidFill>
                  <a:srgbClr val="FF0000"/>
                </a:solidFill>
              </a:rPr>
              <a:t>O(</a:t>
            </a:r>
            <a:r>
              <a:rPr lang="en-US" altLang="en-US" i="1">
                <a:solidFill>
                  <a:srgbClr val="FF0000"/>
                </a:solidFill>
              </a:rPr>
              <a:t>N</a:t>
            </a:r>
            <a:r>
              <a:rPr lang="en-US" altLang="en-US" baseline="30000">
                <a:solidFill>
                  <a:srgbClr val="FF0000"/>
                </a:solidFill>
              </a:rPr>
              <a:t>3</a:t>
            </a:r>
            <a:r>
              <a:rPr lang="en-US" altLang="en-US">
                <a:solidFill>
                  <a:srgbClr val="FF0000"/>
                </a:solidFill>
              </a:rPr>
              <a:t>) time</a:t>
            </a:r>
            <a:endParaRPr lang="en-US" altLang="en-US"/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340A5861-D1EF-994C-B7F9-CB9E2C2C0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3275" y="6294438"/>
            <a:ext cx="2632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(</a:t>
            </a:r>
            <a:r>
              <a:rPr lang="en-US" sz="20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p</a:t>
            </a:r>
            <a:r>
              <a:rPr lang="en-US" sz="2000">
                <a:latin typeface="Times" charset="0"/>
                <a:ea typeface="ＭＳ Ｐゴシック" charset="0"/>
              </a:rPr>
              <a:t> </a:t>
            </a:r>
            <a:r>
              <a:rPr lang="en-US" sz="2000">
                <a:solidFill>
                  <a:srgbClr val="FF0000"/>
                </a:solidFill>
                <a:latin typeface="Times" charset="0"/>
                <a:ea typeface="ＭＳ Ｐゴシック" charset="0"/>
              </a:rPr>
              <a:t>smallest</a:t>
            </a:r>
            <a:r>
              <a:rPr lang="en-US" sz="2000">
                <a:latin typeface="Times" charset="0"/>
                <a:ea typeface="ＭＳ Ｐゴシック" charset="0"/>
              </a:rPr>
              <a:t> eigenvalues)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8F74047-FD52-874D-9B4A-9FA8C26AA0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828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first, some perspective…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3E8A3BA-65BA-8040-946C-B8E0DCA44F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accent2"/>
                </a:solidFill>
                <a:cs typeface="+mj-cs"/>
              </a:rPr>
              <a:t>Solving the Maxwell Eigenproblem: 3b</a:t>
            </a:r>
          </a:p>
        </p:txBody>
      </p:sp>
      <p:sp>
        <p:nvSpPr>
          <p:cNvPr id="29699" name="Oval 3">
            <a:extLst>
              <a:ext uri="{FF2B5EF4-FFF2-40B4-BE49-F238E27FC236}">
                <a16:creationId xmlns:a16="http://schemas.microsoft.com/office/drawing/2014/main" id="{3EFFF942-906D-D848-AFB0-E23F78397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311275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1</a:t>
            </a:r>
            <a:endParaRPr lang="en-US">
              <a:solidFill>
                <a:schemeClr val="bg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9700" name="Text Box 4">
            <a:extLst>
              <a:ext uri="{FF2B5EF4-FFF2-40B4-BE49-F238E27FC236}">
                <a16:creationId xmlns:a16="http://schemas.microsoft.com/office/drawing/2014/main" id="{414F7B1F-D914-9246-BE0A-38399846D0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1233488"/>
            <a:ext cx="5519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Limit range of</a:t>
            </a:r>
            <a:r>
              <a:rPr lang="en-US" i="1">
                <a:solidFill>
                  <a:schemeClr val="bg2"/>
                </a:solidFill>
                <a:latin typeface="Times" charset="0"/>
                <a:ea typeface="ＭＳ Ｐゴシック" charset="0"/>
              </a:rPr>
              <a:t> </a:t>
            </a:r>
            <a:r>
              <a:rPr lang="en-US" sz="28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k</a:t>
            </a: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: irreducible Brillouin zone</a:t>
            </a:r>
          </a:p>
        </p:txBody>
      </p:sp>
      <p:sp>
        <p:nvSpPr>
          <p:cNvPr id="29701" name="Oval 5">
            <a:extLst>
              <a:ext uri="{FF2B5EF4-FFF2-40B4-BE49-F238E27FC236}">
                <a16:creationId xmlns:a16="http://schemas.microsoft.com/office/drawing/2014/main" id="{0F7B7930-E9F9-454E-9E9A-C16CF33397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928813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2</a:t>
            </a:r>
            <a:endParaRPr lang="en-US">
              <a:solidFill>
                <a:schemeClr val="bg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29702" name="Text Box 6">
            <a:extLst>
              <a:ext uri="{FF2B5EF4-FFF2-40B4-BE49-F238E27FC236}">
                <a16:creationId xmlns:a16="http://schemas.microsoft.com/office/drawing/2014/main" id="{9F3E50F2-3902-DA4D-BDFA-B6CC83AEE6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1905000"/>
            <a:ext cx="6354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Limit degrees of freedom: expand </a:t>
            </a:r>
            <a:r>
              <a:rPr lang="en-US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H</a:t>
            </a: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 in finite basis</a:t>
            </a:r>
          </a:p>
        </p:txBody>
      </p:sp>
      <p:sp>
        <p:nvSpPr>
          <p:cNvPr id="29703" name="Oval 7">
            <a:extLst>
              <a:ext uri="{FF2B5EF4-FFF2-40B4-BE49-F238E27FC236}">
                <a16:creationId xmlns:a16="http://schemas.microsoft.com/office/drawing/2014/main" id="{50D4546A-F4DE-C744-91E6-F9EEBA13F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538413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Times" charset="0"/>
                <a:ea typeface="ＭＳ Ｐゴシック" charset="0"/>
              </a:rPr>
              <a:t>3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9704" name="Text Box 8">
            <a:extLst>
              <a:ext uri="{FF2B5EF4-FFF2-40B4-BE49-F238E27FC236}">
                <a16:creationId xmlns:a16="http://schemas.microsoft.com/office/drawing/2014/main" id="{F4655AB5-9A76-7641-AEDA-A9F6E63E15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514600"/>
            <a:ext cx="621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Efficiently solve eigenproblem: iterative methods</a:t>
            </a:r>
          </a:p>
        </p:txBody>
      </p:sp>
      <p:graphicFrame>
        <p:nvGraphicFramePr>
          <p:cNvPr id="38920" name="Object 9">
            <a:extLst>
              <a:ext uri="{FF2B5EF4-FFF2-40B4-BE49-F238E27FC236}">
                <a16:creationId xmlns:a16="http://schemas.microsoft.com/office/drawing/2014/main" id="{60BB6C5F-067E-0841-807E-12B1A108F1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200400"/>
          <a:ext cx="2057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5" name="Equation" r:id="rId3" imgW="1028700" imgH="215900" progId="Equation.3">
                  <p:embed/>
                </p:oleObj>
              </mc:Choice>
              <mc:Fallback>
                <p:oleObj name="Equation" r:id="rId3" imgW="10287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200400"/>
                        <a:ext cx="2057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6" name="Text Box 10">
            <a:extLst>
              <a:ext uri="{FF2B5EF4-FFF2-40B4-BE49-F238E27FC236}">
                <a16:creationId xmlns:a16="http://schemas.microsoft.com/office/drawing/2014/main" id="{B8D1CC7F-932B-5747-AF1D-0DBA993CB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841750"/>
            <a:ext cx="76485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</a:rPr>
              <a:t>Many iterative methods</a:t>
            </a:r>
            <a:r>
              <a:rPr lang="en-US" altLang="en-US"/>
              <a:t>:</a:t>
            </a:r>
          </a:p>
          <a:p>
            <a:r>
              <a:rPr lang="en-US" altLang="en-US"/>
              <a:t>	— Arnoldi, Lanczos, Davidson, Jacobi-Davidson, …,</a:t>
            </a:r>
          </a:p>
          <a:p>
            <a:r>
              <a:rPr lang="en-US" altLang="en-US"/>
              <a:t>	     Rayleigh-quotient minimization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F01260C2-6BD6-6C4C-9DA0-919C4C6D42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accent2"/>
                </a:solidFill>
                <a:cs typeface="+mj-cs"/>
              </a:rPr>
              <a:t>Solving the Maxwell Eigenproblem: 3c</a:t>
            </a:r>
          </a:p>
        </p:txBody>
      </p:sp>
      <p:sp>
        <p:nvSpPr>
          <p:cNvPr id="30723" name="Oval 3">
            <a:extLst>
              <a:ext uri="{FF2B5EF4-FFF2-40B4-BE49-F238E27FC236}">
                <a16:creationId xmlns:a16="http://schemas.microsoft.com/office/drawing/2014/main" id="{39DB40D2-1222-EA4B-8A56-04478CC32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311275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1</a:t>
            </a:r>
            <a:endParaRPr lang="en-US">
              <a:solidFill>
                <a:schemeClr val="bg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0724" name="Text Box 4">
            <a:extLst>
              <a:ext uri="{FF2B5EF4-FFF2-40B4-BE49-F238E27FC236}">
                <a16:creationId xmlns:a16="http://schemas.microsoft.com/office/drawing/2014/main" id="{74153164-0384-5944-A2A6-CA181143A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1233488"/>
            <a:ext cx="55197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Limit range of</a:t>
            </a:r>
            <a:r>
              <a:rPr lang="en-US" i="1">
                <a:solidFill>
                  <a:schemeClr val="bg2"/>
                </a:solidFill>
                <a:latin typeface="Times" charset="0"/>
                <a:ea typeface="ＭＳ Ｐゴシック" charset="0"/>
              </a:rPr>
              <a:t> </a:t>
            </a:r>
            <a:r>
              <a:rPr lang="en-US" sz="28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k</a:t>
            </a: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: irreducible Brillouin zone</a:t>
            </a:r>
          </a:p>
        </p:txBody>
      </p:sp>
      <p:sp>
        <p:nvSpPr>
          <p:cNvPr id="30725" name="Oval 5">
            <a:extLst>
              <a:ext uri="{FF2B5EF4-FFF2-40B4-BE49-F238E27FC236}">
                <a16:creationId xmlns:a16="http://schemas.microsoft.com/office/drawing/2014/main" id="{4AD58C4C-61C3-224D-BAE7-06565F54A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1928813"/>
            <a:ext cx="381000" cy="38100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2</a:t>
            </a:r>
            <a:endParaRPr lang="en-US">
              <a:solidFill>
                <a:schemeClr val="bg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0726" name="Text Box 6">
            <a:extLst>
              <a:ext uri="{FF2B5EF4-FFF2-40B4-BE49-F238E27FC236}">
                <a16:creationId xmlns:a16="http://schemas.microsoft.com/office/drawing/2014/main" id="{014F6E92-6799-1640-A049-4D74CC06F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438" y="1905000"/>
            <a:ext cx="6354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Limit degrees of freedom: expand </a:t>
            </a:r>
            <a:r>
              <a:rPr lang="en-US" b="1">
                <a:solidFill>
                  <a:schemeClr val="bg2"/>
                </a:solidFill>
                <a:latin typeface="Times" charset="0"/>
                <a:ea typeface="ＭＳ Ｐゴシック" charset="0"/>
              </a:rPr>
              <a:t>H</a:t>
            </a:r>
            <a:r>
              <a:rPr lang="en-US">
                <a:solidFill>
                  <a:schemeClr val="bg2"/>
                </a:solidFill>
                <a:latin typeface="Times" charset="0"/>
                <a:ea typeface="ＭＳ Ｐゴシック" charset="0"/>
              </a:rPr>
              <a:t> in finite basis</a:t>
            </a:r>
          </a:p>
        </p:txBody>
      </p:sp>
      <p:sp>
        <p:nvSpPr>
          <p:cNvPr id="30727" name="Oval 7">
            <a:extLst>
              <a:ext uri="{FF2B5EF4-FFF2-40B4-BE49-F238E27FC236}">
                <a16:creationId xmlns:a16="http://schemas.microsoft.com/office/drawing/2014/main" id="{A1D63D6C-030B-E048-B9BC-02D6196999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538413"/>
            <a:ext cx="3810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2000" b="1">
                <a:latin typeface="Times" charset="0"/>
                <a:ea typeface="ＭＳ Ｐゴシック" charset="0"/>
              </a:rPr>
              <a:t>3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0728" name="Text Box 8">
            <a:extLst>
              <a:ext uri="{FF2B5EF4-FFF2-40B4-BE49-F238E27FC236}">
                <a16:creationId xmlns:a16="http://schemas.microsoft.com/office/drawing/2014/main" id="{7A8D0623-CD58-634E-862B-24A6A9699C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2514600"/>
            <a:ext cx="6216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Efficiently solve eigenproblem: iterative methods</a:t>
            </a:r>
          </a:p>
        </p:txBody>
      </p:sp>
      <p:graphicFrame>
        <p:nvGraphicFramePr>
          <p:cNvPr id="39944" name="Object 9">
            <a:extLst>
              <a:ext uri="{FF2B5EF4-FFF2-40B4-BE49-F238E27FC236}">
                <a16:creationId xmlns:a16="http://schemas.microsoft.com/office/drawing/2014/main" id="{7C8C9AD6-8022-B649-AA28-EF1479C4D51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200400"/>
          <a:ext cx="20574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6" name="Equation" r:id="rId3" imgW="1028700" imgH="215900" progId="Equation.3">
                  <p:embed/>
                </p:oleObj>
              </mc:Choice>
              <mc:Fallback>
                <p:oleObj name="Equation" r:id="rId3" imgW="1028700" imgH="2159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200400"/>
                        <a:ext cx="20574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0" name="Text Box 10">
            <a:extLst>
              <a:ext uri="{FF2B5EF4-FFF2-40B4-BE49-F238E27FC236}">
                <a16:creationId xmlns:a16="http://schemas.microsoft.com/office/drawing/2014/main" id="{21ED972A-07BC-BC4A-8BA7-BA4FB8BE9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3841750"/>
            <a:ext cx="76485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2"/>
                </a:solidFill>
              </a:rPr>
              <a:t>Many iterative methods:</a:t>
            </a:r>
          </a:p>
          <a:p>
            <a:r>
              <a:rPr lang="en-US" altLang="en-US">
                <a:solidFill>
                  <a:schemeClr val="bg2"/>
                </a:solidFill>
              </a:rPr>
              <a:t>	— Arnoldi, Lanczos, Davidson, Jacobi-Davidson, …,</a:t>
            </a:r>
            <a:endParaRPr lang="en-US" altLang="en-US"/>
          </a:p>
          <a:p>
            <a:r>
              <a:rPr lang="en-US" altLang="en-US"/>
              <a:t>	     </a:t>
            </a:r>
            <a:r>
              <a:rPr lang="en-US" altLang="en-US">
                <a:solidFill>
                  <a:schemeClr val="accent2"/>
                </a:solidFill>
              </a:rPr>
              <a:t>Rayleigh-quotient minimization</a:t>
            </a:r>
            <a:endParaRPr lang="en-US" altLang="en-US"/>
          </a:p>
        </p:txBody>
      </p:sp>
      <p:sp>
        <p:nvSpPr>
          <p:cNvPr id="30731" name="Text Box 11">
            <a:extLst>
              <a:ext uri="{FF2B5EF4-FFF2-40B4-BE49-F238E27FC236}">
                <a16:creationId xmlns:a16="http://schemas.microsoft.com/office/drawing/2014/main" id="{5F84F42F-C26E-A948-9AF9-9DB4D014F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1275" y="5194300"/>
            <a:ext cx="73961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for </a:t>
            </a:r>
            <a:r>
              <a:rPr lang="en-US" altLang="en-US">
                <a:solidFill>
                  <a:schemeClr val="accent2"/>
                </a:solidFill>
              </a:rPr>
              <a:t>Hermitian</a:t>
            </a:r>
            <a:r>
              <a:rPr lang="en-US" altLang="en-US"/>
              <a:t> matrices, smallest eigenvalue </a:t>
            </a:r>
            <a:r>
              <a:rPr lang="en-US" altLang="en-US">
                <a:latin typeface="Symbol" pitchFamily="2" charset="2"/>
              </a:rPr>
              <a:t>ω</a:t>
            </a:r>
            <a:r>
              <a:rPr lang="en-US" altLang="en-US" baseline="-25000"/>
              <a:t>0</a:t>
            </a:r>
            <a:r>
              <a:rPr lang="en-US" altLang="en-US"/>
              <a:t> </a:t>
            </a:r>
            <a:r>
              <a:rPr lang="en-US" altLang="en-US">
                <a:solidFill>
                  <a:schemeClr val="accent2"/>
                </a:solidFill>
              </a:rPr>
              <a:t>minimizes</a:t>
            </a:r>
            <a:r>
              <a:rPr lang="en-US" altLang="en-US"/>
              <a:t>:</a:t>
            </a:r>
          </a:p>
        </p:txBody>
      </p:sp>
      <p:graphicFrame>
        <p:nvGraphicFramePr>
          <p:cNvPr id="39947" name="Object 12">
            <a:extLst>
              <a:ext uri="{FF2B5EF4-FFF2-40B4-BE49-F238E27FC236}">
                <a16:creationId xmlns:a16="http://schemas.microsoft.com/office/drawing/2014/main" id="{F399EE71-1D1E-6F4F-A62F-75BD7DCD84C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5715000"/>
          <a:ext cx="2209800" cy="960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7" name="Equation" r:id="rId5" imgW="482600" imgH="209550" progId="Equation.DSMT4">
                  <p:embed/>
                </p:oleObj>
              </mc:Choice>
              <mc:Fallback>
                <p:oleObj name="Equation" r:id="rId5" imgW="482600" imgH="20955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715000"/>
                        <a:ext cx="2209800" cy="960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33" name="Text Box 13">
            <a:extLst>
              <a:ext uri="{FF2B5EF4-FFF2-40B4-BE49-F238E27FC236}">
                <a16:creationId xmlns:a16="http://schemas.microsoft.com/office/drawing/2014/main" id="{2AF68CC9-4D44-4347-A807-40BB3B166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525" y="5791200"/>
            <a:ext cx="36147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minimize by </a:t>
            </a:r>
            <a:r>
              <a:rPr lang="en-US" altLang="en-US">
                <a:solidFill>
                  <a:srgbClr val="FF0000"/>
                </a:solidFill>
              </a:rPr>
              <a:t>preconditioned</a:t>
            </a:r>
            <a:endParaRPr lang="en-US" altLang="en-US"/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 conjugate-gradient</a:t>
            </a:r>
            <a:r>
              <a:rPr lang="en-US" altLang="en-US"/>
              <a:t>  </a:t>
            </a:r>
            <a:r>
              <a:rPr lang="en-US" altLang="en-US" sz="2000"/>
              <a:t>(or…)</a:t>
            </a:r>
            <a:endParaRPr lang="en-US" altLang="en-US"/>
          </a:p>
        </p:txBody>
      </p:sp>
      <p:sp>
        <p:nvSpPr>
          <p:cNvPr id="30734" name="Text Box 14">
            <a:extLst>
              <a:ext uri="{FF2B5EF4-FFF2-40B4-BE49-F238E27FC236}">
                <a16:creationId xmlns:a16="http://schemas.microsoft.com/office/drawing/2014/main" id="{E1831511-E311-3848-BDC4-889A11DCE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8" y="5835650"/>
            <a:ext cx="1168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FF0000"/>
                </a:solidFill>
              </a:rPr>
              <a:t>variational</a:t>
            </a:r>
          </a:p>
          <a:p>
            <a:pPr algn="ctr"/>
            <a:r>
              <a:rPr lang="en-US" altLang="en-US" sz="1800">
                <a:solidFill>
                  <a:srgbClr val="FF0000"/>
                </a:solidFill>
              </a:rPr>
              <a:t>/ min–max</a:t>
            </a:r>
          </a:p>
          <a:p>
            <a:pPr algn="ctr"/>
            <a:r>
              <a:rPr lang="en-US" altLang="en-US" sz="1800">
                <a:solidFill>
                  <a:srgbClr val="FF0000"/>
                </a:solidFill>
              </a:rPr>
              <a:t>theorem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1C5A4545-3228-5C4E-A594-71DAB4D213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3200"/>
              <a:t>Band Diagram of 2d Model System</a:t>
            </a:r>
            <a:br>
              <a:rPr lang="en-US" altLang="en-US" sz="3200"/>
            </a:br>
            <a:r>
              <a:rPr lang="en-US" altLang="en-US" sz="2400"/>
              <a:t>(radius 0.2</a:t>
            </a:r>
            <a:r>
              <a:rPr lang="en-US" altLang="en-US" sz="2400" i="1"/>
              <a:t>a</a:t>
            </a:r>
            <a:r>
              <a:rPr lang="en-US" altLang="en-US" sz="2400"/>
              <a:t> rods, </a:t>
            </a:r>
            <a:r>
              <a:rPr lang="en-US" altLang="en-US" sz="2400" i="1">
                <a:latin typeface="Symbol" pitchFamily="2" charset="2"/>
              </a:rPr>
              <a:t>ε</a:t>
            </a:r>
            <a:r>
              <a:rPr lang="en-US" altLang="en-US" sz="2400"/>
              <a:t>=12)</a:t>
            </a:r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02148477-7B60-A84D-A182-2A51BB2931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2713" y="5486400"/>
            <a:ext cx="369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E</a:t>
            </a:r>
            <a:endParaRPr lang="en-US">
              <a:solidFill>
                <a:schemeClr val="accent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8916" name="Text Box 4">
            <a:extLst>
              <a:ext uri="{FF2B5EF4-FFF2-40B4-BE49-F238E27FC236}">
                <a16:creationId xmlns:a16="http://schemas.microsoft.com/office/drawing/2014/main" id="{E677D31E-B01A-1E4E-A48F-BF4B06D332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6019800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H</a:t>
            </a:r>
            <a:endParaRPr lang="en-US">
              <a:solidFill>
                <a:schemeClr val="accent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8917" name="Line 5">
            <a:extLst>
              <a:ext uri="{FF2B5EF4-FFF2-40B4-BE49-F238E27FC236}">
                <a16:creationId xmlns:a16="http://schemas.microsoft.com/office/drawing/2014/main" id="{D0F86412-0F77-7746-90EE-014A9DD3FE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24400" y="6019800"/>
            <a:ext cx="53340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pic>
        <p:nvPicPr>
          <p:cNvPr id="38918" name="Picture 6">
            <a:extLst>
              <a:ext uri="{FF2B5EF4-FFF2-40B4-BE49-F238E27FC236}">
                <a16:creationId xmlns:a16="http://schemas.microsoft.com/office/drawing/2014/main" id="{B19FA1F8-6684-EB4E-BBAC-AA48E3E6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562600"/>
            <a:ext cx="2032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919" name="Text Box 7">
            <a:extLst>
              <a:ext uri="{FF2B5EF4-FFF2-40B4-BE49-F238E27FC236}">
                <a16:creationId xmlns:a16="http://schemas.microsoft.com/office/drawing/2014/main" id="{4470BFBD-B36E-2440-ADDB-0838B95CD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638800"/>
            <a:ext cx="717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TM</a:t>
            </a:r>
          </a:p>
        </p:txBody>
      </p:sp>
      <p:sp>
        <p:nvSpPr>
          <p:cNvPr id="38920" name="Oval 8">
            <a:extLst>
              <a:ext uri="{FF2B5EF4-FFF2-40B4-BE49-F238E27FC236}">
                <a16:creationId xmlns:a16="http://schemas.microsoft.com/office/drawing/2014/main" id="{1ED1FB45-700B-2C42-A463-15397708A6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21" name="Oval 9">
            <a:extLst>
              <a:ext uri="{FF2B5EF4-FFF2-40B4-BE49-F238E27FC236}">
                <a16:creationId xmlns:a16="http://schemas.microsoft.com/office/drawing/2014/main" id="{B4AF5797-353B-6E40-9551-13D04119A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22" name="Oval 10">
            <a:extLst>
              <a:ext uri="{FF2B5EF4-FFF2-40B4-BE49-F238E27FC236}">
                <a16:creationId xmlns:a16="http://schemas.microsoft.com/office/drawing/2014/main" id="{FE05D54A-6CC3-8044-A220-022AF99C4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23" name="Oval 11">
            <a:extLst>
              <a:ext uri="{FF2B5EF4-FFF2-40B4-BE49-F238E27FC236}">
                <a16:creationId xmlns:a16="http://schemas.microsoft.com/office/drawing/2014/main" id="{2E351F5E-6FE2-804E-9BDB-1EFD765A86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24" name="Oval 12">
            <a:extLst>
              <a:ext uri="{FF2B5EF4-FFF2-40B4-BE49-F238E27FC236}">
                <a16:creationId xmlns:a16="http://schemas.microsoft.com/office/drawing/2014/main" id="{0CD2EA20-5094-CE49-9B3C-25728F9A1C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25" name="Oval 13">
            <a:extLst>
              <a:ext uri="{FF2B5EF4-FFF2-40B4-BE49-F238E27FC236}">
                <a16:creationId xmlns:a16="http://schemas.microsoft.com/office/drawing/2014/main" id="{FC4FB159-AD22-EC49-BA6E-F41DB57EF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26" name="Oval 14">
            <a:extLst>
              <a:ext uri="{FF2B5EF4-FFF2-40B4-BE49-F238E27FC236}">
                <a16:creationId xmlns:a16="http://schemas.microsoft.com/office/drawing/2014/main" id="{8C5D181A-58EA-CB46-A8CE-7379D97AF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27" name="Oval 15">
            <a:extLst>
              <a:ext uri="{FF2B5EF4-FFF2-40B4-BE49-F238E27FC236}">
                <a16:creationId xmlns:a16="http://schemas.microsoft.com/office/drawing/2014/main" id="{2E904263-2DC5-F64E-B9E3-DDCF3DEF5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28" name="Oval 16">
            <a:extLst>
              <a:ext uri="{FF2B5EF4-FFF2-40B4-BE49-F238E27FC236}">
                <a16:creationId xmlns:a16="http://schemas.microsoft.com/office/drawing/2014/main" id="{B188EA13-18EE-AA46-834D-B94066ABB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29" name="Oval 17">
            <a:extLst>
              <a:ext uri="{FF2B5EF4-FFF2-40B4-BE49-F238E27FC236}">
                <a16:creationId xmlns:a16="http://schemas.microsoft.com/office/drawing/2014/main" id="{3B10D43B-77FA-3244-AADB-7FA81ED85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30" name="Oval 18">
            <a:extLst>
              <a:ext uri="{FF2B5EF4-FFF2-40B4-BE49-F238E27FC236}">
                <a16:creationId xmlns:a16="http://schemas.microsoft.com/office/drawing/2014/main" id="{A51D6E93-A645-8B40-A7E9-E93DBBD57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31" name="Oval 19">
            <a:extLst>
              <a:ext uri="{FF2B5EF4-FFF2-40B4-BE49-F238E27FC236}">
                <a16:creationId xmlns:a16="http://schemas.microsoft.com/office/drawing/2014/main" id="{B26D791A-87EF-5349-9E8B-758D1D614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32" name="Oval 20">
            <a:extLst>
              <a:ext uri="{FF2B5EF4-FFF2-40B4-BE49-F238E27FC236}">
                <a16:creationId xmlns:a16="http://schemas.microsoft.com/office/drawing/2014/main" id="{4F5CF85A-16CA-F34F-AC00-271211771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33" name="Oval 21">
            <a:extLst>
              <a:ext uri="{FF2B5EF4-FFF2-40B4-BE49-F238E27FC236}">
                <a16:creationId xmlns:a16="http://schemas.microsoft.com/office/drawing/2014/main" id="{DFB24A20-FB00-864A-AA7C-AC9C27E33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34" name="Oval 22">
            <a:extLst>
              <a:ext uri="{FF2B5EF4-FFF2-40B4-BE49-F238E27FC236}">
                <a16:creationId xmlns:a16="http://schemas.microsoft.com/office/drawing/2014/main" id="{E5E641B3-B927-194F-A1D3-18BEE601C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35" name="Oval 23">
            <a:extLst>
              <a:ext uri="{FF2B5EF4-FFF2-40B4-BE49-F238E27FC236}">
                <a16:creationId xmlns:a16="http://schemas.microsoft.com/office/drawing/2014/main" id="{F22AD079-D4C2-CC44-B4AA-50EEB0FEC6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36" name="Oval 24">
            <a:extLst>
              <a:ext uri="{FF2B5EF4-FFF2-40B4-BE49-F238E27FC236}">
                <a16:creationId xmlns:a16="http://schemas.microsoft.com/office/drawing/2014/main" id="{8EA8922C-AD52-1949-8197-7DB15678A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37" name="Oval 25">
            <a:extLst>
              <a:ext uri="{FF2B5EF4-FFF2-40B4-BE49-F238E27FC236}">
                <a16:creationId xmlns:a16="http://schemas.microsoft.com/office/drawing/2014/main" id="{5572CE39-921A-5546-8434-3F6045148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38" name="Oval 26">
            <a:extLst>
              <a:ext uri="{FF2B5EF4-FFF2-40B4-BE49-F238E27FC236}">
                <a16:creationId xmlns:a16="http://schemas.microsoft.com/office/drawing/2014/main" id="{B9D3DF33-1B79-984F-8C3B-2295D418D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39" name="Oval 27">
            <a:extLst>
              <a:ext uri="{FF2B5EF4-FFF2-40B4-BE49-F238E27FC236}">
                <a16:creationId xmlns:a16="http://schemas.microsoft.com/office/drawing/2014/main" id="{B784558E-431F-6F4B-B8D1-7DA80F54A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40" name="Oval 28">
            <a:extLst>
              <a:ext uri="{FF2B5EF4-FFF2-40B4-BE49-F238E27FC236}">
                <a16:creationId xmlns:a16="http://schemas.microsoft.com/office/drawing/2014/main" id="{DCB8BF22-CE0A-B140-AFEE-7B484E9EE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41" name="Oval 29">
            <a:extLst>
              <a:ext uri="{FF2B5EF4-FFF2-40B4-BE49-F238E27FC236}">
                <a16:creationId xmlns:a16="http://schemas.microsoft.com/office/drawing/2014/main" id="{5935106A-8623-744A-8A2C-3B8D00121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42" name="Oval 30">
            <a:extLst>
              <a:ext uri="{FF2B5EF4-FFF2-40B4-BE49-F238E27FC236}">
                <a16:creationId xmlns:a16="http://schemas.microsoft.com/office/drawing/2014/main" id="{FCC6A044-BDE0-4243-8EC7-69C005B806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43" name="Oval 31">
            <a:extLst>
              <a:ext uri="{FF2B5EF4-FFF2-40B4-BE49-F238E27FC236}">
                <a16:creationId xmlns:a16="http://schemas.microsoft.com/office/drawing/2014/main" id="{C331F448-31BC-5741-8A54-16244C37A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44" name="Oval 32">
            <a:extLst>
              <a:ext uri="{FF2B5EF4-FFF2-40B4-BE49-F238E27FC236}">
                <a16:creationId xmlns:a16="http://schemas.microsoft.com/office/drawing/2014/main" id="{F0A9C425-CC5E-EA49-9205-5D2AA5E9BB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45" name="Line 33">
            <a:extLst>
              <a:ext uri="{FF2B5EF4-FFF2-40B4-BE49-F238E27FC236}">
                <a16:creationId xmlns:a16="http://schemas.microsoft.com/office/drawing/2014/main" id="{D0C82D6F-7D43-1B4D-B793-695E8FD357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99060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46" name="Text Box 34">
            <a:extLst>
              <a:ext uri="{FF2B5EF4-FFF2-40B4-BE49-F238E27FC236}">
                <a16:creationId xmlns:a16="http://schemas.microsoft.com/office/drawing/2014/main" id="{DFBFF333-18BC-604D-B5A8-C1E20847C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937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solidFill>
                  <a:srgbClr val="FF0000"/>
                </a:solidFill>
                <a:latin typeface="Times" charset="0"/>
                <a:ea typeface="ＭＳ Ｐゴシック" charset="0"/>
              </a:rPr>
              <a:t>a</a:t>
            </a:r>
            <a:endParaRPr lang="en-US">
              <a:solidFill>
                <a:srgbClr val="FF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8947" name="Text Box 35">
            <a:extLst>
              <a:ext uri="{FF2B5EF4-FFF2-40B4-BE49-F238E27FC236}">
                <a16:creationId xmlns:a16="http://schemas.microsoft.com/office/drawing/2014/main" id="{3D53ACD0-0C77-0841-B7BD-4800D43A0833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962150" y="2711450"/>
            <a:ext cx="32924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FF0000"/>
                </a:solidFill>
              </a:rPr>
              <a:t>frequency</a:t>
            </a:r>
            <a:r>
              <a:rPr lang="en-US" altLang="en-US" sz="2000"/>
              <a:t> </a:t>
            </a:r>
            <a:r>
              <a:rPr lang="en-US" altLang="en-US" b="1">
                <a:latin typeface="Symbol" pitchFamily="2" charset="2"/>
              </a:rPr>
              <a:t>ω</a:t>
            </a:r>
            <a:r>
              <a:rPr lang="en-US" altLang="en-US"/>
              <a:t>  </a:t>
            </a:r>
            <a:r>
              <a:rPr lang="en-US" altLang="en-US" sz="2000"/>
              <a:t>(2πc/</a:t>
            </a:r>
            <a:r>
              <a:rPr lang="en-US" altLang="en-US" sz="2000" i="1"/>
              <a:t>a</a:t>
            </a:r>
            <a:r>
              <a:rPr lang="en-US" altLang="en-US" sz="2000"/>
              <a:t>)  = </a:t>
            </a:r>
            <a:r>
              <a:rPr lang="en-US" altLang="en-US" i="1">
                <a:solidFill>
                  <a:srgbClr val="FF0000"/>
                </a:solidFill>
              </a:rPr>
              <a:t>a</a:t>
            </a:r>
            <a:r>
              <a:rPr lang="en-US" altLang="en-US">
                <a:solidFill>
                  <a:srgbClr val="FF0000"/>
                </a:solidFill>
              </a:rPr>
              <a:t> / 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λ</a:t>
            </a:r>
            <a:endParaRPr lang="en-US" altLang="en-US" sz="2000"/>
          </a:p>
        </p:txBody>
      </p:sp>
      <p:sp>
        <p:nvSpPr>
          <p:cNvPr id="38948" name="Rectangle 36">
            <a:extLst>
              <a:ext uri="{FF2B5EF4-FFF2-40B4-BE49-F238E27FC236}">
                <a16:creationId xmlns:a16="http://schemas.microsoft.com/office/drawing/2014/main" id="{C7638684-0B9B-CF47-8F18-2957B2CFF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050" y="5486400"/>
            <a:ext cx="990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49" name="AutoShape 37">
            <a:extLst>
              <a:ext uri="{FF2B5EF4-FFF2-40B4-BE49-F238E27FC236}">
                <a16:creationId xmlns:a16="http://schemas.microsoft.com/office/drawing/2014/main" id="{C0F476F0-36EF-7648-8F2A-5626FD1B392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619250" y="5486400"/>
            <a:ext cx="533400" cy="533400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8950" name="Text Box 38">
            <a:extLst>
              <a:ext uri="{FF2B5EF4-FFF2-40B4-BE49-F238E27FC236}">
                <a16:creationId xmlns:a16="http://schemas.microsoft.com/office/drawing/2014/main" id="{2C3883A9-C329-734A-8B9E-7049E1773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4450" y="5884863"/>
            <a:ext cx="3698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8000"/>
                </a:solidFill>
                <a:latin typeface="Symbol" pitchFamily="2" charset="2"/>
              </a:rPr>
              <a:t>Γ</a:t>
            </a:r>
          </a:p>
        </p:txBody>
      </p:sp>
      <p:sp>
        <p:nvSpPr>
          <p:cNvPr id="38951" name="Text Box 39">
            <a:extLst>
              <a:ext uri="{FF2B5EF4-FFF2-40B4-BE49-F238E27FC236}">
                <a16:creationId xmlns:a16="http://schemas.microsoft.com/office/drawing/2014/main" id="{1D454E08-F528-C541-9231-AD520093B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775" y="5775325"/>
            <a:ext cx="404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8000"/>
                </a:solidFill>
                <a:latin typeface="Times" charset="0"/>
                <a:ea typeface="ＭＳ Ｐゴシック" charset="0"/>
              </a:rPr>
              <a:t>X</a:t>
            </a:r>
          </a:p>
        </p:txBody>
      </p:sp>
      <p:sp>
        <p:nvSpPr>
          <p:cNvPr id="38952" name="Text Box 40">
            <a:extLst>
              <a:ext uri="{FF2B5EF4-FFF2-40B4-BE49-F238E27FC236}">
                <a16:creationId xmlns:a16="http://schemas.microsoft.com/office/drawing/2014/main" id="{DC56384F-02D8-FB4B-8206-D995314426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6775" y="5165725"/>
            <a:ext cx="455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8000"/>
                </a:solidFill>
                <a:latin typeface="Times" charset="0"/>
                <a:ea typeface="ＭＳ Ｐゴシック" charset="0"/>
              </a:rPr>
              <a:t>M</a:t>
            </a:r>
          </a:p>
        </p:txBody>
      </p:sp>
      <p:sp>
        <p:nvSpPr>
          <p:cNvPr id="38953" name="Text Box 41">
            <a:extLst>
              <a:ext uri="{FF2B5EF4-FFF2-40B4-BE49-F238E27FC236}">
                <a16:creationId xmlns:a16="http://schemas.microsoft.com/office/drawing/2014/main" id="{53D33744-8524-EC45-9ABD-0BCB165D1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8438" y="4800600"/>
            <a:ext cx="32543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8000"/>
                </a:solidFill>
                <a:latin typeface="Symbol" pitchFamily="2" charset="2"/>
              </a:rPr>
              <a:t>Γ</a:t>
            </a:r>
          </a:p>
        </p:txBody>
      </p:sp>
      <p:sp>
        <p:nvSpPr>
          <p:cNvPr id="38954" name="Text Box 42">
            <a:extLst>
              <a:ext uri="{FF2B5EF4-FFF2-40B4-BE49-F238E27FC236}">
                <a16:creationId xmlns:a16="http://schemas.microsoft.com/office/drawing/2014/main" id="{55C44544-EE6B-3A4C-B8CF-70FA15E12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80038" y="48037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008000"/>
                </a:solidFill>
                <a:latin typeface="Times" charset="0"/>
                <a:ea typeface="ＭＳ Ｐゴシック" charset="0"/>
              </a:rPr>
              <a:t>X</a:t>
            </a:r>
          </a:p>
        </p:txBody>
      </p:sp>
      <p:sp>
        <p:nvSpPr>
          <p:cNvPr id="38955" name="Text Box 43">
            <a:extLst>
              <a:ext uri="{FF2B5EF4-FFF2-40B4-BE49-F238E27FC236}">
                <a16:creationId xmlns:a16="http://schemas.microsoft.com/office/drawing/2014/main" id="{5365591A-DFB9-A74F-8ADC-7252C8AB01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5438" y="4803775"/>
            <a:ext cx="387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008000"/>
                </a:solidFill>
                <a:latin typeface="Times" charset="0"/>
                <a:ea typeface="ＭＳ Ｐゴシック" charset="0"/>
              </a:rPr>
              <a:t>M</a:t>
            </a:r>
          </a:p>
        </p:txBody>
      </p:sp>
      <p:sp>
        <p:nvSpPr>
          <p:cNvPr id="38956" name="Text Box 44">
            <a:extLst>
              <a:ext uri="{FF2B5EF4-FFF2-40B4-BE49-F238E27FC236}">
                <a16:creationId xmlns:a16="http://schemas.microsoft.com/office/drawing/2014/main" id="{1DCCC3E0-F05C-FD4C-9DE3-EB3AD1AC6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25" y="4800600"/>
            <a:ext cx="325438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8000"/>
                </a:solidFill>
                <a:latin typeface="Symbol" pitchFamily="2" charset="2"/>
              </a:rPr>
              <a:t>Γ</a:t>
            </a:r>
          </a:p>
        </p:txBody>
      </p:sp>
      <p:sp>
        <p:nvSpPr>
          <p:cNvPr id="38957" name="Text Box 45">
            <a:extLst>
              <a:ext uri="{FF2B5EF4-FFF2-40B4-BE49-F238E27FC236}">
                <a16:creationId xmlns:a16="http://schemas.microsoft.com/office/drawing/2014/main" id="{1159623A-8CC5-8647-81AD-90EB0DDDE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4800600"/>
            <a:ext cx="3327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8000"/>
                </a:solidFill>
                <a:latin typeface="Times" charset="0"/>
                <a:ea typeface="ＭＳ Ｐゴシック" charset="0"/>
              </a:rPr>
              <a:t>irreducible Brillouin zone</a:t>
            </a:r>
          </a:p>
        </p:txBody>
      </p:sp>
      <p:graphicFrame>
        <p:nvGraphicFramePr>
          <p:cNvPr id="41005" name="Object 46">
            <a:extLst>
              <a:ext uri="{FF2B5EF4-FFF2-40B4-BE49-F238E27FC236}">
                <a16:creationId xmlns:a16="http://schemas.microsoft.com/office/drawing/2014/main" id="{FFEAF7B8-B64F-5C44-8EFA-4DD4E9DC76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5614988"/>
          <a:ext cx="311150" cy="48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1" name="Equation" r:id="rId4" imgW="69850" imgH="107950" progId="Equation.3">
                  <p:embed/>
                </p:oleObj>
              </mc:Choice>
              <mc:Fallback>
                <p:oleObj name="Equation" r:id="rId4" imgW="69850" imgH="10795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614988"/>
                        <a:ext cx="311150" cy="481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8959" name="Picture 47">
            <a:extLst>
              <a:ext uri="{FF2B5EF4-FFF2-40B4-BE49-F238E27FC236}">
                <a16:creationId xmlns:a16="http://schemas.microsoft.com/office/drawing/2014/main" id="{1F915B67-12C5-7F4B-AEF5-AEC558E36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066800"/>
            <a:ext cx="6134100" cy="389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8960" name="Text Box 48">
            <a:extLst>
              <a:ext uri="{FF2B5EF4-FFF2-40B4-BE49-F238E27FC236}">
                <a16:creationId xmlns:a16="http://schemas.microsoft.com/office/drawing/2014/main" id="{EC69B830-FC12-154A-82BF-8BDB74375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5562600"/>
            <a:ext cx="15954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gap for</a:t>
            </a:r>
          </a:p>
          <a:p>
            <a:pPr algn="ctr">
              <a:defRPr/>
            </a:pPr>
            <a:r>
              <a:rPr lang="en-US" i="1">
                <a:latin typeface="Times" charset="0"/>
                <a:ea typeface="ＭＳ Ｐゴシック" charset="0"/>
              </a:rPr>
              <a:t>n</a:t>
            </a:r>
            <a:r>
              <a:rPr lang="en-US">
                <a:latin typeface="Times" charset="0"/>
                <a:ea typeface="ＭＳ Ｐゴシック" charset="0"/>
              </a:rPr>
              <a:t> &gt; ~1.75:1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77DEE6F-8368-C843-83C3-869C07D36C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hlink"/>
                </a:solidFill>
                <a:cs typeface="+mj-cs"/>
              </a:rPr>
              <a:t>The Iteration Scheme is </a:t>
            </a:r>
            <a:r>
              <a:rPr lang="en-US" i="1">
                <a:solidFill>
                  <a:schemeClr val="hlink"/>
                </a:solidFill>
                <a:cs typeface="+mj-cs"/>
              </a:rPr>
              <a:t>Important</a:t>
            </a:r>
            <a:endParaRPr lang="en-US">
              <a:solidFill>
                <a:schemeClr val="hlink"/>
              </a:solidFill>
              <a:cs typeface="+mj-cs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DEF4EE3B-2EFE-4742-80AE-852349EE3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175" y="762000"/>
            <a:ext cx="75406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chemeClr val="tx2"/>
                </a:solidFill>
              </a:rPr>
              <a:t>(minimizing function of 10</a:t>
            </a:r>
            <a:r>
              <a:rPr lang="en-US" altLang="en-US" sz="3200" baseline="30000">
                <a:solidFill>
                  <a:schemeClr val="tx2"/>
                </a:solidFill>
              </a:rPr>
              <a:t>4</a:t>
            </a:r>
            <a:r>
              <a:rPr lang="en-US" altLang="en-US" sz="3200">
                <a:solidFill>
                  <a:schemeClr val="tx2"/>
                </a:solidFill>
              </a:rPr>
              <a:t>–10</a:t>
            </a:r>
            <a:r>
              <a:rPr lang="en-US" altLang="en-US" sz="3200" baseline="30000">
                <a:solidFill>
                  <a:schemeClr val="tx2"/>
                </a:solidFill>
              </a:rPr>
              <a:t>8</a:t>
            </a:r>
            <a:r>
              <a:rPr lang="en-US" altLang="en-US" sz="3200">
                <a:solidFill>
                  <a:schemeClr val="tx2"/>
                </a:solidFill>
              </a:rPr>
              <a:t>+ variables!)</a:t>
            </a:r>
            <a:endParaRPr lang="en-US" altLang="en-US" sz="3200" baseline="30000">
              <a:solidFill>
                <a:schemeClr val="tx2"/>
              </a:solidFill>
            </a:endParaRPr>
          </a:p>
        </p:txBody>
      </p:sp>
      <p:sp>
        <p:nvSpPr>
          <p:cNvPr id="31748" name="Text Box 4">
            <a:extLst>
              <a:ext uri="{FF2B5EF4-FFF2-40B4-BE49-F238E27FC236}">
                <a16:creationId xmlns:a16="http://schemas.microsoft.com/office/drawing/2014/main" id="{ACD294F2-9671-BC48-B621-70B0E8DA38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2819400"/>
            <a:ext cx="83534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b="1">
                <a:solidFill>
                  <a:schemeClr val="tx2"/>
                </a:solidFill>
              </a:rPr>
              <a:t>Steepest-descent:</a:t>
            </a:r>
            <a:r>
              <a:rPr lang="en-US" altLang="en-US" sz="2800">
                <a:solidFill>
                  <a:schemeClr val="tx2"/>
                </a:solidFill>
              </a:rPr>
              <a:t>  minimize (</a:t>
            </a:r>
            <a:r>
              <a:rPr lang="en-US" altLang="en-US" sz="2800" i="1">
                <a:solidFill>
                  <a:schemeClr val="tx2"/>
                </a:solidFill>
              </a:rPr>
              <a:t>h</a:t>
            </a:r>
            <a:r>
              <a:rPr lang="en-US" altLang="en-US" sz="2800">
                <a:solidFill>
                  <a:schemeClr val="tx2"/>
                </a:solidFill>
              </a:rPr>
              <a:t> + </a:t>
            </a:r>
            <a:r>
              <a:rPr lang="en-US" altLang="en-US" sz="2800">
                <a:solidFill>
                  <a:schemeClr val="tx2"/>
                </a:solidFill>
                <a:latin typeface="Symbol" pitchFamily="2" charset="2"/>
              </a:rPr>
              <a:t>α ∇</a:t>
            </a:r>
            <a:r>
              <a:rPr lang="en-US" altLang="en-US" sz="2800" b="1" i="1">
                <a:solidFill>
                  <a:schemeClr val="tx2"/>
                </a:solidFill>
              </a:rPr>
              <a:t>f</a:t>
            </a:r>
            <a:r>
              <a:rPr lang="en-US" altLang="en-US" sz="2800">
                <a:solidFill>
                  <a:schemeClr val="tx2"/>
                </a:solidFill>
              </a:rPr>
              <a:t>) over </a:t>
            </a:r>
            <a:r>
              <a:rPr lang="en-US" altLang="en-US" sz="2800">
                <a:solidFill>
                  <a:schemeClr val="tx2"/>
                </a:solidFill>
                <a:latin typeface="Symbol" pitchFamily="2" charset="2"/>
              </a:rPr>
              <a:t>α</a:t>
            </a:r>
            <a:r>
              <a:rPr lang="en-US" altLang="en-US" sz="2800">
                <a:solidFill>
                  <a:schemeClr val="tx2"/>
                </a:solidFill>
              </a:rPr>
              <a:t> … repeat </a:t>
            </a:r>
          </a:p>
        </p:txBody>
      </p:sp>
      <p:graphicFrame>
        <p:nvGraphicFramePr>
          <p:cNvPr id="41988" name="Object 5">
            <a:extLst>
              <a:ext uri="{FF2B5EF4-FFF2-40B4-BE49-F238E27FC236}">
                <a16:creationId xmlns:a16="http://schemas.microsoft.com/office/drawing/2014/main" id="{AC5571F8-2CA6-214C-9A79-05D2567AB9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41563" y="1370013"/>
          <a:ext cx="4306887" cy="1292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7" name="Equation" r:id="rId3" imgW="698500" imgH="209550" progId="Equation.DSMT4">
                  <p:embed/>
                </p:oleObj>
              </mc:Choice>
              <mc:Fallback>
                <p:oleObj name="Equation" r:id="rId3" imgW="698500" imgH="20955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1563" y="1370013"/>
                        <a:ext cx="4306887" cy="1292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0" name="Text Box 6">
            <a:extLst>
              <a:ext uri="{FF2B5EF4-FFF2-40B4-BE49-F238E27FC236}">
                <a16:creationId xmlns:a16="http://schemas.microsoft.com/office/drawing/2014/main" id="{231A020F-FB53-6E42-A670-DC8B06C8C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505200"/>
            <a:ext cx="8975725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Conjugate-gradient:</a:t>
            </a:r>
            <a:r>
              <a:rPr lang="en-US" altLang="en-US" sz="2800">
                <a:solidFill>
                  <a:schemeClr val="tx2"/>
                </a:solidFill>
              </a:rPr>
              <a:t>  minimize (</a:t>
            </a:r>
            <a:r>
              <a:rPr lang="en-US" altLang="en-US" sz="2800" i="1">
                <a:solidFill>
                  <a:schemeClr val="tx2"/>
                </a:solidFill>
              </a:rPr>
              <a:t>h</a:t>
            </a:r>
            <a:r>
              <a:rPr lang="en-US" altLang="en-US" sz="2800">
                <a:solidFill>
                  <a:schemeClr val="tx2"/>
                </a:solidFill>
              </a:rPr>
              <a:t> + </a:t>
            </a:r>
            <a:r>
              <a:rPr lang="en-US" altLang="en-US" sz="2800">
                <a:solidFill>
                  <a:schemeClr val="tx2"/>
                </a:solidFill>
                <a:latin typeface="Symbol" pitchFamily="2" charset="2"/>
              </a:rPr>
              <a:t>α </a:t>
            </a:r>
            <a:r>
              <a:rPr lang="en-US" altLang="en-US" sz="2800" i="1">
                <a:solidFill>
                  <a:schemeClr val="tx2"/>
                </a:solidFill>
              </a:rPr>
              <a:t>d</a:t>
            </a:r>
            <a:r>
              <a:rPr lang="en-US" altLang="en-US" sz="2800">
                <a:solidFill>
                  <a:schemeClr val="tx2"/>
                </a:solidFill>
              </a:rPr>
              <a:t>)</a:t>
            </a:r>
          </a:p>
          <a:p>
            <a:r>
              <a:rPr lang="en-US" altLang="en-US" sz="2800">
                <a:solidFill>
                  <a:schemeClr val="tx2"/>
                </a:solidFill>
              </a:rPr>
              <a:t>	— </a:t>
            </a:r>
            <a:r>
              <a:rPr lang="en-US" altLang="en-US" sz="2800" i="1">
                <a:solidFill>
                  <a:schemeClr val="tx2"/>
                </a:solidFill>
              </a:rPr>
              <a:t>d</a:t>
            </a:r>
            <a:r>
              <a:rPr lang="en-US" altLang="en-US" sz="2800">
                <a:solidFill>
                  <a:schemeClr val="tx2"/>
                </a:solidFill>
              </a:rPr>
              <a:t> is </a:t>
            </a:r>
            <a:r>
              <a:rPr lang="en-US" altLang="en-US" sz="2800" b="1">
                <a:solidFill>
                  <a:schemeClr val="tx2"/>
                </a:solidFill>
                <a:latin typeface="Symbol" pitchFamily="2" charset="2"/>
                <a:sym typeface="Symbol" pitchFamily="2" charset="2"/>
              </a:rPr>
              <a:t>∇</a:t>
            </a:r>
            <a:r>
              <a:rPr lang="en-US" altLang="en-US" sz="2800" b="1" i="1">
                <a:solidFill>
                  <a:schemeClr val="tx2"/>
                </a:solidFill>
              </a:rPr>
              <a:t>f</a:t>
            </a:r>
            <a:r>
              <a:rPr lang="en-US" altLang="en-US" sz="2800" i="1">
                <a:solidFill>
                  <a:schemeClr val="tx2"/>
                </a:solidFill>
              </a:rPr>
              <a:t> </a:t>
            </a:r>
            <a:r>
              <a:rPr lang="en-US" altLang="en-US" sz="2800">
                <a:solidFill>
                  <a:schemeClr val="tx2"/>
                </a:solidFill>
              </a:rPr>
              <a:t>+ (</a:t>
            </a:r>
            <a:r>
              <a:rPr lang="en-US" altLang="en-US" sz="2800">
                <a:solidFill>
                  <a:srgbClr val="0000FF"/>
                </a:solidFill>
              </a:rPr>
              <a:t>stuff</a:t>
            </a:r>
            <a:r>
              <a:rPr lang="en-US" altLang="en-US" sz="2800">
                <a:solidFill>
                  <a:schemeClr val="tx2"/>
                </a:solidFill>
              </a:rPr>
              <a:t>): </a:t>
            </a:r>
            <a:r>
              <a:rPr lang="en-US" altLang="en-US" sz="2800" i="1">
                <a:solidFill>
                  <a:srgbClr val="0000FF"/>
                </a:solidFill>
              </a:rPr>
              <a:t>conjugate</a:t>
            </a:r>
            <a:r>
              <a:rPr lang="en-US" altLang="en-US" sz="2800">
                <a:solidFill>
                  <a:schemeClr val="tx2"/>
                </a:solidFill>
              </a:rPr>
              <a:t> to previous search dirs</a:t>
            </a:r>
            <a:endParaRPr lang="en-US" altLang="en-US" sz="2800" i="1">
              <a:solidFill>
                <a:schemeClr val="tx2"/>
              </a:solidFill>
            </a:endParaRP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212CF36A-ABB8-1041-B7D3-23BC40A0C2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648200"/>
            <a:ext cx="8548688" cy="954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FF00"/>
                </a:solidFill>
              </a:rPr>
              <a:t>Preconditioned steepest descent:</a:t>
            </a:r>
            <a:r>
              <a:rPr lang="en-US" altLang="en-US" sz="2800">
                <a:solidFill>
                  <a:schemeClr val="tx2"/>
                </a:solidFill>
              </a:rPr>
              <a:t>  minimize (</a:t>
            </a:r>
            <a:r>
              <a:rPr lang="en-US" altLang="en-US" sz="2800" i="1">
                <a:solidFill>
                  <a:schemeClr val="tx2"/>
                </a:solidFill>
              </a:rPr>
              <a:t>h</a:t>
            </a:r>
            <a:r>
              <a:rPr lang="en-US" altLang="en-US" sz="2800">
                <a:solidFill>
                  <a:schemeClr val="tx2"/>
                </a:solidFill>
              </a:rPr>
              <a:t> + </a:t>
            </a:r>
            <a:r>
              <a:rPr lang="en-US" altLang="en-US" sz="2800">
                <a:solidFill>
                  <a:schemeClr val="tx2"/>
                </a:solidFill>
                <a:latin typeface="Symbol" pitchFamily="2" charset="2"/>
              </a:rPr>
              <a:t>α </a:t>
            </a:r>
            <a:r>
              <a:rPr lang="en-US" altLang="en-US" sz="2800" i="1">
                <a:solidFill>
                  <a:schemeClr val="tx2"/>
                </a:solidFill>
              </a:rPr>
              <a:t>d</a:t>
            </a:r>
            <a:r>
              <a:rPr lang="en-US" altLang="en-US" sz="2800">
                <a:solidFill>
                  <a:schemeClr val="tx2"/>
                </a:solidFill>
              </a:rPr>
              <a:t>) </a:t>
            </a:r>
          </a:p>
          <a:p>
            <a:r>
              <a:rPr lang="en-US" altLang="en-US" sz="2800">
                <a:solidFill>
                  <a:schemeClr val="tx2"/>
                </a:solidFill>
              </a:rPr>
              <a:t>	— </a:t>
            </a:r>
            <a:r>
              <a:rPr lang="en-US" altLang="en-US" sz="2800" i="1">
                <a:solidFill>
                  <a:schemeClr val="tx2"/>
                </a:solidFill>
              </a:rPr>
              <a:t>d</a:t>
            </a:r>
            <a:r>
              <a:rPr lang="en-US" altLang="en-US" sz="2800">
                <a:solidFill>
                  <a:schemeClr val="tx2"/>
                </a:solidFill>
              </a:rPr>
              <a:t> = (</a:t>
            </a:r>
            <a:r>
              <a:rPr lang="en-US" altLang="en-US" sz="2800">
                <a:solidFill>
                  <a:srgbClr val="00FF00"/>
                </a:solidFill>
              </a:rPr>
              <a:t>approximate A</a:t>
            </a:r>
            <a:r>
              <a:rPr lang="en-US" altLang="en-US" sz="2800" baseline="30000">
                <a:solidFill>
                  <a:srgbClr val="00FF00"/>
                </a:solidFill>
              </a:rPr>
              <a:t>-1</a:t>
            </a:r>
            <a:r>
              <a:rPr lang="en-US" altLang="en-US" sz="2800">
                <a:solidFill>
                  <a:schemeClr val="tx2"/>
                </a:solidFill>
              </a:rPr>
              <a:t>) </a:t>
            </a:r>
            <a:r>
              <a:rPr lang="en-US" altLang="en-US" sz="2800">
                <a:solidFill>
                  <a:schemeClr val="tx2"/>
                </a:solidFill>
                <a:latin typeface="Symbol" pitchFamily="2" charset="2"/>
                <a:sym typeface="Symbol" pitchFamily="2" charset="2"/>
              </a:rPr>
              <a:t>∇</a:t>
            </a:r>
            <a:r>
              <a:rPr lang="en-US" altLang="en-US" sz="2800" i="1">
                <a:solidFill>
                  <a:schemeClr val="tx2"/>
                </a:solidFill>
              </a:rPr>
              <a:t>f   </a:t>
            </a:r>
            <a:r>
              <a:rPr lang="en-US" altLang="en-US" sz="2800"/>
              <a:t>~  Newton</a:t>
            </a:r>
            <a:r>
              <a:rPr lang="ja-JP" altLang="en-US" sz="2800">
                <a:latin typeface="Arial" panose="020B0604020202020204" pitchFamily="34" charset="0"/>
              </a:rPr>
              <a:t>’</a:t>
            </a:r>
            <a:r>
              <a:rPr lang="en-US" altLang="ja-JP" sz="2800"/>
              <a:t>s method</a:t>
            </a:r>
            <a:endParaRPr lang="en-US" altLang="en-US" sz="2800"/>
          </a:p>
        </p:txBody>
      </p:sp>
      <p:grpSp>
        <p:nvGrpSpPr>
          <p:cNvPr id="31752" name="Group 8">
            <a:extLst>
              <a:ext uri="{FF2B5EF4-FFF2-40B4-BE49-F238E27FC236}">
                <a16:creationId xmlns:a16="http://schemas.microsoft.com/office/drawing/2014/main" id="{9C6E778E-B25D-6148-995E-32CD6B4A6433}"/>
              </a:ext>
            </a:extLst>
          </p:cNvPr>
          <p:cNvGrpSpPr>
            <a:grpSpLocks/>
          </p:cNvGrpSpPr>
          <p:nvPr/>
        </p:nvGrpSpPr>
        <p:grpSpPr bwMode="auto">
          <a:xfrm>
            <a:off x="0" y="5638800"/>
            <a:ext cx="9144000" cy="1219200"/>
            <a:chOff x="0" y="3552"/>
            <a:chExt cx="5760" cy="768"/>
          </a:xfrm>
        </p:grpSpPr>
        <p:sp>
          <p:nvSpPr>
            <p:cNvPr id="31753" name="Rectangle 9">
              <a:extLst>
                <a:ext uri="{FF2B5EF4-FFF2-40B4-BE49-F238E27FC236}">
                  <a16:creationId xmlns:a16="http://schemas.microsoft.com/office/drawing/2014/main" id="{C75F05CB-8B70-F048-9094-E58B6031D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3552"/>
              <a:ext cx="5760" cy="768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1754" name="Text Box 10">
              <a:extLst>
                <a:ext uri="{FF2B5EF4-FFF2-40B4-BE49-F238E27FC236}">
                  <a16:creationId xmlns:a16="http://schemas.microsoft.com/office/drawing/2014/main" id="{BA36026C-3DCE-EA4E-8BDD-2D807C6B8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" y="3628"/>
              <a:ext cx="5078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FF0000"/>
                  </a:solidFill>
                </a:rPr>
                <a:t>Preconditioned conjugate-gradient:</a:t>
              </a:r>
              <a:r>
                <a:rPr lang="en-US" altLang="en-US" sz="2800">
                  <a:solidFill>
                    <a:schemeClr val="tx2"/>
                  </a:solidFill>
                </a:rPr>
                <a:t>  minimize (</a:t>
              </a:r>
              <a:r>
                <a:rPr lang="en-US" altLang="en-US" sz="2800" i="1">
                  <a:solidFill>
                    <a:schemeClr val="tx2"/>
                  </a:solidFill>
                </a:rPr>
                <a:t>h</a:t>
              </a:r>
              <a:r>
                <a:rPr lang="en-US" altLang="en-US" sz="2800">
                  <a:solidFill>
                    <a:schemeClr val="tx2"/>
                  </a:solidFill>
                </a:rPr>
                <a:t> + </a:t>
              </a:r>
              <a:r>
                <a:rPr lang="en-US" altLang="en-US" sz="2800">
                  <a:solidFill>
                    <a:schemeClr val="tx2"/>
                  </a:solidFill>
                  <a:latin typeface="Symbol" pitchFamily="2" charset="2"/>
                </a:rPr>
                <a:t>α </a:t>
              </a:r>
              <a:r>
                <a:rPr lang="en-US" altLang="en-US" sz="2800" i="1">
                  <a:solidFill>
                    <a:schemeClr val="tx2"/>
                  </a:solidFill>
                </a:rPr>
                <a:t>d</a:t>
              </a:r>
              <a:r>
                <a:rPr lang="en-US" altLang="en-US" sz="2800">
                  <a:solidFill>
                    <a:schemeClr val="tx2"/>
                  </a:solidFill>
                </a:rPr>
                <a:t>)</a:t>
              </a:r>
            </a:p>
            <a:p>
              <a:r>
                <a:rPr lang="en-US" altLang="en-US" sz="2800">
                  <a:solidFill>
                    <a:schemeClr val="tx2"/>
                  </a:solidFill>
                </a:rPr>
                <a:t>	— </a:t>
              </a:r>
              <a:r>
                <a:rPr lang="en-US" altLang="en-US" sz="2800" i="1">
                  <a:solidFill>
                    <a:schemeClr val="tx2"/>
                  </a:solidFill>
                </a:rPr>
                <a:t>d</a:t>
              </a:r>
              <a:r>
                <a:rPr lang="en-US" altLang="en-US" sz="2800">
                  <a:solidFill>
                    <a:schemeClr val="tx2"/>
                  </a:solidFill>
                </a:rPr>
                <a:t> is (</a:t>
              </a:r>
              <a:r>
                <a:rPr lang="en-US" altLang="en-US" sz="2800">
                  <a:solidFill>
                    <a:srgbClr val="00FF00"/>
                  </a:solidFill>
                </a:rPr>
                <a:t>approximate A</a:t>
              </a:r>
              <a:r>
                <a:rPr lang="en-US" altLang="en-US" sz="2800" baseline="30000">
                  <a:solidFill>
                    <a:srgbClr val="00FF00"/>
                  </a:solidFill>
                </a:rPr>
                <a:t>-1</a:t>
              </a:r>
              <a:r>
                <a:rPr lang="en-US" altLang="en-US" sz="2800">
                  <a:solidFill>
                    <a:schemeClr val="tx2"/>
                  </a:solidFill>
                </a:rPr>
                <a:t>) [</a:t>
              </a:r>
              <a:r>
                <a:rPr lang="en-US" altLang="en-US" sz="2800">
                  <a:solidFill>
                    <a:schemeClr val="tx2"/>
                  </a:solidFill>
                  <a:latin typeface="Symbol" pitchFamily="2" charset="2"/>
                  <a:sym typeface="Symbol" pitchFamily="2" charset="2"/>
                </a:rPr>
                <a:t>∇</a:t>
              </a:r>
              <a:r>
                <a:rPr lang="en-US" altLang="en-US" sz="2800" i="1">
                  <a:solidFill>
                    <a:schemeClr val="tx2"/>
                  </a:solidFill>
                </a:rPr>
                <a:t>f </a:t>
              </a:r>
              <a:r>
                <a:rPr lang="en-US" altLang="en-US" sz="2800">
                  <a:solidFill>
                    <a:schemeClr val="tx2"/>
                  </a:solidFill>
                </a:rPr>
                <a:t>+ (</a:t>
              </a:r>
              <a:r>
                <a:rPr lang="en-US" altLang="en-US" sz="2800">
                  <a:solidFill>
                    <a:srgbClr val="0000FF"/>
                  </a:solidFill>
                </a:rPr>
                <a:t>stuff</a:t>
              </a:r>
              <a:r>
                <a:rPr lang="en-US" altLang="en-US" sz="2800">
                  <a:solidFill>
                    <a:schemeClr val="tx2"/>
                  </a:solidFill>
                </a:rPr>
                <a:t>)]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utoUpdateAnimBg="0"/>
      <p:bldP spid="31750" grpId="0" autoUpdateAnimBg="0"/>
      <p:bldP spid="31751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F5A09DB8-886D-8E4E-A1BE-72A56ADDC9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-762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hlink"/>
                </a:solidFill>
                <a:cs typeface="+mj-cs"/>
              </a:rPr>
              <a:t>The Iteration Scheme is </a:t>
            </a:r>
            <a:r>
              <a:rPr lang="en-US" i="1">
                <a:solidFill>
                  <a:schemeClr val="hlink"/>
                </a:solidFill>
                <a:cs typeface="+mj-cs"/>
              </a:rPr>
              <a:t>Important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3BB301D-EE7A-E043-8812-CDE4A9900E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762000"/>
            <a:ext cx="78454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>
                <a:solidFill>
                  <a:schemeClr val="tx2"/>
                </a:solidFill>
                <a:latin typeface="Times" charset="0"/>
                <a:ea typeface="ＭＳ Ｐゴシック" charset="0"/>
              </a:rPr>
              <a:t>(minimizing function of ~40,000 variables)</a:t>
            </a:r>
            <a:endParaRPr lang="en-US" sz="3200" baseline="30000">
              <a:solidFill>
                <a:schemeClr val="tx2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32772" name="Picture 4">
            <a:extLst>
              <a:ext uri="{FF2B5EF4-FFF2-40B4-BE49-F238E27FC236}">
                <a16:creationId xmlns:a16="http://schemas.microsoft.com/office/drawing/2014/main" id="{D40A711F-12F0-5549-9B28-940246FA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302500" cy="488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2773" name="Text Box 5">
            <a:extLst>
              <a:ext uri="{FF2B5EF4-FFF2-40B4-BE49-F238E27FC236}">
                <a16:creationId xmlns:a16="http://schemas.microsoft.com/office/drawing/2014/main" id="{2F90A8A0-1D78-4943-8DC8-87EC6D866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6262688"/>
            <a:ext cx="1771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hlink"/>
                </a:solidFill>
                <a:latin typeface="Times" charset="0"/>
                <a:ea typeface="ＭＳ Ｐゴシック" charset="0"/>
              </a:rPr>
              <a:t># iterations</a:t>
            </a:r>
          </a:p>
        </p:txBody>
      </p:sp>
      <p:sp>
        <p:nvSpPr>
          <p:cNvPr id="32774" name="Text Box 6">
            <a:extLst>
              <a:ext uri="{FF2B5EF4-FFF2-40B4-BE49-F238E27FC236}">
                <a16:creationId xmlns:a16="http://schemas.microsoft.com/office/drawing/2014/main" id="{EC992381-2555-6142-B95D-570068D3AB18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85725" y="3343275"/>
            <a:ext cx="1262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hlink"/>
                </a:solidFill>
                <a:latin typeface="Times" charset="0"/>
                <a:ea typeface="ＭＳ Ｐゴシック" charset="0"/>
              </a:rPr>
              <a:t>% error</a:t>
            </a:r>
          </a:p>
        </p:txBody>
      </p:sp>
      <p:sp>
        <p:nvSpPr>
          <p:cNvPr id="32775" name="Text Box 7">
            <a:extLst>
              <a:ext uri="{FF2B5EF4-FFF2-40B4-BE49-F238E27FC236}">
                <a16:creationId xmlns:a16="http://schemas.microsoft.com/office/drawing/2014/main" id="{8D722E27-8238-9E4A-9C80-6F94C5BDFC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4664075"/>
            <a:ext cx="24653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preconditioned</a:t>
            </a:r>
          </a:p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conjugate-gradient</a:t>
            </a:r>
          </a:p>
        </p:txBody>
      </p:sp>
      <p:sp>
        <p:nvSpPr>
          <p:cNvPr id="32776" name="Text Box 8">
            <a:extLst>
              <a:ext uri="{FF2B5EF4-FFF2-40B4-BE49-F238E27FC236}">
                <a16:creationId xmlns:a16="http://schemas.microsoft.com/office/drawing/2014/main" id="{44B24E75-944B-404E-9E7A-23E8B4E57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6038" y="4968875"/>
            <a:ext cx="28463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00FF00"/>
                </a:solidFill>
                <a:latin typeface="Times" charset="0"/>
                <a:ea typeface="ＭＳ Ｐゴシック" charset="0"/>
              </a:rPr>
              <a:t>no conjugate-gradient</a:t>
            </a:r>
          </a:p>
        </p:txBody>
      </p:sp>
      <p:sp>
        <p:nvSpPr>
          <p:cNvPr id="32777" name="Text Box 9">
            <a:extLst>
              <a:ext uri="{FF2B5EF4-FFF2-40B4-BE49-F238E27FC236}">
                <a16:creationId xmlns:a16="http://schemas.microsoft.com/office/drawing/2014/main" id="{8F604851-CA10-EF46-A7CA-ECEF9C5F6C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70625" y="2743200"/>
            <a:ext cx="2492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0000FF"/>
                </a:solidFill>
                <a:latin typeface="Times" charset="0"/>
                <a:ea typeface="ＭＳ Ｐゴシック" charset="0"/>
              </a:rPr>
              <a:t>no preconditioning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3" name="Group 2">
            <a:extLst>
              <a:ext uri="{FF2B5EF4-FFF2-40B4-BE49-F238E27FC236}">
                <a16:creationId xmlns:a16="http://schemas.microsoft.com/office/drawing/2014/main" id="{A9B6B431-FC8F-E74D-8256-4B219FEC4272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419600"/>
            <a:ext cx="1828800" cy="1828800"/>
            <a:chOff x="432" y="2784"/>
            <a:chExt cx="1152" cy="1152"/>
          </a:xfrm>
        </p:grpSpPr>
        <p:sp>
          <p:nvSpPr>
            <p:cNvPr id="33795" name="Rectangle 3">
              <a:extLst>
                <a:ext uri="{FF2B5EF4-FFF2-40B4-BE49-F238E27FC236}">
                  <a16:creationId xmlns:a16="http://schemas.microsoft.com/office/drawing/2014/main" id="{F0AB4361-5C3A-1942-9282-75A8ED2C2F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796" name="Rectangle 4">
              <a:extLst>
                <a:ext uri="{FF2B5EF4-FFF2-40B4-BE49-F238E27FC236}">
                  <a16:creationId xmlns:a16="http://schemas.microsoft.com/office/drawing/2014/main" id="{12C08922-6375-A74F-AFC1-B4856A652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797" name="Rectangle 5">
              <a:extLst>
                <a:ext uri="{FF2B5EF4-FFF2-40B4-BE49-F238E27FC236}">
                  <a16:creationId xmlns:a16="http://schemas.microsoft.com/office/drawing/2014/main" id="{F5A5493E-7A8B-3C47-918D-DB0EE3AB9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798" name="Rectangle 6">
              <a:extLst>
                <a:ext uri="{FF2B5EF4-FFF2-40B4-BE49-F238E27FC236}">
                  <a16:creationId xmlns:a16="http://schemas.microsoft.com/office/drawing/2014/main" id="{D17F2E60-82B6-D84A-A69D-DD7669080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799" name="Rectangle 7">
              <a:extLst>
                <a:ext uri="{FF2B5EF4-FFF2-40B4-BE49-F238E27FC236}">
                  <a16:creationId xmlns:a16="http://schemas.microsoft.com/office/drawing/2014/main" id="{FEA48A64-AE5D-F547-875C-586A23EDDA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00" name="Rectangle 8">
              <a:extLst>
                <a:ext uri="{FF2B5EF4-FFF2-40B4-BE49-F238E27FC236}">
                  <a16:creationId xmlns:a16="http://schemas.microsoft.com/office/drawing/2014/main" id="{1AF27E17-8963-9347-9CB8-7B474043D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01" name="Rectangle 9">
              <a:extLst>
                <a:ext uri="{FF2B5EF4-FFF2-40B4-BE49-F238E27FC236}">
                  <a16:creationId xmlns:a16="http://schemas.microsoft.com/office/drawing/2014/main" id="{BE3F6613-DC54-9E4C-BA49-0B9188B64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02" name="Rectangle 10">
              <a:extLst>
                <a:ext uri="{FF2B5EF4-FFF2-40B4-BE49-F238E27FC236}">
                  <a16:creationId xmlns:a16="http://schemas.microsoft.com/office/drawing/2014/main" id="{9AD3DEDD-A168-6F48-9765-38FE3C5567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03" name="Rectangle 11">
              <a:extLst>
                <a:ext uri="{FF2B5EF4-FFF2-40B4-BE49-F238E27FC236}">
                  <a16:creationId xmlns:a16="http://schemas.microsoft.com/office/drawing/2014/main" id="{AA11004D-488B-0D4E-BED7-3300FDAE6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04" name="Rectangle 12">
              <a:extLst>
                <a:ext uri="{FF2B5EF4-FFF2-40B4-BE49-F238E27FC236}">
                  <a16:creationId xmlns:a16="http://schemas.microsoft.com/office/drawing/2014/main" id="{93A6B39F-7BA5-864C-96C7-3B931279A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05" name="Rectangle 13">
              <a:extLst>
                <a:ext uri="{FF2B5EF4-FFF2-40B4-BE49-F238E27FC236}">
                  <a16:creationId xmlns:a16="http://schemas.microsoft.com/office/drawing/2014/main" id="{080480AA-DBC7-6443-9C62-32DB24B4C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06" name="Rectangle 14">
              <a:extLst>
                <a:ext uri="{FF2B5EF4-FFF2-40B4-BE49-F238E27FC236}">
                  <a16:creationId xmlns:a16="http://schemas.microsoft.com/office/drawing/2014/main" id="{35E83186-3406-DC40-BFDD-BCBCB38A8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792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07" name="Rectangle 15">
              <a:extLst>
                <a:ext uri="{FF2B5EF4-FFF2-40B4-BE49-F238E27FC236}">
                  <a16:creationId xmlns:a16="http://schemas.microsoft.com/office/drawing/2014/main" id="{1F4CF2FC-9E7C-3342-9AEF-1FAFCC6CC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08" name="Rectangle 16">
              <a:extLst>
                <a:ext uri="{FF2B5EF4-FFF2-40B4-BE49-F238E27FC236}">
                  <a16:creationId xmlns:a16="http://schemas.microsoft.com/office/drawing/2014/main" id="{1298D959-1692-7542-8F23-91B163D15E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3648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09" name="Rectangle 17">
              <a:extLst>
                <a:ext uri="{FF2B5EF4-FFF2-40B4-BE49-F238E27FC236}">
                  <a16:creationId xmlns:a16="http://schemas.microsoft.com/office/drawing/2014/main" id="{EB1390E4-EE2B-0541-9295-4D35EF2CE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10" name="Rectangle 18">
              <a:extLst>
                <a:ext uri="{FF2B5EF4-FFF2-40B4-BE49-F238E27FC236}">
                  <a16:creationId xmlns:a16="http://schemas.microsoft.com/office/drawing/2014/main" id="{CCE5E50D-33D1-434E-AFB7-449729568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504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11" name="Rectangle 19">
              <a:extLst>
                <a:ext uri="{FF2B5EF4-FFF2-40B4-BE49-F238E27FC236}">
                  <a16:creationId xmlns:a16="http://schemas.microsoft.com/office/drawing/2014/main" id="{8E388446-7B7A-DA4E-B335-54D421F6B8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360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12" name="Rectangle 20">
              <a:extLst>
                <a:ext uri="{FF2B5EF4-FFF2-40B4-BE49-F238E27FC236}">
                  <a16:creationId xmlns:a16="http://schemas.microsoft.com/office/drawing/2014/main" id="{3486639A-99D7-C84B-85D7-E9C36815A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216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13" name="Rectangle 21">
              <a:extLst>
                <a:ext uri="{FF2B5EF4-FFF2-40B4-BE49-F238E27FC236}">
                  <a16:creationId xmlns:a16="http://schemas.microsoft.com/office/drawing/2014/main" id="{FA052D13-4A6E-0745-8DE5-DAEA9761F2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14" name="Rectangle 22">
              <a:extLst>
                <a:ext uri="{FF2B5EF4-FFF2-40B4-BE49-F238E27FC236}">
                  <a16:creationId xmlns:a16="http://schemas.microsoft.com/office/drawing/2014/main" id="{82E8A993-9E39-B24B-9733-6610472A2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3072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15" name="Rectangle 23">
              <a:extLst>
                <a:ext uri="{FF2B5EF4-FFF2-40B4-BE49-F238E27FC236}">
                  <a16:creationId xmlns:a16="http://schemas.microsoft.com/office/drawing/2014/main" id="{E373723C-57FB-4A48-ACB1-D363D1C20B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928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16" name="Rectangle 24">
              <a:extLst>
                <a:ext uri="{FF2B5EF4-FFF2-40B4-BE49-F238E27FC236}">
                  <a16:creationId xmlns:a16="http://schemas.microsoft.com/office/drawing/2014/main" id="{994EB81E-326B-7D45-99B6-78DAFFEA2A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17" name="Rectangle 25">
              <a:extLst>
                <a:ext uri="{FF2B5EF4-FFF2-40B4-BE49-F238E27FC236}">
                  <a16:creationId xmlns:a16="http://schemas.microsoft.com/office/drawing/2014/main" id="{2BD4E581-7BF4-DD49-BB3D-2A4F72793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18" name="Rectangle 26">
              <a:extLst>
                <a:ext uri="{FF2B5EF4-FFF2-40B4-BE49-F238E27FC236}">
                  <a16:creationId xmlns:a16="http://schemas.microsoft.com/office/drawing/2014/main" id="{8A0D2A72-40D8-4242-A1EC-8D144804A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19" name="Rectangle 27">
              <a:extLst>
                <a:ext uri="{FF2B5EF4-FFF2-40B4-BE49-F238E27FC236}">
                  <a16:creationId xmlns:a16="http://schemas.microsoft.com/office/drawing/2014/main" id="{08E0DBBB-9342-A941-A22D-36E6D4017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20" name="Rectangle 28">
              <a:extLst>
                <a:ext uri="{FF2B5EF4-FFF2-40B4-BE49-F238E27FC236}">
                  <a16:creationId xmlns:a16="http://schemas.microsoft.com/office/drawing/2014/main" id="{ECCE5544-698D-784A-AA71-666D48A742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784"/>
              <a:ext cx="144" cy="144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33821" name="Freeform 29">
            <a:extLst>
              <a:ext uri="{FF2B5EF4-FFF2-40B4-BE49-F238E27FC236}">
                <a16:creationId xmlns:a16="http://schemas.microsoft.com/office/drawing/2014/main" id="{095D4DCB-F791-CE4A-BB9E-220541DFD909}"/>
              </a:ext>
            </a:extLst>
          </p:cNvPr>
          <p:cNvSpPr>
            <a:spLocks/>
          </p:cNvSpPr>
          <p:nvPr/>
        </p:nvSpPr>
        <p:spPr bwMode="auto">
          <a:xfrm>
            <a:off x="3429000" y="1052513"/>
            <a:ext cx="781050" cy="1385887"/>
          </a:xfrm>
          <a:custGeom>
            <a:avLst/>
            <a:gdLst>
              <a:gd name="T0" fmla="*/ 0 w 82"/>
              <a:gd name="T1" fmla="*/ 0 h 144"/>
              <a:gd name="T2" fmla="*/ 0 w 82"/>
              <a:gd name="T3" fmla="*/ 1385887 h 144"/>
              <a:gd name="T4" fmla="*/ 781050 w 82"/>
              <a:gd name="T5" fmla="*/ 1385887 h 144"/>
              <a:gd name="T6" fmla="*/ 666750 w 82"/>
              <a:gd name="T7" fmla="*/ 923925 h 144"/>
              <a:gd name="T8" fmla="*/ 476250 w 82"/>
              <a:gd name="T9" fmla="*/ 481211 h 144"/>
              <a:gd name="T10" fmla="*/ 285750 w 82"/>
              <a:gd name="T11" fmla="*/ 153987 h 144"/>
              <a:gd name="T12" fmla="*/ 171450 w 82"/>
              <a:gd name="T13" fmla="*/ 19248 h 144"/>
              <a:gd name="T14" fmla="*/ 0 w 82"/>
              <a:gd name="T15" fmla="*/ 0 h 14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82" h="144">
                <a:moveTo>
                  <a:pt x="0" y="0"/>
                </a:moveTo>
                <a:lnTo>
                  <a:pt x="0" y="144"/>
                </a:lnTo>
                <a:lnTo>
                  <a:pt x="82" y="144"/>
                </a:lnTo>
                <a:lnTo>
                  <a:pt x="70" y="96"/>
                </a:lnTo>
                <a:lnTo>
                  <a:pt x="50" y="50"/>
                </a:lnTo>
                <a:lnTo>
                  <a:pt x="30" y="16"/>
                </a:lnTo>
                <a:lnTo>
                  <a:pt x="18" y="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3822" name="Oval 30">
            <a:extLst>
              <a:ext uri="{FF2B5EF4-FFF2-40B4-BE49-F238E27FC236}">
                <a16:creationId xmlns:a16="http://schemas.microsoft.com/office/drawing/2014/main" id="{F151E35A-6B61-2348-9753-1C148A593C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00200"/>
            <a:ext cx="1600200" cy="16002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accent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33823" name="Rectangle 31">
            <a:extLst>
              <a:ext uri="{FF2B5EF4-FFF2-40B4-BE49-F238E27FC236}">
                <a16:creationId xmlns:a16="http://schemas.microsoft.com/office/drawing/2014/main" id="{010CFF11-DFBD-BA4D-BF8B-35FC642215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hlink"/>
                </a:solidFill>
                <a:cs typeface="+mj-cs"/>
              </a:rPr>
              <a:t>The Boundary Conditions are Tricky</a:t>
            </a:r>
          </a:p>
        </p:txBody>
      </p:sp>
      <p:grpSp>
        <p:nvGrpSpPr>
          <p:cNvPr id="44037" name="Group 32">
            <a:extLst>
              <a:ext uri="{FF2B5EF4-FFF2-40B4-BE49-F238E27FC236}">
                <a16:creationId xmlns:a16="http://schemas.microsoft.com/office/drawing/2014/main" id="{3BFE6D2C-9F50-8147-87B7-65E59327CE8E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066800"/>
            <a:ext cx="2744788" cy="2743200"/>
            <a:chOff x="144" y="1056"/>
            <a:chExt cx="1729" cy="1728"/>
          </a:xfrm>
        </p:grpSpPr>
        <p:sp>
          <p:nvSpPr>
            <p:cNvPr id="33825" name="Line 33">
              <a:extLst>
                <a:ext uri="{FF2B5EF4-FFF2-40B4-BE49-F238E27FC236}">
                  <a16:creationId xmlns:a16="http://schemas.microsoft.com/office/drawing/2014/main" id="{FB2846E9-7970-E64F-8D07-1461D9FF22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26" name="Line 34">
              <a:extLst>
                <a:ext uri="{FF2B5EF4-FFF2-40B4-BE49-F238E27FC236}">
                  <a16:creationId xmlns:a16="http://schemas.microsoft.com/office/drawing/2014/main" id="{56DB97B5-B0F4-D84B-82C8-A3B2AA88D0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27" name="Line 35">
              <a:extLst>
                <a:ext uri="{FF2B5EF4-FFF2-40B4-BE49-F238E27FC236}">
                  <a16:creationId xmlns:a16="http://schemas.microsoft.com/office/drawing/2014/main" id="{B7F9AF96-AEF4-0147-B91C-AF0E9D52CB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28" name="Line 36">
              <a:extLst>
                <a:ext uri="{FF2B5EF4-FFF2-40B4-BE49-F238E27FC236}">
                  <a16:creationId xmlns:a16="http://schemas.microsoft.com/office/drawing/2014/main" id="{E2054A05-84EF-4746-8262-C017CBF7E4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29" name="Line 37">
              <a:extLst>
                <a:ext uri="{FF2B5EF4-FFF2-40B4-BE49-F238E27FC236}">
                  <a16:creationId xmlns:a16="http://schemas.microsoft.com/office/drawing/2014/main" id="{F9D53781-9BE1-364A-BD25-E4C0E88001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30" name="Line 38">
              <a:extLst>
                <a:ext uri="{FF2B5EF4-FFF2-40B4-BE49-F238E27FC236}">
                  <a16:creationId xmlns:a16="http://schemas.microsoft.com/office/drawing/2014/main" id="{114E7A98-3611-7C4C-99E9-B60841D09B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31" name="Line 39">
              <a:extLst>
                <a:ext uri="{FF2B5EF4-FFF2-40B4-BE49-F238E27FC236}">
                  <a16:creationId xmlns:a16="http://schemas.microsoft.com/office/drawing/2014/main" id="{B50A658D-8A09-2941-BABE-EB1A75F23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32" name="Line 40">
              <a:extLst>
                <a:ext uri="{FF2B5EF4-FFF2-40B4-BE49-F238E27FC236}">
                  <a16:creationId xmlns:a16="http://schemas.microsoft.com/office/drawing/2014/main" id="{08F27584-C83B-B140-B58A-FD4B013E8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33" name="Line 41">
              <a:extLst>
                <a:ext uri="{FF2B5EF4-FFF2-40B4-BE49-F238E27FC236}">
                  <a16:creationId xmlns:a16="http://schemas.microsoft.com/office/drawing/2014/main" id="{065CBEC5-39F1-FC4B-A48D-FACB7400E1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34" name="Line 42">
              <a:extLst>
                <a:ext uri="{FF2B5EF4-FFF2-40B4-BE49-F238E27FC236}">
                  <a16:creationId xmlns:a16="http://schemas.microsoft.com/office/drawing/2014/main" id="{35BE5C38-4B8E-5F4A-A2BF-E052C946FB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35" name="Line 43">
              <a:extLst>
                <a:ext uri="{FF2B5EF4-FFF2-40B4-BE49-F238E27FC236}">
                  <a16:creationId xmlns:a16="http://schemas.microsoft.com/office/drawing/2014/main" id="{C9B96B84-8783-4342-A629-E2BBC83E4A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36" name="Line 44">
              <a:extLst>
                <a:ext uri="{FF2B5EF4-FFF2-40B4-BE49-F238E27FC236}">
                  <a16:creationId xmlns:a16="http://schemas.microsoft.com/office/drawing/2014/main" id="{46ADEAE7-BF16-8D4D-9382-C565D11CF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37" name="Line 45">
              <a:extLst>
                <a:ext uri="{FF2B5EF4-FFF2-40B4-BE49-F238E27FC236}">
                  <a16:creationId xmlns:a16="http://schemas.microsoft.com/office/drawing/2014/main" id="{111D76C0-086F-0E48-811F-3AAB71F4D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38" name="Line 46">
              <a:extLst>
                <a:ext uri="{FF2B5EF4-FFF2-40B4-BE49-F238E27FC236}">
                  <a16:creationId xmlns:a16="http://schemas.microsoft.com/office/drawing/2014/main" id="{2310335B-5101-D347-B4B6-5AA2B4521D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92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39" name="Line 47">
              <a:extLst>
                <a:ext uri="{FF2B5EF4-FFF2-40B4-BE49-F238E27FC236}">
                  <a16:creationId xmlns:a16="http://schemas.microsoft.com/office/drawing/2014/main" id="{BC962289-2059-2447-AEE3-909D08D1A82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33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40" name="Line 48">
              <a:extLst>
                <a:ext uri="{FF2B5EF4-FFF2-40B4-BE49-F238E27FC236}">
                  <a16:creationId xmlns:a16="http://schemas.microsoft.com/office/drawing/2014/main" id="{E0FE65AA-65CF-F04D-B876-CA4FFC3763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480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41" name="Line 49">
              <a:extLst>
                <a:ext uri="{FF2B5EF4-FFF2-40B4-BE49-F238E27FC236}">
                  <a16:creationId xmlns:a16="http://schemas.microsoft.com/office/drawing/2014/main" id="{072D75D3-49E3-094F-9386-4DF5E05DA8A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624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42" name="Line 50">
              <a:extLst>
                <a:ext uri="{FF2B5EF4-FFF2-40B4-BE49-F238E27FC236}">
                  <a16:creationId xmlns:a16="http://schemas.microsoft.com/office/drawing/2014/main" id="{EFC5B90C-9ADE-E24B-A1A6-EB375F5D42A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768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43" name="Line 51">
              <a:extLst>
                <a:ext uri="{FF2B5EF4-FFF2-40B4-BE49-F238E27FC236}">
                  <a16:creationId xmlns:a16="http://schemas.microsoft.com/office/drawing/2014/main" id="{DD8F747E-D063-ED41-91BB-DF7E12F1C7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912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44" name="Line 52">
              <a:extLst>
                <a:ext uri="{FF2B5EF4-FFF2-40B4-BE49-F238E27FC236}">
                  <a16:creationId xmlns:a16="http://schemas.microsoft.com/office/drawing/2014/main" id="{A6A3A195-970F-7F49-8D72-F27A96D2397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9" y="1057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45" name="Line 53">
              <a:extLst>
                <a:ext uri="{FF2B5EF4-FFF2-40B4-BE49-F238E27FC236}">
                  <a16:creationId xmlns:a16="http://schemas.microsoft.com/office/drawing/2014/main" id="{EB5D2114-1730-584A-92E2-DC3C8DD216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200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46" name="Line 54">
              <a:extLst>
                <a:ext uri="{FF2B5EF4-FFF2-40B4-BE49-F238E27FC236}">
                  <a16:creationId xmlns:a16="http://schemas.microsoft.com/office/drawing/2014/main" id="{DC809F47-F268-564B-AD26-34362F1383D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344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47" name="Line 55">
              <a:extLst>
                <a:ext uri="{FF2B5EF4-FFF2-40B4-BE49-F238E27FC236}">
                  <a16:creationId xmlns:a16="http://schemas.microsoft.com/office/drawing/2014/main" id="{8EA76D60-D217-2C4C-AC47-6248F5E5482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488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48" name="Line 56">
              <a:extLst>
                <a:ext uri="{FF2B5EF4-FFF2-40B4-BE49-F238E27FC236}">
                  <a16:creationId xmlns:a16="http://schemas.microsoft.com/office/drawing/2014/main" id="{135B003E-1F03-7946-A5E6-F1AEE01FA1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632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49" name="Line 57">
              <a:extLst>
                <a:ext uri="{FF2B5EF4-FFF2-40B4-BE49-F238E27FC236}">
                  <a16:creationId xmlns:a16="http://schemas.microsoft.com/office/drawing/2014/main" id="{964913D7-D7DC-E442-8555-4F4519E8C7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77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50" name="Line 58">
              <a:extLst>
                <a:ext uri="{FF2B5EF4-FFF2-40B4-BE49-F238E27FC236}">
                  <a16:creationId xmlns:a16="http://schemas.microsoft.com/office/drawing/2014/main" id="{68AD06A7-F74C-5C4E-B0BD-04D455B400C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920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33851" name="Rectangle 59">
            <a:extLst>
              <a:ext uri="{FF2B5EF4-FFF2-40B4-BE49-F238E27FC236}">
                <a16:creationId xmlns:a16="http://schemas.microsoft.com/office/drawing/2014/main" id="{FBC17CD9-411A-1645-836E-43A4D0636F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1981200"/>
            <a:ext cx="228600" cy="228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3852" name="Line 60">
            <a:extLst>
              <a:ext uri="{FF2B5EF4-FFF2-40B4-BE49-F238E27FC236}">
                <a16:creationId xmlns:a16="http://schemas.microsoft.com/office/drawing/2014/main" id="{1E3368B7-FF4F-004E-8BD7-535A9745B8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1066800"/>
            <a:ext cx="11430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3853" name="Rectangle 61">
            <a:extLst>
              <a:ext uri="{FF2B5EF4-FFF2-40B4-BE49-F238E27FC236}">
                <a16:creationId xmlns:a16="http://schemas.microsoft.com/office/drawing/2014/main" id="{25B5AFC6-22B5-7B4B-B348-003C2D4CB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1066800"/>
            <a:ext cx="1371600" cy="1371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3854" name="Line 62">
            <a:extLst>
              <a:ext uri="{FF2B5EF4-FFF2-40B4-BE49-F238E27FC236}">
                <a16:creationId xmlns:a16="http://schemas.microsoft.com/office/drawing/2014/main" id="{09EF98B8-B947-3643-BFE6-0716D104518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2209800"/>
            <a:ext cx="11430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grpSp>
        <p:nvGrpSpPr>
          <p:cNvPr id="44042" name="Group 63">
            <a:extLst>
              <a:ext uri="{FF2B5EF4-FFF2-40B4-BE49-F238E27FC236}">
                <a16:creationId xmlns:a16="http://schemas.microsoft.com/office/drawing/2014/main" id="{B115383D-3DFA-AB48-90CF-63BF5D17F5BB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3963988"/>
            <a:ext cx="2744788" cy="2743200"/>
            <a:chOff x="144" y="1056"/>
            <a:chExt cx="1729" cy="1728"/>
          </a:xfrm>
        </p:grpSpPr>
        <p:sp>
          <p:nvSpPr>
            <p:cNvPr id="33856" name="Line 64">
              <a:extLst>
                <a:ext uri="{FF2B5EF4-FFF2-40B4-BE49-F238E27FC236}">
                  <a16:creationId xmlns:a16="http://schemas.microsoft.com/office/drawing/2014/main" id="{920DE9DE-71A9-E643-B49A-3EED1DE0D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57" name="Line 65">
              <a:extLst>
                <a:ext uri="{FF2B5EF4-FFF2-40B4-BE49-F238E27FC236}">
                  <a16:creationId xmlns:a16="http://schemas.microsoft.com/office/drawing/2014/main" id="{BC169585-E7BE-364B-A65B-E567E07BDA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58" name="Line 66">
              <a:extLst>
                <a:ext uri="{FF2B5EF4-FFF2-40B4-BE49-F238E27FC236}">
                  <a16:creationId xmlns:a16="http://schemas.microsoft.com/office/drawing/2014/main" id="{2C9F338E-35BD-2241-B643-89DA69A3DC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59" name="Line 67">
              <a:extLst>
                <a:ext uri="{FF2B5EF4-FFF2-40B4-BE49-F238E27FC236}">
                  <a16:creationId xmlns:a16="http://schemas.microsoft.com/office/drawing/2014/main" id="{6574BEE5-F559-1F4E-89A8-400DED930E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60" name="Line 68">
              <a:extLst>
                <a:ext uri="{FF2B5EF4-FFF2-40B4-BE49-F238E27FC236}">
                  <a16:creationId xmlns:a16="http://schemas.microsoft.com/office/drawing/2014/main" id="{63A9FD2F-7D3C-0546-9761-0DDCD40AE5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61" name="Line 69">
              <a:extLst>
                <a:ext uri="{FF2B5EF4-FFF2-40B4-BE49-F238E27FC236}">
                  <a16:creationId xmlns:a16="http://schemas.microsoft.com/office/drawing/2014/main" id="{7043B031-6FB8-1D4C-B06D-765B7CDC68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62" name="Line 70">
              <a:extLst>
                <a:ext uri="{FF2B5EF4-FFF2-40B4-BE49-F238E27FC236}">
                  <a16:creationId xmlns:a16="http://schemas.microsoft.com/office/drawing/2014/main" id="{F05B679A-F1CE-B445-ADDD-E2F2400D32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63" name="Line 71">
              <a:extLst>
                <a:ext uri="{FF2B5EF4-FFF2-40B4-BE49-F238E27FC236}">
                  <a16:creationId xmlns:a16="http://schemas.microsoft.com/office/drawing/2014/main" id="{2E048A07-8AAD-7E45-9B4E-31405FC9EB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64" name="Line 72">
              <a:extLst>
                <a:ext uri="{FF2B5EF4-FFF2-40B4-BE49-F238E27FC236}">
                  <a16:creationId xmlns:a16="http://schemas.microsoft.com/office/drawing/2014/main" id="{5B527665-CBC1-C74C-9B03-38D1E39A74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65" name="Line 73">
              <a:extLst>
                <a:ext uri="{FF2B5EF4-FFF2-40B4-BE49-F238E27FC236}">
                  <a16:creationId xmlns:a16="http://schemas.microsoft.com/office/drawing/2014/main" id="{7ED3F9DB-0EAF-954C-B991-5BFE76FB6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66" name="Line 74">
              <a:extLst>
                <a:ext uri="{FF2B5EF4-FFF2-40B4-BE49-F238E27FC236}">
                  <a16:creationId xmlns:a16="http://schemas.microsoft.com/office/drawing/2014/main" id="{254751A9-AB98-F245-80E5-D178400CCF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67" name="Line 75">
              <a:extLst>
                <a:ext uri="{FF2B5EF4-FFF2-40B4-BE49-F238E27FC236}">
                  <a16:creationId xmlns:a16="http://schemas.microsoft.com/office/drawing/2014/main" id="{EE9E0C05-0953-BD40-9E22-81047D71EB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68" name="Line 76">
              <a:extLst>
                <a:ext uri="{FF2B5EF4-FFF2-40B4-BE49-F238E27FC236}">
                  <a16:creationId xmlns:a16="http://schemas.microsoft.com/office/drawing/2014/main" id="{2DB0CB40-4827-8446-AAC2-76CE9E9CDA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105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69" name="Line 77">
              <a:extLst>
                <a:ext uri="{FF2B5EF4-FFF2-40B4-BE49-F238E27FC236}">
                  <a16:creationId xmlns:a16="http://schemas.microsoft.com/office/drawing/2014/main" id="{6254A9C1-44B9-5A48-B1A2-FF572757ECD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92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70" name="Line 78">
              <a:extLst>
                <a:ext uri="{FF2B5EF4-FFF2-40B4-BE49-F238E27FC236}">
                  <a16:creationId xmlns:a16="http://schemas.microsoft.com/office/drawing/2014/main" id="{26AD799C-71D5-5447-8572-67864819B5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33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71" name="Line 79">
              <a:extLst>
                <a:ext uri="{FF2B5EF4-FFF2-40B4-BE49-F238E27FC236}">
                  <a16:creationId xmlns:a16="http://schemas.microsoft.com/office/drawing/2014/main" id="{477BE4D3-71CE-2346-97BE-8870618DAC7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480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72" name="Line 80">
              <a:extLst>
                <a:ext uri="{FF2B5EF4-FFF2-40B4-BE49-F238E27FC236}">
                  <a16:creationId xmlns:a16="http://schemas.microsoft.com/office/drawing/2014/main" id="{812668A7-FBF7-6946-B5A6-D41B6C65AD5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624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73" name="Line 81">
              <a:extLst>
                <a:ext uri="{FF2B5EF4-FFF2-40B4-BE49-F238E27FC236}">
                  <a16:creationId xmlns:a16="http://schemas.microsoft.com/office/drawing/2014/main" id="{D682C767-3C2D-E64A-8BFA-D94E86ECB8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768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74" name="Line 82">
              <a:extLst>
                <a:ext uri="{FF2B5EF4-FFF2-40B4-BE49-F238E27FC236}">
                  <a16:creationId xmlns:a16="http://schemas.microsoft.com/office/drawing/2014/main" id="{2E77359B-4E7C-E345-9BD4-E139F02D83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912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75" name="Line 83">
              <a:extLst>
                <a:ext uri="{FF2B5EF4-FFF2-40B4-BE49-F238E27FC236}">
                  <a16:creationId xmlns:a16="http://schemas.microsoft.com/office/drawing/2014/main" id="{5F6A3A41-E822-1A4B-B1CC-7CC71B179BC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9" y="1057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76" name="Line 84">
              <a:extLst>
                <a:ext uri="{FF2B5EF4-FFF2-40B4-BE49-F238E27FC236}">
                  <a16:creationId xmlns:a16="http://schemas.microsoft.com/office/drawing/2014/main" id="{68E0AB6B-CE62-2349-BD98-AB69005A3A8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200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77" name="Line 85">
              <a:extLst>
                <a:ext uri="{FF2B5EF4-FFF2-40B4-BE49-F238E27FC236}">
                  <a16:creationId xmlns:a16="http://schemas.microsoft.com/office/drawing/2014/main" id="{27E8416B-5A29-E047-B13D-A8BC105672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344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78" name="Line 86">
              <a:extLst>
                <a:ext uri="{FF2B5EF4-FFF2-40B4-BE49-F238E27FC236}">
                  <a16:creationId xmlns:a16="http://schemas.microsoft.com/office/drawing/2014/main" id="{4292668A-0B44-CC4D-A8DB-D7C1EDD8301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488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79" name="Line 87">
              <a:extLst>
                <a:ext uri="{FF2B5EF4-FFF2-40B4-BE49-F238E27FC236}">
                  <a16:creationId xmlns:a16="http://schemas.microsoft.com/office/drawing/2014/main" id="{28777FFB-2D93-AB49-82E0-F250BB33C4E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632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80" name="Line 88">
              <a:extLst>
                <a:ext uri="{FF2B5EF4-FFF2-40B4-BE49-F238E27FC236}">
                  <a16:creationId xmlns:a16="http://schemas.microsoft.com/office/drawing/2014/main" id="{303647CE-13C7-CB4F-BBB6-9DF074B86FB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776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81" name="Line 89">
              <a:extLst>
                <a:ext uri="{FF2B5EF4-FFF2-40B4-BE49-F238E27FC236}">
                  <a16:creationId xmlns:a16="http://schemas.microsoft.com/office/drawing/2014/main" id="{AF6A756E-02F7-8D4D-90E3-465E1D00A7D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1008" y="1920"/>
              <a:ext cx="0" cy="17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33882" name="Rectangle 90">
            <a:extLst>
              <a:ext uri="{FF2B5EF4-FFF2-40B4-BE49-F238E27FC236}">
                <a16:creationId xmlns:a16="http://schemas.microsoft.com/office/drawing/2014/main" id="{36763102-AEF2-3748-9804-DCEAD32F8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878388"/>
            <a:ext cx="228600" cy="228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3883" name="Line 91">
            <a:extLst>
              <a:ext uri="{FF2B5EF4-FFF2-40B4-BE49-F238E27FC236}">
                <a16:creationId xmlns:a16="http://schemas.microsoft.com/office/drawing/2014/main" id="{B9B57E5C-DD15-1944-9E50-96C403EFBE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3963988"/>
            <a:ext cx="11430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3884" name="Rectangle 92">
            <a:extLst>
              <a:ext uri="{FF2B5EF4-FFF2-40B4-BE49-F238E27FC236}">
                <a16:creationId xmlns:a16="http://schemas.microsoft.com/office/drawing/2014/main" id="{C1DDDBF6-DF1C-694F-80A1-328B69771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3963988"/>
            <a:ext cx="1371600" cy="1371600"/>
          </a:xfrm>
          <a:prstGeom prst="rect">
            <a:avLst/>
          </a:prstGeom>
          <a:solidFill>
            <a:schemeClr val="accent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4800">
                <a:latin typeface="Symbol" pitchFamily="2" charset="2"/>
              </a:rPr>
              <a:t>ε?</a:t>
            </a:r>
            <a:endParaRPr lang="en-US" altLang="en-US">
              <a:latin typeface="Symbol" pitchFamily="2" charset="2"/>
            </a:endParaRPr>
          </a:p>
        </p:txBody>
      </p:sp>
      <p:sp>
        <p:nvSpPr>
          <p:cNvPr id="33885" name="Line 93">
            <a:extLst>
              <a:ext uri="{FF2B5EF4-FFF2-40B4-BE49-F238E27FC236}">
                <a16:creationId xmlns:a16="http://schemas.microsoft.com/office/drawing/2014/main" id="{CA44ED9E-BB37-864F-A97E-CD574FF3EC6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6000" y="5106988"/>
            <a:ext cx="1143000" cy="228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grpSp>
        <p:nvGrpSpPr>
          <p:cNvPr id="44047" name="Group 94">
            <a:extLst>
              <a:ext uri="{FF2B5EF4-FFF2-40B4-BE49-F238E27FC236}">
                <a16:creationId xmlns:a16="http://schemas.microsoft.com/office/drawing/2014/main" id="{BB60AEB7-E179-FD46-A50E-7F5AD237A5D6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648200"/>
            <a:ext cx="1371600" cy="1371600"/>
            <a:chOff x="576" y="2928"/>
            <a:chExt cx="864" cy="864"/>
          </a:xfrm>
        </p:grpSpPr>
        <p:sp>
          <p:nvSpPr>
            <p:cNvPr id="33887" name="Rectangle 95">
              <a:extLst>
                <a:ext uri="{FF2B5EF4-FFF2-40B4-BE49-F238E27FC236}">
                  <a16:creationId xmlns:a16="http://schemas.microsoft.com/office/drawing/2014/main" id="{787910AB-399A-C84D-8435-BBB304989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072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88" name="Rectangle 96">
              <a:extLst>
                <a:ext uri="{FF2B5EF4-FFF2-40B4-BE49-F238E27FC236}">
                  <a16:creationId xmlns:a16="http://schemas.microsoft.com/office/drawing/2014/main" id="{FADBCBFF-47D4-1C48-BE82-3928BA77D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216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89" name="Rectangle 97">
              <a:extLst>
                <a:ext uri="{FF2B5EF4-FFF2-40B4-BE49-F238E27FC236}">
                  <a16:creationId xmlns:a16="http://schemas.microsoft.com/office/drawing/2014/main" id="{618ED6DD-B66A-7E42-827F-737CAD992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216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90" name="Rectangle 98">
              <a:extLst>
                <a:ext uri="{FF2B5EF4-FFF2-40B4-BE49-F238E27FC236}">
                  <a16:creationId xmlns:a16="http://schemas.microsoft.com/office/drawing/2014/main" id="{71F1E5B0-CCDB-EB4A-A813-CF4D5F86F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360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91" name="Rectangle 99">
              <a:extLst>
                <a:ext uri="{FF2B5EF4-FFF2-40B4-BE49-F238E27FC236}">
                  <a16:creationId xmlns:a16="http://schemas.microsoft.com/office/drawing/2014/main" id="{FF364464-3120-8F4C-A0F2-A2C1FFC33E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504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92" name="Rectangle 100">
              <a:extLst>
                <a:ext uri="{FF2B5EF4-FFF2-40B4-BE49-F238E27FC236}">
                  <a16:creationId xmlns:a16="http://schemas.microsoft.com/office/drawing/2014/main" id="{EA1F6509-70AD-B941-B9AE-017F4EA708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3360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93" name="Rectangle 101">
              <a:extLst>
                <a:ext uri="{FF2B5EF4-FFF2-40B4-BE49-F238E27FC236}">
                  <a16:creationId xmlns:a16="http://schemas.microsoft.com/office/drawing/2014/main" id="{9FEC6C33-2CD5-AF44-9DDF-4D7BAEAE8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2928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94" name="Rectangle 102">
              <a:extLst>
                <a:ext uri="{FF2B5EF4-FFF2-40B4-BE49-F238E27FC236}">
                  <a16:creationId xmlns:a16="http://schemas.microsoft.com/office/drawing/2014/main" id="{1C587D7D-D8CF-5945-9D96-083356EB8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928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95" name="Rectangle 103">
              <a:extLst>
                <a:ext uri="{FF2B5EF4-FFF2-40B4-BE49-F238E27FC236}">
                  <a16:creationId xmlns:a16="http://schemas.microsoft.com/office/drawing/2014/main" id="{17EFD275-D6B8-1744-84B0-8C0630EE4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928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96" name="Rectangle 104">
              <a:extLst>
                <a:ext uri="{FF2B5EF4-FFF2-40B4-BE49-F238E27FC236}">
                  <a16:creationId xmlns:a16="http://schemas.microsoft.com/office/drawing/2014/main" id="{18B378D3-42B7-2B4E-9AD7-E6E4E8521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928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97" name="Rectangle 105">
              <a:extLst>
                <a:ext uri="{FF2B5EF4-FFF2-40B4-BE49-F238E27FC236}">
                  <a16:creationId xmlns:a16="http://schemas.microsoft.com/office/drawing/2014/main" id="{4B1CA898-FE00-F14C-91E1-71725B1F26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072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98" name="Rectangle 106">
              <a:extLst>
                <a:ext uri="{FF2B5EF4-FFF2-40B4-BE49-F238E27FC236}">
                  <a16:creationId xmlns:a16="http://schemas.microsoft.com/office/drawing/2014/main" id="{CE96DD2F-3CBC-4D47-B3FA-836C45AC2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072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899" name="Rectangle 107">
              <a:extLst>
                <a:ext uri="{FF2B5EF4-FFF2-40B4-BE49-F238E27FC236}">
                  <a16:creationId xmlns:a16="http://schemas.microsoft.com/office/drawing/2014/main" id="{3AD02BCD-C3CE-E34D-8A22-F5D4F39B7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072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00" name="Rectangle 108">
              <a:extLst>
                <a:ext uri="{FF2B5EF4-FFF2-40B4-BE49-F238E27FC236}">
                  <a16:creationId xmlns:a16="http://schemas.microsoft.com/office/drawing/2014/main" id="{8F8AFAEB-8F01-C544-A429-3134ADB87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3216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01" name="Rectangle 109">
              <a:extLst>
                <a:ext uri="{FF2B5EF4-FFF2-40B4-BE49-F238E27FC236}">
                  <a16:creationId xmlns:a16="http://schemas.microsoft.com/office/drawing/2014/main" id="{31D66A0A-5A4A-A741-96D3-D351AF022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216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02" name="Rectangle 110">
              <a:extLst>
                <a:ext uri="{FF2B5EF4-FFF2-40B4-BE49-F238E27FC236}">
                  <a16:creationId xmlns:a16="http://schemas.microsoft.com/office/drawing/2014/main" id="{77F2C58E-806B-E942-A397-08D5CF990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216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03" name="Rectangle 111">
              <a:extLst>
                <a:ext uri="{FF2B5EF4-FFF2-40B4-BE49-F238E27FC236}">
                  <a16:creationId xmlns:a16="http://schemas.microsoft.com/office/drawing/2014/main" id="{E38DE6C3-37B3-514F-8ADA-099D1DCEC0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216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04" name="Rectangle 112">
              <a:extLst>
                <a:ext uri="{FF2B5EF4-FFF2-40B4-BE49-F238E27FC236}">
                  <a16:creationId xmlns:a16="http://schemas.microsoft.com/office/drawing/2014/main" id="{36F98E4A-B005-3E4C-B6B0-C8863E77E8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3360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05" name="Rectangle 113">
              <a:extLst>
                <a:ext uri="{FF2B5EF4-FFF2-40B4-BE49-F238E27FC236}">
                  <a16:creationId xmlns:a16="http://schemas.microsoft.com/office/drawing/2014/main" id="{DCA35A09-70CC-2D41-A800-E654E7865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360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06" name="Rectangle 114">
              <a:extLst>
                <a:ext uri="{FF2B5EF4-FFF2-40B4-BE49-F238E27FC236}">
                  <a16:creationId xmlns:a16="http://schemas.microsoft.com/office/drawing/2014/main" id="{59E71871-374B-144B-B505-220620E20E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360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07" name="Rectangle 115">
              <a:extLst>
                <a:ext uri="{FF2B5EF4-FFF2-40B4-BE49-F238E27FC236}">
                  <a16:creationId xmlns:a16="http://schemas.microsoft.com/office/drawing/2014/main" id="{0BF92E12-F461-B145-93CE-50E841EC2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360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08" name="Rectangle 116">
              <a:extLst>
                <a:ext uri="{FF2B5EF4-FFF2-40B4-BE49-F238E27FC236}">
                  <a16:creationId xmlns:a16="http://schemas.microsoft.com/office/drawing/2014/main" id="{C561B742-FEC6-6A43-930F-C8B106E02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0" y="3504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09" name="Rectangle 117">
              <a:extLst>
                <a:ext uri="{FF2B5EF4-FFF2-40B4-BE49-F238E27FC236}">
                  <a16:creationId xmlns:a16="http://schemas.microsoft.com/office/drawing/2014/main" id="{76B3A52C-0A15-F84F-B754-0A319AD42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504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10" name="Rectangle 118">
              <a:extLst>
                <a:ext uri="{FF2B5EF4-FFF2-40B4-BE49-F238E27FC236}">
                  <a16:creationId xmlns:a16="http://schemas.microsoft.com/office/drawing/2014/main" id="{BAE1A29E-10BE-E341-AEB1-43F9C98BB4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504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11" name="Rectangle 119">
              <a:extLst>
                <a:ext uri="{FF2B5EF4-FFF2-40B4-BE49-F238E27FC236}">
                  <a16:creationId xmlns:a16="http://schemas.microsoft.com/office/drawing/2014/main" id="{2A25E662-1E09-3642-8EAD-D40AC3C2CB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3648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12" name="Rectangle 120">
              <a:extLst>
                <a:ext uri="{FF2B5EF4-FFF2-40B4-BE49-F238E27FC236}">
                  <a16:creationId xmlns:a16="http://schemas.microsoft.com/office/drawing/2014/main" id="{073873DC-2AF9-9C41-BF3F-8C5B793E74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648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13" name="Rectangle 121">
              <a:extLst>
                <a:ext uri="{FF2B5EF4-FFF2-40B4-BE49-F238E27FC236}">
                  <a16:creationId xmlns:a16="http://schemas.microsoft.com/office/drawing/2014/main" id="{FF75CDED-9675-8C4D-850F-58FDF0336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504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14" name="Rectangle 122">
              <a:extLst>
                <a:ext uri="{FF2B5EF4-FFF2-40B4-BE49-F238E27FC236}">
                  <a16:creationId xmlns:a16="http://schemas.microsoft.com/office/drawing/2014/main" id="{4A55DEEA-F372-2740-8D1C-978761FF8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072"/>
              <a:ext cx="144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33915" name="Line 123">
            <a:extLst>
              <a:ext uri="{FF2B5EF4-FFF2-40B4-BE49-F238E27FC236}">
                <a16:creationId xmlns:a16="http://schemas.microsoft.com/office/drawing/2014/main" id="{15D6D0F8-D566-4044-864E-4FFF966AAE85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2590800"/>
            <a:ext cx="0" cy="11430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grpSp>
        <p:nvGrpSpPr>
          <p:cNvPr id="33916" name="Group 124">
            <a:extLst>
              <a:ext uri="{FF2B5EF4-FFF2-40B4-BE49-F238E27FC236}">
                <a16:creationId xmlns:a16="http://schemas.microsoft.com/office/drawing/2014/main" id="{CB685013-848A-464A-A981-CDABBF127ACE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092200"/>
            <a:ext cx="4038600" cy="5618163"/>
            <a:chOff x="3120" y="688"/>
            <a:chExt cx="2544" cy="3539"/>
          </a:xfrm>
        </p:grpSpPr>
        <p:sp>
          <p:nvSpPr>
            <p:cNvPr id="33917" name="Line 125">
              <a:extLst>
                <a:ext uri="{FF2B5EF4-FFF2-40B4-BE49-F238E27FC236}">
                  <a16:creationId xmlns:a16="http://schemas.microsoft.com/office/drawing/2014/main" id="{ACAC785B-CE3A-2A49-9F04-10D8A8B65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312" y="688"/>
              <a:ext cx="146" cy="33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18" name="Text Box 126">
              <a:extLst>
                <a:ext uri="{FF2B5EF4-FFF2-40B4-BE49-F238E27FC236}">
                  <a16:creationId xmlns:a16="http://schemas.microsoft.com/office/drawing/2014/main" id="{E693EBD5-3A83-5C4D-84F3-9680B953ED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6" y="736"/>
              <a:ext cx="1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b="1">
                  <a:solidFill>
                    <a:srgbClr val="0000FF"/>
                  </a:solidFill>
                  <a:latin typeface="Times" charset="0"/>
                  <a:ea typeface="ＭＳ Ｐゴシック" charset="0"/>
                </a:rPr>
                <a:t>E</a:t>
              </a:r>
              <a:r>
                <a:rPr lang="en-US" baseline="-25000">
                  <a:solidFill>
                    <a:srgbClr val="0000FF"/>
                  </a:solidFill>
                  <a:latin typeface="Times" charset="0"/>
                  <a:ea typeface="ＭＳ Ｐゴシック" charset="0"/>
                </a:rPr>
                <a:t>||</a:t>
              </a:r>
              <a:r>
                <a:rPr lang="en-US">
                  <a:latin typeface="Times" charset="0"/>
                  <a:ea typeface="ＭＳ Ｐゴシック" charset="0"/>
                </a:rPr>
                <a:t> is continuous</a:t>
              </a:r>
            </a:p>
          </p:txBody>
        </p:sp>
        <p:sp>
          <p:nvSpPr>
            <p:cNvPr id="33919" name="Text Box 127">
              <a:extLst>
                <a:ext uri="{FF2B5EF4-FFF2-40B4-BE49-F238E27FC236}">
                  <a16:creationId xmlns:a16="http://schemas.microsoft.com/office/drawing/2014/main" id="{0FC36BD6-D8B4-9345-AA7D-3B512B4496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2" y="1168"/>
              <a:ext cx="2192" cy="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en-US" altLang="en-US" b="1">
                  <a:solidFill>
                    <a:srgbClr val="0000FF"/>
                  </a:solidFill>
                </a:rPr>
                <a:t>E</a:t>
              </a:r>
              <a:r>
                <a:rPr lang="en-US" altLang="en-US" baseline="-25000">
                  <a:solidFill>
                    <a:srgbClr val="0000FF"/>
                  </a:solidFill>
                  <a:sym typeface="Symbol" pitchFamily="2" charset="2"/>
                </a:rPr>
                <a:t>⊥</a:t>
              </a:r>
              <a:r>
                <a:rPr lang="en-US" altLang="en-US"/>
                <a:t> is </a:t>
              </a:r>
              <a:r>
                <a:rPr lang="en-US" altLang="en-US">
                  <a:solidFill>
                    <a:srgbClr val="0000FF"/>
                  </a:solidFill>
                </a:rPr>
                <a:t>dis</a:t>
              </a:r>
              <a:r>
                <a:rPr lang="en-US" altLang="en-US"/>
                <a:t>continuous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en-US"/>
                <a:t>(</a:t>
              </a:r>
              <a:r>
                <a:rPr lang="en-US" altLang="en-US" b="1">
                  <a:solidFill>
                    <a:srgbClr val="0000FF"/>
                  </a:solidFill>
                </a:rPr>
                <a:t>D</a:t>
              </a:r>
              <a:r>
                <a:rPr lang="en-US" altLang="en-US" baseline="-25000">
                  <a:solidFill>
                    <a:srgbClr val="0000FF"/>
                  </a:solidFill>
                  <a:sym typeface="Symbol" pitchFamily="2" charset="2"/>
                </a:rPr>
                <a:t>⊥</a:t>
              </a:r>
              <a:r>
                <a:rPr lang="en-US" altLang="en-US"/>
                <a:t> = </a:t>
              </a:r>
              <a:r>
                <a:rPr lang="en-US" altLang="en-US">
                  <a:solidFill>
                    <a:srgbClr val="0000FF"/>
                  </a:solidFill>
                  <a:latin typeface="Symbol" pitchFamily="2" charset="2"/>
                </a:rPr>
                <a:t>ε</a:t>
              </a:r>
              <a:r>
                <a:rPr lang="en-US" altLang="en-US" b="1">
                  <a:solidFill>
                    <a:srgbClr val="0000FF"/>
                  </a:solidFill>
                </a:rPr>
                <a:t>E</a:t>
              </a:r>
              <a:r>
                <a:rPr lang="en-US" altLang="en-US" baseline="-25000">
                  <a:solidFill>
                    <a:srgbClr val="0000FF"/>
                  </a:solidFill>
                  <a:sym typeface="Symbol" pitchFamily="2" charset="2"/>
                </a:rPr>
                <a:t>⊥</a:t>
              </a:r>
              <a:r>
                <a:rPr lang="en-US" altLang="en-US"/>
                <a:t> is continuous)</a:t>
              </a:r>
            </a:p>
          </p:txBody>
        </p:sp>
        <p:sp>
          <p:nvSpPr>
            <p:cNvPr id="33920" name="Line 128">
              <a:extLst>
                <a:ext uri="{FF2B5EF4-FFF2-40B4-BE49-F238E27FC236}">
                  <a16:creationId xmlns:a16="http://schemas.microsoft.com/office/drawing/2014/main" id="{C82A53CF-8B3F-394E-B16F-7CDC834AEC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58" y="1360"/>
              <a:ext cx="286" cy="96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21" name="Text Box 129">
              <a:extLst>
                <a:ext uri="{FF2B5EF4-FFF2-40B4-BE49-F238E27FC236}">
                  <a16:creationId xmlns:a16="http://schemas.microsoft.com/office/drawing/2014/main" id="{A5954809-C885-E140-99DA-F3F09E8F55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20" y="2448"/>
              <a:ext cx="24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33922" name="Text Box 130">
              <a:extLst>
                <a:ext uri="{FF2B5EF4-FFF2-40B4-BE49-F238E27FC236}">
                  <a16:creationId xmlns:a16="http://schemas.microsoft.com/office/drawing/2014/main" id="{ECA2C557-E2FC-DB44-83A4-6B2EF7605C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8" y="3024"/>
              <a:ext cx="135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/>
                <a:t>Use a </a:t>
              </a:r>
              <a:r>
                <a:rPr lang="en-US" altLang="en-US" i="1">
                  <a:solidFill>
                    <a:srgbClr val="0000FF"/>
                  </a:solidFill>
                </a:rPr>
                <a:t>tensor</a:t>
              </a:r>
              <a:r>
                <a:rPr lang="en-US" altLang="en-US" i="1"/>
                <a:t> </a:t>
              </a:r>
              <a:r>
                <a:rPr lang="en-US" altLang="en-US" i="1">
                  <a:latin typeface="Symbol" pitchFamily="2" charset="2"/>
                </a:rPr>
                <a:t>ε:</a:t>
              </a:r>
              <a:r>
                <a:rPr lang="en-US" altLang="en-US" i="1"/>
                <a:t> </a:t>
              </a:r>
            </a:p>
          </p:txBody>
        </p:sp>
        <p:graphicFrame>
          <p:nvGraphicFramePr>
            <p:cNvPr id="44058" name="Object 131">
              <a:extLst>
                <a:ext uri="{FF2B5EF4-FFF2-40B4-BE49-F238E27FC236}">
                  <a16:creationId xmlns:a16="http://schemas.microsoft.com/office/drawing/2014/main" id="{04F39ACC-BA9B-614B-884B-12B8161C752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752" y="3293"/>
            <a:ext cx="1336" cy="9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171" name="Equation" r:id="rId3" imgW="565150" imgH="393700" progId="Equation.3">
                    <p:embed/>
                  </p:oleObj>
                </mc:Choice>
                <mc:Fallback>
                  <p:oleObj name="Equation" r:id="rId3" imgW="565150" imgH="393700" progId="Equation.3">
                    <p:embed/>
                    <p:pic>
                      <p:nvPicPr>
                        <p:cNvPr id="0" name="Object 1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2" y="3293"/>
                          <a:ext cx="1336" cy="9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924" name="Rectangle 132">
              <a:extLst>
                <a:ext uri="{FF2B5EF4-FFF2-40B4-BE49-F238E27FC236}">
                  <a16:creationId xmlns:a16="http://schemas.microsoft.com/office/drawing/2014/main" id="{353EC775-1AE0-464B-8E78-797BE1F13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456"/>
              <a:ext cx="29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>
                  <a:solidFill>
                    <a:srgbClr val="0000FF"/>
                  </a:solidFill>
                  <a:latin typeface="Times" charset="0"/>
                  <a:ea typeface="ＭＳ Ｐゴシック" charset="0"/>
                </a:rPr>
                <a:t>E</a:t>
              </a:r>
              <a:r>
                <a:rPr lang="en-US" baseline="-25000">
                  <a:solidFill>
                    <a:srgbClr val="0000FF"/>
                  </a:solidFill>
                  <a:latin typeface="Times" charset="0"/>
                  <a:ea typeface="ＭＳ Ｐゴシック" charset="0"/>
                </a:rPr>
                <a:t>||</a:t>
              </a:r>
            </a:p>
          </p:txBody>
        </p:sp>
        <p:sp>
          <p:nvSpPr>
            <p:cNvPr id="33925" name="Rectangle 133">
              <a:extLst>
                <a:ext uri="{FF2B5EF4-FFF2-40B4-BE49-F238E27FC236}">
                  <a16:creationId xmlns:a16="http://schemas.microsoft.com/office/drawing/2014/main" id="{47B9F1C0-EC8E-0840-B66D-A55FB6F436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936"/>
              <a:ext cx="375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0000FF"/>
                  </a:solidFill>
                  <a:latin typeface="Times" charset="0"/>
                  <a:ea typeface="ＭＳ Ｐゴシック" charset="0"/>
                </a:rPr>
                <a:t>E</a:t>
              </a:r>
              <a:r>
                <a:rPr lang="en-US" baseline="-25000" dirty="0">
                  <a:solidFill>
                    <a:srgbClr val="0000FF"/>
                  </a:solidFill>
                  <a:latin typeface="Times" charset="0"/>
                  <a:ea typeface="ＭＳ Ｐゴシック" charset="0"/>
                  <a:sym typeface="Symbol" charset="0"/>
                </a:rPr>
                <a:t>⊥</a:t>
              </a:r>
            </a:p>
          </p:txBody>
        </p:sp>
        <p:sp>
          <p:nvSpPr>
            <p:cNvPr id="33926" name="Line 134">
              <a:extLst>
                <a:ext uri="{FF2B5EF4-FFF2-40B4-BE49-F238E27FC236}">
                  <a16:creationId xmlns:a16="http://schemas.microsoft.com/office/drawing/2014/main" id="{914CEE1E-3E67-4945-8DBA-35A2B5B8A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4" y="3330"/>
              <a:ext cx="0" cy="528"/>
            </a:xfrm>
            <a:prstGeom prst="lin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33927" name="Text Box 135">
            <a:extLst>
              <a:ext uri="{FF2B5EF4-FFF2-40B4-BE49-F238E27FC236}">
                <a16:creationId xmlns:a16="http://schemas.microsoft.com/office/drawing/2014/main" id="{FB4D1505-E909-604F-93BF-C4E4604A09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6096000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33928" name="Rectangle 136">
            <a:extLst>
              <a:ext uri="{FF2B5EF4-FFF2-40B4-BE49-F238E27FC236}">
                <a16:creationId xmlns:a16="http://schemas.microsoft.com/office/drawing/2014/main" id="{903F246F-7E91-8E4D-A510-7DD85DDCF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3488" y="6369050"/>
            <a:ext cx="20177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latin typeface="Times" charset="0"/>
                <a:ea typeface="ＭＳ Ｐゴシック" charset="0"/>
              </a:rPr>
              <a:t>[ Meade et al. (1993) 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E3AC6C5-08E5-D545-BC0C-AA34F2C3D6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hlink"/>
                </a:solidFill>
              </a:rPr>
              <a:t>The </a:t>
            </a:r>
            <a:r>
              <a:rPr lang="en-US" altLang="en-US">
                <a:solidFill>
                  <a:schemeClr val="hlink"/>
                </a:solidFill>
                <a:latin typeface="Symbol" pitchFamily="2" charset="2"/>
              </a:rPr>
              <a:t>ε</a:t>
            </a:r>
            <a:r>
              <a:rPr lang="en-US" altLang="en-US">
                <a:solidFill>
                  <a:schemeClr val="hlink"/>
                </a:solidFill>
              </a:rPr>
              <a:t>-averaging is </a:t>
            </a:r>
            <a:r>
              <a:rPr lang="en-US" altLang="en-US" i="1">
                <a:solidFill>
                  <a:schemeClr val="hlink"/>
                </a:solidFill>
              </a:rPr>
              <a:t>Important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D862681B-860C-5C4F-AF22-1C0BD267E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50" y="1143000"/>
            <a:ext cx="5600700" cy="482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4820" name="Text Box 4">
            <a:extLst>
              <a:ext uri="{FF2B5EF4-FFF2-40B4-BE49-F238E27FC236}">
                <a16:creationId xmlns:a16="http://schemas.microsoft.com/office/drawing/2014/main" id="{6C400F62-71FB-4740-BB73-C91D540F8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2263" y="5791200"/>
            <a:ext cx="37861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hlink"/>
                </a:solidFill>
                <a:latin typeface="Times" charset="0"/>
                <a:ea typeface="ＭＳ Ｐゴシック" charset="0"/>
              </a:rPr>
              <a:t>resolution (pixels/period)</a:t>
            </a:r>
          </a:p>
        </p:txBody>
      </p:sp>
      <p:sp>
        <p:nvSpPr>
          <p:cNvPr id="34821" name="Text Box 5">
            <a:extLst>
              <a:ext uri="{FF2B5EF4-FFF2-40B4-BE49-F238E27FC236}">
                <a16:creationId xmlns:a16="http://schemas.microsoft.com/office/drawing/2014/main" id="{B6888C23-C253-4540-BF8B-1C3297934EC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365124" y="3087687"/>
            <a:ext cx="12620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solidFill>
                  <a:schemeClr val="hlink"/>
                </a:solidFill>
                <a:latin typeface="Times" charset="0"/>
                <a:ea typeface="ＭＳ Ｐゴシック" charset="0"/>
              </a:rPr>
              <a:t>% error</a:t>
            </a:r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F7F1FC03-3CDB-374C-8DA1-E1B6DF091E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225" y="1919288"/>
            <a:ext cx="27638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backwards averaging</a:t>
            </a:r>
          </a:p>
        </p:txBody>
      </p:sp>
      <p:sp>
        <p:nvSpPr>
          <p:cNvPr id="34823" name="Text Box 7">
            <a:extLst>
              <a:ext uri="{FF2B5EF4-FFF2-40B4-BE49-F238E27FC236}">
                <a16:creationId xmlns:a16="http://schemas.microsoft.com/office/drawing/2014/main" id="{82B22CD1-F1FF-EC41-BAB9-004444EDE3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5625" y="4129088"/>
            <a:ext cx="220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FF00"/>
                </a:solidFill>
                <a:latin typeface="Times" charset="0"/>
                <a:ea typeface="ＭＳ Ｐゴシック" charset="0"/>
              </a:rPr>
              <a:t>tensor averaging</a:t>
            </a:r>
          </a:p>
        </p:txBody>
      </p:sp>
      <p:sp>
        <p:nvSpPr>
          <p:cNvPr id="34824" name="Text Box 8">
            <a:extLst>
              <a:ext uri="{FF2B5EF4-FFF2-40B4-BE49-F238E27FC236}">
                <a16:creationId xmlns:a16="http://schemas.microsoft.com/office/drawing/2014/main" id="{F9A00EE7-A523-8E4C-A10E-C7246542E4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3725" y="3138488"/>
            <a:ext cx="1765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00FF"/>
                </a:solidFill>
                <a:latin typeface="Times" charset="0"/>
                <a:ea typeface="ＭＳ Ｐゴシック" charset="0"/>
              </a:rPr>
              <a:t>no averaging</a:t>
            </a:r>
          </a:p>
        </p:txBody>
      </p:sp>
      <p:sp>
        <p:nvSpPr>
          <p:cNvPr id="34825" name="Text Box 9">
            <a:extLst>
              <a:ext uri="{FF2B5EF4-FFF2-40B4-BE49-F238E27FC236}">
                <a16:creationId xmlns:a16="http://schemas.microsoft.com/office/drawing/2014/main" id="{EA4C3866-7389-6748-B1F7-211D6AB01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2200" y="1295400"/>
            <a:ext cx="265906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/>
              <a:t>correct averaging</a:t>
            </a:r>
          </a:p>
          <a:p>
            <a:pPr algn="ctr"/>
            <a:r>
              <a:rPr lang="en-US" altLang="en-US" sz="2800"/>
              <a:t>changes </a:t>
            </a:r>
            <a:r>
              <a:rPr lang="en-US" altLang="en-US" sz="2800" i="1"/>
              <a:t>order</a:t>
            </a:r>
            <a:r>
              <a:rPr lang="en-US" altLang="en-US" sz="2800"/>
              <a:t> </a:t>
            </a:r>
          </a:p>
          <a:p>
            <a:pPr algn="ctr"/>
            <a:r>
              <a:rPr lang="en-US" altLang="en-US" sz="2800"/>
              <a:t>of convergence</a:t>
            </a:r>
          </a:p>
          <a:p>
            <a:pPr algn="ctr"/>
            <a:r>
              <a:rPr lang="en-US" altLang="en-US" sz="2800">
                <a:solidFill>
                  <a:schemeClr val="hlink"/>
                </a:solidFill>
              </a:rPr>
              <a:t>from ∆x to ∆x</a:t>
            </a:r>
            <a:r>
              <a:rPr lang="en-US" altLang="en-US" sz="2800" baseline="30000">
                <a:solidFill>
                  <a:schemeClr val="hlink"/>
                </a:solidFill>
              </a:rPr>
              <a:t>2</a:t>
            </a:r>
            <a:endParaRPr lang="en-US" altLang="en-US" sz="2800"/>
          </a:p>
        </p:txBody>
      </p:sp>
      <p:sp>
        <p:nvSpPr>
          <p:cNvPr id="34826" name="Text Box 10">
            <a:extLst>
              <a:ext uri="{FF2B5EF4-FFF2-40B4-BE49-F238E27FC236}">
                <a16:creationId xmlns:a16="http://schemas.microsoft.com/office/drawing/2014/main" id="{1DD81B87-F37E-1441-9DB8-49E35718F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988" y="3352800"/>
            <a:ext cx="3151187" cy="329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</a:rPr>
              <a:t>reason in a nutshell:</a:t>
            </a:r>
            <a:endParaRPr lang="en-US" altLang="en-US"/>
          </a:p>
          <a:p>
            <a:pPr algn="ctr"/>
            <a:r>
              <a:rPr lang="en-US" altLang="en-US"/>
              <a:t>averaging </a:t>
            </a:r>
          </a:p>
          <a:p>
            <a:pPr algn="ctr"/>
            <a:r>
              <a:rPr lang="en-US" altLang="en-US"/>
              <a:t>= </a:t>
            </a:r>
            <a:r>
              <a:rPr lang="en-US" altLang="en-US">
                <a:solidFill>
                  <a:srgbClr val="0000FF"/>
                </a:solidFill>
              </a:rPr>
              <a:t>smoothing</a:t>
            </a:r>
            <a:r>
              <a:rPr lang="en-US" altLang="en-US"/>
              <a:t> </a:t>
            </a:r>
            <a:r>
              <a:rPr lang="en-US" altLang="en-US">
                <a:latin typeface="Symbol" pitchFamily="2" charset="2"/>
              </a:rPr>
              <a:t>ε</a:t>
            </a:r>
            <a:endParaRPr lang="en-US" altLang="en-US"/>
          </a:p>
          <a:p>
            <a:pPr algn="ctr"/>
            <a:r>
              <a:rPr lang="en-US" altLang="en-US">
                <a:solidFill>
                  <a:srgbClr val="0000FF"/>
                </a:solidFill>
              </a:rPr>
              <a:t>= changing structure</a:t>
            </a:r>
          </a:p>
          <a:p>
            <a:pPr algn="ctr"/>
            <a:r>
              <a:rPr lang="en-US" altLang="en-US"/>
              <a:t>… must pick smoothing</a:t>
            </a:r>
          </a:p>
          <a:p>
            <a:pPr algn="ctr"/>
            <a:r>
              <a:rPr lang="en-US" altLang="en-US"/>
              <a:t>with </a:t>
            </a:r>
            <a:r>
              <a:rPr lang="en-US" altLang="en-US">
                <a:solidFill>
                  <a:srgbClr val="0000FF"/>
                </a:solidFill>
              </a:rPr>
              <a:t>zero 1</a:t>
            </a:r>
            <a:r>
              <a:rPr lang="en-US" altLang="en-US" baseline="30000">
                <a:solidFill>
                  <a:srgbClr val="0000FF"/>
                </a:solidFill>
              </a:rPr>
              <a:t>st</a:t>
            </a:r>
            <a:r>
              <a:rPr lang="en-US" altLang="en-US">
                <a:solidFill>
                  <a:srgbClr val="0000FF"/>
                </a:solidFill>
              </a:rPr>
              <a:t>-order</a:t>
            </a:r>
            <a:endParaRPr lang="en-US" altLang="en-US"/>
          </a:p>
          <a:p>
            <a:pPr algn="ctr"/>
            <a:r>
              <a:rPr lang="en-US" altLang="en-US"/>
              <a:t>perturbation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 sz="1600"/>
              <a:t>[ Farjadpour et al. (2006) ]</a:t>
            </a:r>
            <a:endParaRPr lang="en-US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>
            <a:extLst>
              <a:ext uri="{FF2B5EF4-FFF2-40B4-BE49-F238E27FC236}">
                <a16:creationId xmlns:a16="http://schemas.microsoft.com/office/drawing/2014/main" id="{B35ACA71-E762-B34F-BF30-827CE519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457200"/>
            <a:ext cx="8686800" cy="1143000"/>
          </a:xfrm>
        </p:spPr>
        <p:txBody>
          <a:bodyPr/>
          <a:lstStyle/>
          <a:p>
            <a:pPr eaLnBrk="1" hangingPunct="1"/>
            <a:r>
              <a:rPr lang="en-US" altLang="en-US"/>
              <a:t>Closely related to </a:t>
            </a:r>
            <a:r>
              <a:rPr lang="en-US" altLang="en-US">
                <a:solidFill>
                  <a:srgbClr val="0000FF"/>
                </a:solidFill>
              </a:rPr>
              <a:t>anisotropic</a:t>
            </a:r>
            <a:r>
              <a:rPr lang="en-US" altLang="en-US"/>
              <a:t> </a:t>
            </a:r>
            <a:r>
              <a:rPr lang="en-US" altLang="en-US">
                <a:solidFill>
                  <a:srgbClr val="FF0000"/>
                </a:solidFill>
              </a:rPr>
              <a:t>metamaterial</a:t>
            </a:r>
            <a:r>
              <a:rPr lang="en-US" altLang="en-US"/>
              <a:t>, e.g. </a:t>
            </a:r>
            <a:r>
              <a:rPr lang="en-US" altLang="en-US">
                <a:solidFill>
                  <a:srgbClr val="0000FF"/>
                </a:solidFill>
              </a:rPr>
              <a:t>multilayer</a:t>
            </a:r>
            <a:r>
              <a:rPr lang="en-US" altLang="en-US"/>
              <a:t> film in </a:t>
            </a:r>
            <a:r>
              <a:rPr lang="en-US" altLang="en-US">
                <a:solidFill>
                  <a:srgbClr val="0000FF"/>
                </a:solidFill>
              </a:rPr>
              <a:t>large-λ</a:t>
            </a:r>
            <a:r>
              <a:rPr lang="en-US" altLang="en-US"/>
              <a:t> limit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8256C06F-8FF2-4B43-B1E7-18F74157A3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A6CFC846-AEAB-1947-B47D-4C6839F25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291DABB4-0365-324D-BEC0-92B2F2802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54212A7-2370-404F-B648-4636A84D6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86" name="Rectangle 6">
            <a:extLst>
              <a:ext uri="{FF2B5EF4-FFF2-40B4-BE49-F238E27FC236}">
                <a16:creationId xmlns:a16="http://schemas.microsoft.com/office/drawing/2014/main" id="{A159863A-04F4-E64B-9AB1-7536DD99A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87" name="Rectangle 7">
            <a:extLst>
              <a:ext uri="{FF2B5EF4-FFF2-40B4-BE49-F238E27FC236}">
                <a16:creationId xmlns:a16="http://schemas.microsoft.com/office/drawing/2014/main" id="{120C3609-EC32-9B40-9E02-4D8369844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88" name="Rectangle 8">
            <a:extLst>
              <a:ext uri="{FF2B5EF4-FFF2-40B4-BE49-F238E27FC236}">
                <a16:creationId xmlns:a16="http://schemas.microsoft.com/office/drawing/2014/main" id="{14955053-FD4A-8D41-93DC-01B69DECB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89" name="Rectangle 9">
            <a:extLst>
              <a:ext uri="{FF2B5EF4-FFF2-40B4-BE49-F238E27FC236}">
                <a16:creationId xmlns:a16="http://schemas.microsoft.com/office/drawing/2014/main" id="{E3197E3C-083D-6A47-88BB-63EBAE43C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90" name="Rectangle 10">
            <a:extLst>
              <a:ext uri="{FF2B5EF4-FFF2-40B4-BE49-F238E27FC236}">
                <a16:creationId xmlns:a16="http://schemas.microsoft.com/office/drawing/2014/main" id="{CBFBB55F-5B91-E84C-A870-9ED9E914D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91" name="Rectangle 11">
            <a:extLst>
              <a:ext uri="{FF2B5EF4-FFF2-40B4-BE49-F238E27FC236}">
                <a16:creationId xmlns:a16="http://schemas.microsoft.com/office/drawing/2014/main" id="{FB1836AE-BAB7-EA4E-93F1-354B2675B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92" name="Rectangle 12">
            <a:extLst>
              <a:ext uri="{FF2B5EF4-FFF2-40B4-BE49-F238E27FC236}">
                <a16:creationId xmlns:a16="http://schemas.microsoft.com/office/drawing/2014/main" id="{C1280A1E-813C-DA45-AEA2-CDA2BE796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93" name="Rectangle 13">
            <a:extLst>
              <a:ext uri="{FF2B5EF4-FFF2-40B4-BE49-F238E27FC236}">
                <a16:creationId xmlns:a16="http://schemas.microsoft.com/office/drawing/2014/main" id="{28D56732-CD95-9D4E-80D0-5587BDE4F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94" name="Rectangle 14">
            <a:extLst>
              <a:ext uri="{FF2B5EF4-FFF2-40B4-BE49-F238E27FC236}">
                <a16:creationId xmlns:a16="http://schemas.microsoft.com/office/drawing/2014/main" id="{77A7F13D-FE04-7C4C-A3DF-E41C156F2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95" name="Rectangle 15">
            <a:extLst>
              <a:ext uri="{FF2B5EF4-FFF2-40B4-BE49-F238E27FC236}">
                <a16:creationId xmlns:a16="http://schemas.microsoft.com/office/drawing/2014/main" id="{061CFDEC-9FD0-DD4C-B89D-A1BBD6DAF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96" name="Rectangle 16">
            <a:extLst>
              <a:ext uri="{FF2B5EF4-FFF2-40B4-BE49-F238E27FC236}">
                <a16:creationId xmlns:a16="http://schemas.microsoft.com/office/drawing/2014/main" id="{6946AA39-4E32-C144-B88E-FF02CF0ED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97" name="Rectangle 17">
            <a:extLst>
              <a:ext uri="{FF2B5EF4-FFF2-40B4-BE49-F238E27FC236}">
                <a16:creationId xmlns:a16="http://schemas.microsoft.com/office/drawing/2014/main" id="{03024A4F-8D2E-6D4E-99C8-B07CEB9A7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98" name="Rectangle 18">
            <a:extLst>
              <a:ext uri="{FF2B5EF4-FFF2-40B4-BE49-F238E27FC236}">
                <a16:creationId xmlns:a16="http://schemas.microsoft.com/office/drawing/2014/main" id="{126C8192-E93E-FD4F-94D4-C2F9CD9EE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099" name="Rectangle 19">
            <a:extLst>
              <a:ext uri="{FF2B5EF4-FFF2-40B4-BE49-F238E27FC236}">
                <a16:creationId xmlns:a16="http://schemas.microsoft.com/office/drawing/2014/main" id="{5E167C93-A2A0-D24E-B595-59A04C071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100" name="Rectangle 20">
            <a:extLst>
              <a:ext uri="{FF2B5EF4-FFF2-40B4-BE49-F238E27FC236}">
                <a16:creationId xmlns:a16="http://schemas.microsoft.com/office/drawing/2014/main" id="{720E4FF6-6A78-7D48-90A9-6BB1A00F2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101" name="Rectangle 21">
            <a:extLst>
              <a:ext uri="{FF2B5EF4-FFF2-40B4-BE49-F238E27FC236}">
                <a16:creationId xmlns:a16="http://schemas.microsoft.com/office/drawing/2014/main" id="{C449EFAA-9704-C14E-AEC9-359AF03C7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102" name="Rectangle 22">
            <a:extLst>
              <a:ext uri="{FF2B5EF4-FFF2-40B4-BE49-F238E27FC236}">
                <a16:creationId xmlns:a16="http://schemas.microsoft.com/office/drawing/2014/main" id="{F88EB14A-B744-1E4E-A6EB-F80165268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103" name="Rectangle 23">
            <a:extLst>
              <a:ext uri="{FF2B5EF4-FFF2-40B4-BE49-F238E27FC236}">
                <a16:creationId xmlns:a16="http://schemas.microsoft.com/office/drawing/2014/main" id="{B38C3990-4A3D-4E44-B598-664C72EE6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104" name="Rectangle 24">
            <a:extLst>
              <a:ext uri="{FF2B5EF4-FFF2-40B4-BE49-F238E27FC236}">
                <a16:creationId xmlns:a16="http://schemas.microsoft.com/office/drawing/2014/main" id="{2CA6EB8F-F0D1-C84A-91F6-2066A5F1B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209800"/>
            <a:ext cx="76200" cy="3581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6105" name="Rectangle 25">
            <a:extLst>
              <a:ext uri="{FF2B5EF4-FFF2-40B4-BE49-F238E27FC236}">
                <a16:creationId xmlns:a16="http://schemas.microsoft.com/office/drawing/2014/main" id="{DAE5ABFC-0BDC-6842-A12D-FE1BF5953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209800"/>
            <a:ext cx="152400" cy="35814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46106" name="Straight Arrow Connector 26">
            <a:extLst>
              <a:ext uri="{FF2B5EF4-FFF2-40B4-BE49-F238E27FC236}">
                <a16:creationId xmlns:a16="http://schemas.microsoft.com/office/drawing/2014/main" id="{BC97F06E-3D3F-274F-B8CB-4DC988372F8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8200" y="6373813"/>
            <a:ext cx="2286000" cy="0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07" name="TextBox 27">
            <a:extLst>
              <a:ext uri="{FF2B5EF4-FFF2-40B4-BE49-F238E27FC236}">
                <a16:creationId xmlns:a16="http://schemas.microsoft.com/office/drawing/2014/main" id="{11C2DA6A-3D1E-F24A-9134-D2BA9A75A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373813"/>
            <a:ext cx="10556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λ</a:t>
            </a:r>
            <a:r>
              <a:rPr lang="en-US" altLang="en-US"/>
              <a:t> &gt;&gt; </a:t>
            </a:r>
            <a:r>
              <a:rPr lang="en-US" altLang="en-US" i="1">
                <a:solidFill>
                  <a:srgbClr val="0000FF"/>
                </a:solidFill>
              </a:rPr>
              <a:t>a</a:t>
            </a:r>
          </a:p>
        </p:txBody>
      </p:sp>
      <p:sp>
        <p:nvSpPr>
          <p:cNvPr id="46108" name="Rectangle 28">
            <a:extLst>
              <a:ext uri="{FF2B5EF4-FFF2-40B4-BE49-F238E27FC236}">
                <a16:creationId xmlns:a16="http://schemas.microsoft.com/office/drawing/2014/main" id="{760252C2-54E7-364F-B985-BEBB967B2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988" y="5815013"/>
            <a:ext cx="3000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i="1">
                <a:solidFill>
                  <a:srgbClr val="0000FF"/>
                </a:solidFill>
              </a:rPr>
              <a:t>a</a:t>
            </a:r>
            <a:endParaRPr lang="en-US" altLang="en-US" sz="1600"/>
          </a:p>
        </p:txBody>
      </p:sp>
      <p:cxnSp>
        <p:nvCxnSpPr>
          <p:cNvPr id="46109" name="Straight Connector 29">
            <a:extLst>
              <a:ext uri="{FF2B5EF4-FFF2-40B4-BE49-F238E27FC236}">
                <a16:creationId xmlns:a16="http://schemas.microsoft.com/office/drawing/2014/main" id="{8165266E-A0C7-5043-97DA-87C37955CC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438275" y="5884863"/>
            <a:ext cx="254000" cy="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10" name="TextBox 34">
            <a:extLst>
              <a:ext uri="{FF2B5EF4-FFF2-40B4-BE49-F238E27FC236}">
                <a16:creationId xmlns:a16="http://schemas.microsoft.com/office/drawing/2014/main" id="{1A2A6657-4FB7-AB40-AFF0-2A9CDEBF73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5463" y="3436938"/>
            <a:ext cx="37528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key to anisotropy is </a:t>
            </a:r>
            <a:r>
              <a:rPr lang="en-US" altLang="en-US">
                <a:solidFill>
                  <a:srgbClr val="0000FF"/>
                </a:solidFill>
              </a:rPr>
              <a:t>differing</a:t>
            </a:r>
          </a:p>
          <a:p>
            <a:r>
              <a:rPr lang="en-US" altLang="en-US">
                <a:solidFill>
                  <a:srgbClr val="0000FF"/>
                </a:solidFill>
              </a:rPr>
              <a:t>continuity conditions </a:t>
            </a:r>
            <a:r>
              <a:rPr lang="en-US" altLang="en-US"/>
              <a:t>on </a:t>
            </a:r>
            <a:r>
              <a:rPr lang="en-US" altLang="en-US" b="1"/>
              <a:t>E</a:t>
            </a:r>
            <a:r>
              <a:rPr lang="en-US" altLang="en-US"/>
              <a:t>:</a:t>
            </a:r>
          </a:p>
        </p:txBody>
      </p:sp>
      <p:cxnSp>
        <p:nvCxnSpPr>
          <p:cNvPr id="46111" name="Straight Arrow Connector 36">
            <a:extLst>
              <a:ext uri="{FF2B5EF4-FFF2-40B4-BE49-F238E27FC236}">
                <a16:creationId xmlns:a16="http://schemas.microsoft.com/office/drawing/2014/main" id="{B2B64B13-0725-1449-B9A4-60147AED578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202113" y="4495800"/>
            <a:ext cx="0" cy="6096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12" name="TextBox 37">
            <a:extLst>
              <a:ext uri="{FF2B5EF4-FFF2-40B4-BE49-F238E27FC236}">
                <a16:creationId xmlns:a16="http://schemas.microsoft.com/office/drawing/2014/main" id="{79115F73-AE79-DA40-B89F-B2CFDF4E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8313" y="4567238"/>
            <a:ext cx="3527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</a:t>
            </a:r>
            <a:r>
              <a:rPr lang="en-US" altLang="en-US" baseline="-25000"/>
              <a:t>||</a:t>
            </a:r>
            <a:r>
              <a:rPr lang="en-US" altLang="en-US"/>
              <a:t> continuous ⇒  ε</a:t>
            </a:r>
            <a:r>
              <a:rPr lang="en-US" altLang="en-US" baseline="-25000"/>
              <a:t>||</a:t>
            </a:r>
            <a:r>
              <a:rPr lang="en-US" altLang="en-US"/>
              <a:t> = &lt;ε&gt; </a:t>
            </a:r>
          </a:p>
        </p:txBody>
      </p:sp>
      <p:cxnSp>
        <p:nvCxnSpPr>
          <p:cNvPr id="46113" name="Straight Arrow Connector 38">
            <a:extLst>
              <a:ext uri="{FF2B5EF4-FFF2-40B4-BE49-F238E27FC236}">
                <a16:creationId xmlns:a16="http://schemas.microsoft.com/office/drawing/2014/main" id="{0AAAECDE-4BBE-6C43-8DE7-6514936100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44913" y="5486400"/>
            <a:ext cx="5334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14" name="TextBox 39">
            <a:extLst>
              <a:ext uri="{FF2B5EF4-FFF2-40B4-BE49-F238E27FC236}">
                <a16:creationId xmlns:a16="http://schemas.microsoft.com/office/drawing/2014/main" id="{34B74D93-8A7B-614E-95BA-D0D60C57C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5557838"/>
            <a:ext cx="4845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</a:t>
            </a:r>
            <a:r>
              <a:rPr lang="en-US" altLang="en-US" baseline="-25000"/>
              <a:t>⊥</a:t>
            </a:r>
            <a:r>
              <a:rPr lang="en-US" altLang="en-US"/>
              <a:t>=εE</a:t>
            </a:r>
            <a:r>
              <a:rPr lang="en-US" altLang="en-US" baseline="-25000"/>
              <a:t>⊥</a:t>
            </a:r>
            <a:r>
              <a:rPr lang="en-US" altLang="en-US"/>
              <a:t> continuous ⇒  ε</a:t>
            </a:r>
            <a:r>
              <a:rPr lang="en-US" altLang="en-US" baseline="-25000"/>
              <a:t>⊥</a:t>
            </a:r>
            <a:r>
              <a:rPr lang="en-US" altLang="en-US"/>
              <a:t> = &lt;ε</a:t>
            </a:r>
            <a:r>
              <a:rPr lang="en-US" altLang="en-US" baseline="30000"/>
              <a:t>–1</a:t>
            </a:r>
            <a:r>
              <a:rPr lang="en-US" altLang="en-US"/>
              <a:t>&gt;</a:t>
            </a:r>
            <a:r>
              <a:rPr lang="en-US" altLang="en-US" baseline="30000"/>
              <a:t>–1</a:t>
            </a:r>
            <a:r>
              <a:rPr lang="en-US" altLang="en-US"/>
              <a:t> </a:t>
            </a:r>
          </a:p>
        </p:txBody>
      </p:sp>
      <p:graphicFrame>
        <p:nvGraphicFramePr>
          <p:cNvPr id="46115" name="Object 41">
            <a:extLst>
              <a:ext uri="{FF2B5EF4-FFF2-40B4-BE49-F238E27FC236}">
                <a16:creationId xmlns:a16="http://schemas.microsoft.com/office/drawing/2014/main" id="{98BADA2D-164B-044A-9015-4F62676CBD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59300" y="2401888"/>
          <a:ext cx="3136900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9" name="Equation" r:id="rId3" imgW="889000" imgH="247650" progId="Equation.3">
                  <p:embed/>
                </p:oleObj>
              </mc:Choice>
              <mc:Fallback>
                <p:oleObj name="Equation" r:id="rId3" imgW="889000" imgH="24765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9300" y="2401888"/>
                        <a:ext cx="3136900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8A37F6C-B6C9-E146-BB8B-81C22061C5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Intentional </a:t>
            </a:r>
            <a:r>
              <a:rPr lang="ja-JP" altLang="en-US">
                <a:solidFill>
                  <a:srgbClr val="FF0000"/>
                </a:solidFill>
                <a:latin typeface="Arial" panose="020B0604020202020204" pitchFamily="34" charset="0"/>
              </a:rPr>
              <a:t>“</a:t>
            </a:r>
            <a:r>
              <a:rPr lang="en-US" altLang="ja-JP">
                <a:solidFill>
                  <a:srgbClr val="FF0000"/>
                </a:solidFill>
              </a:rPr>
              <a:t>defects</a:t>
            </a:r>
            <a:r>
              <a:rPr lang="ja-JP" altLang="en-US">
                <a:solidFill>
                  <a:srgbClr val="FF0000"/>
                </a:solidFill>
                <a:latin typeface="Arial" panose="020B0604020202020204" pitchFamily="34" charset="0"/>
              </a:rPr>
              <a:t>”</a:t>
            </a:r>
            <a:r>
              <a:rPr lang="en-US" altLang="ja-JP">
                <a:solidFill>
                  <a:srgbClr val="FF0000"/>
                </a:solidFill>
              </a:rPr>
              <a:t> are good</a:t>
            </a:r>
            <a:endParaRPr lang="en-US" altLang="en-US"/>
          </a:p>
        </p:txBody>
      </p:sp>
      <p:pic>
        <p:nvPicPr>
          <p:cNvPr id="35843" name="Picture 3">
            <a:extLst>
              <a:ext uri="{FF2B5EF4-FFF2-40B4-BE49-F238E27FC236}">
                <a16:creationId xmlns:a16="http://schemas.microsoft.com/office/drawing/2014/main" id="{FEBA5F1E-3FAB-BB45-BAB0-7D8D9930C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1" r="17685" b="18556"/>
          <a:stretch>
            <a:fillRect/>
          </a:stretch>
        </p:blipFill>
        <p:spPr bwMode="auto">
          <a:xfrm>
            <a:off x="685800" y="2949575"/>
            <a:ext cx="3398838" cy="270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844" name="Rectangle 4">
            <a:extLst>
              <a:ext uri="{FF2B5EF4-FFF2-40B4-BE49-F238E27FC236}">
                <a16:creationId xmlns:a16="http://schemas.microsoft.com/office/drawing/2014/main" id="{A06FCBB6-9EE2-BD44-9A12-DE12C1AB8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2133600"/>
            <a:ext cx="2374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microcavities</a:t>
            </a:r>
          </a:p>
        </p:txBody>
      </p:sp>
      <p:pic>
        <p:nvPicPr>
          <p:cNvPr id="35845" name="Picture 5">
            <a:extLst>
              <a:ext uri="{FF2B5EF4-FFF2-40B4-BE49-F238E27FC236}">
                <a16:creationId xmlns:a16="http://schemas.microsoft.com/office/drawing/2014/main" id="{989E9A96-85BB-A14F-B6CE-3029E4BCE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911475"/>
            <a:ext cx="246380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5846" name="Rectangle 6">
            <a:extLst>
              <a:ext uri="{FF2B5EF4-FFF2-40B4-BE49-F238E27FC236}">
                <a16:creationId xmlns:a16="http://schemas.microsoft.com/office/drawing/2014/main" id="{947FE011-82EE-3F43-B042-527C9B8C1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147888"/>
            <a:ext cx="371951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>
                <a:solidFill>
                  <a:schemeClr val="accent2"/>
                </a:solidFill>
              </a:rPr>
              <a:t>waveguides</a:t>
            </a:r>
            <a:r>
              <a:rPr lang="en-US" altLang="en-US" sz="3200"/>
              <a:t> (</a:t>
            </a:r>
            <a:r>
              <a:rPr lang="ja-JP" altLang="en-US" sz="3200">
                <a:latin typeface="Arial" panose="020B0604020202020204" pitchFamily="34" charset="0"/>
              </a:rPr>
              <a:t>“</a:t>
            </a:r>
            <a:r>
              <a:rPr lang="en-US" altLang="ja-JP" sz="3200"/>
              <a:t>wires</a:t>
            </a:r>
            <a:r>
              <a:rPr lang="ja-JP" altLang="en-US" sz="3200">
                <a:latin typeface="Arial" panose="020B0604020202020204" pitchFamily="34" charset="0"/>
              </a:rPr>
              <a:t>”</a:t>
            </a:r>
            <a:r>
              <a:rPr lang="en-US" altLang="ja-JP" sz="3200"/>
              <a:t>)</a:t>
            </a:r>
            <a:endParaRPr lang="en-US" altLang="en-US" sz="3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B8C50B4-1734-A94A-AB06-6CE85EF678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Intentional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defects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/>
              <a:t> in 2d</a:t>
            </a:r>
            <a:endParaRPr lang="en-US" altLang="en-US"/>
          </a:p>
        </p:txBody>
      </p:sp>
      <p:pic>
        <p:nvPicPr>
          <p:cNvPr id="36867" name="Picture 3">
            <a:extLst>
              <a:ext uri="{FF2B5EF4-FFF2-40B4-BE49-F238E27FC236}">
                <a16:creationId xmlns:a16="http://schemas.microsoft.com/office/drawing/2014/main" id="{C47238B0-55B0-F540-BF80-B968A66AFB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3733800" cy="336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223AE86D-E102-D04F-9D7D-85ABD8CBD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76400"/>
            <a:ext cx="3060700" cy="492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36869" name="Group 5">
            <a:extLst>
              <a:ext uri="{FF2B5EF4-FFF2-40B4-BE49-F238E27FC236}">
                <a16:creationId xmlns:a16="http://schemas.microsoft.com/office/drawing/2014/main" id="{BCCCD26E-16F7-8542-8CCC-EA5046B06DCA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1676400"/>
            <a:ext cx="6858000" cy="4940300"/>
            <a:chOff x="720" y="1056"/>
            <a:chExt cx="4320" cy="3112"/>
          </a:xfrm>
        </p:grpSpPr>
        <p:pic>
          <p:nvPicPr>
            <p:cNvPr id="36870" name="Picture 6">
              <a:extLst>
                <a:ext uri="{FF2B5EF4-FFF2-40B4-BE49-F238E27FC236}">
                  <a16:creationId xmlns:a16="http://schemas.microsoft.com/office/drawing/2014/main" id="{2DF5CAAD-55FF-5B45-9B27-103D34257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432"/>
              <a:ext cx="1696" cy="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6871" name="Picture 7">
              <a:extLst>
                <a:ext uri="{FF2B5EF4-FFF2-40B4-BE49-F238E27FC236}">
                  <a16:creationId xmlns:a16="http://schemas.microsoft.com/office/drawing/2014/main" id="{CFECEE10-2464-D84F-BF23-9DAF61CE7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2" y="1056"/>
              <a:ext cx="1928" cy="31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36878" name="Group 14">
            <a:extLst>
              <a:ext uri="{FF2B5EF4-FFF2-40B4-BE49-F238E27FC236}">
                <a16:creationId xmlns:a16="http://schemas.microsoft.com/office/drawing/2014/main" id="{3AF6735E-E351-084D-989E-7C5E981630E9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990600"/>
            <a:ext cx="8267700" cy="5767388"/>
            <a:chOff x="96" y="624"/>
            <a:chExt cx="5208" cy="3633"/>
          </a:xfrm>
        </p:grpSpPr>
        <p:grpSp>
          <p:nvGrpSpPr>
            <p:cNvPr id="48134" name="Group 8">
              <a:extLst>
                <a:ext uri="{FF2B5EF4-FFF2-40B4-BE49-F238E27FC236}">
                  <a16:creationId xmlns:a16="http://schemas.microsoft.com/office/drawing/2014/main" id="{FEE1CC84-4FE6-4045-B222-BDD9C023EE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2" y="624"/>
              <a:ext cx="4632" cy="3504"/>
              <a:chOff x="672" y="624"/>
              <a:chExt cx="4632" cy="3504"/>
            </a:xfrm>
          </p:grpSpPr>
          <p:sp>
            <p:nvSpPr>
              <p:cNvPr id="36873" name="Rectangle 9">
                <a:extLst>
                  <a:ext uri="{FF2B5EF4-FFF2-40B4-BE49-F238E27FC236}">
                    <a16:creationId xmlns:a16="http://schemas.microsoft.com/office/drawing/2014/main" id="{2044A38F-78F7-F849-B006-885294167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6" y="1488"/>
                <a:ext cx="288" cy="2640"/>
              </a:xfrm>
              <a:prstGeom prst="rect">
                <a:avLst/>
              </a:prstGeom>
              <a:noFill/>
              <a:ln w="76200">
                <a:solidFill>
                  <a:schemeClr val="hlink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</a:endParaRPr>
              </a:p>
            </p:txBody>
          </p:sp>
          <p:sp>
            <p:nvSpPr>
              <p:cNvPr id="36874" name="Text Box 10">
                <a:extLst>
                  <a:ext uri="{FF2B5EF4-FFF2-40B4-BE49-F238E27FC236}">
                    <a16:creationId xmlns:a16="http://schemas.microsoft.com/office/drawing/2014/main" id="{AFF67274-0F10-4141-8349-BC60DFA90D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2" y="624"/>
                <a:ext cx="46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>
                    <a:solidFill>
                      <a:schemeClr val="hlink"/>
                    </a:solidFill>
                    <a:latin typeface="Times" charset="0"/>
                    <a:ea typeface="ＭＳ Ｐゴシック" charset="0"/>
                  </a:rPr>
                  <a:t>(</a:t>
                </a:r>
                <a:r>
                  <a:rPr lang="en-US">
                    <a:solidFill>
                      <a:srgbClr val="0000FF"/>
                    </a:solidFill>
                    <a:latin typeface="Times" charset="0"/>
                    <a:ea typeface="ＭＳ Ｐゴシック" charset="0"/>
                  </a:rPr>
                  <a:t>Same computation</a:t>
                </a:r>
                <a:r>
                  <a:rPr lang="en-US">
                    <a:solidFill>
                      <a:schemeClr val="hlink"/>
                    </a:solidFill>
                    <a:latin typeface="Times" charset="0"/>
                    <a:ea typeface="ＭＳ Ｐゴシック" charset="0"/>
                  </a:rPr>
                  <a:t>, with </a:t>
                </a:r>
                <a:r>
                  <a:rPr lang="en-US">
                    <a:solidFill>
                      <a:srgbClr val="0000FF"/>
                    </a:solidFill>
                    <a:latin typeface="Times" charset="0"/>
                    <a:ea typeface="ＭＳ Ｐゴシック" charset="0"/>
                  </a:rPr>
                  <a:t>supercell</a:t>
                </a:r>
                <a:r>
                  <a:rPr lang="en-US">
                    <a:solidFill>
                      <a:schemeClr val="hlink"/>
                    </a:solidFill>
                    <a:latin typeface="Times" charset="0"/>
                    <a:ea typeface="ＭＳ Ｐゴシック" charset="0"/>
                  </a:rPr>
                  <a:t> = many primitive cells)</a:t>
                </a:r>
              </a:p>
            </p:txBody>
          </p:sp>
          <p:sp>
            <p:nvSpPr>
              <p:cNvPr id="36875" name="Rectangle 11">
                <a:extLst>
                  <a:ext uri="{FF2B5EF4-FFF2-40B4-BE49-F238E27FC236}">
                    <a16:creationId xmlns:a16="http://schemas.microsoft.com/office/drawing/2014/main" id="{CAD4E3C5-EAA3-2448-AF85-44DE9275B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" y="1845"/>
                <a:ext cx="1725" cy="1707"/>
              </a:xfrm>
              <a:prstGeom prst="rect">
                <a:avLst/>
              </a:prstGeom>
              <a:noFill/>
              <a:ln w="76200">
                <a:solidFill>
                  <a:schemeClr val="hlink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</a:endParaRPr>
              </a:p>
            </p:txBody>
          </p:sp>
        </p:grpSp>
        <p:sp>
          <p:nvSpPr>
            <p:cNvPr id="36877" name="Text Box 13">
              <a:extLst>
                <a:ext uri="{FF2B5EF4-FFF2-40B4-BE49-F238E27FC236}">
                  <a16:creationId xmlns:a16="http://schemas.microsoft.com/office/drawing/2014/main" id="{983B28B2-7DAF-5F49-946E-A7A957BBF6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6" y="3734"/>
              <a:ext cx="2910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latin typeface="Times" charset="0"/>
                  <a:ea typeface="ＭＳ Ｐゴシック" charset="0"/>
                </a:rPr>
                <a:t>(boundary conditions ~ irrelevant</a:t>
              </a:r>
            </a:p>
            <a:p>
              <a:pPr>
                <a:defRPr/>
              </a:pPr>
              <a:r>
                <a:rPr lang="en-US" dirty="0">
                  <a:latin typeface="Times" charset="0"/>
                  <a:ea typeface="ＭＳ Ｐゴシック" charset="0"/>
                </a:rPr>
                <a:t>  </a:t>
              </a:r>
              <a:r>
                <a:rPr lang="en-US" dirty="0">
                  <a:solidFill>
                    <a:srgbClr val="FF0000"/>
                  </a:solidFill>
                  <a:latin typeface="Times" charset="0"/>
                  <a:ea typeface="ＭＳ Ｐゴシック" charset="0"/>
                </a:rPr>
                <a:t>for exponentially localized modes</a:t>
              </a:r>
              <a:r>
                <a:rPr lang="en-US" dirty="0">
                  <a:latin typeface="Times" charset="0"/>
                  <a:ea typeface="ＭＳ Ｐゴシック" charset="0"/>
                </a:rPr>
                <a:t>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B2495867-4C0C-1D4E-A6A9-AFDD82BD34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>
                <a:cs typeface="+mj-cs"/>
              </a:rPr>
              <a:t>Development of Classical EM Computations</a:t>
            </a:r>
          </a:p>
        </p:txBody>
      </p:sp>
      <p:sp>
        <p:nvSpPr>
          <p:cNvPr id="6147" name="Oval 3">
            <a:extLst>
              <a:ext uri="{FF2B5EF4-FFF2-40B4-BE49-F238E27FC236}">
                <a16:creationId xmlns:a16="http://schemas.microsoft.com/office/drawing/2014/main" id="{6C4F7D82-734D-134F-9E2E-2F4391D6C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49363"/>
            <a:ext cx="533400" cy="5334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latin typeface="Times" charset="0"/>
                <a:ea typeface="ＭＳ Ｐゴシック" charset="0"/>
              </a:rPr>
              <a:t>1</a:t>
            </a:r>
          </a:p>
        </p:txBody>
      </p:sp>
      <p:sp>
        <p:nvSpPr>
          <p:cNvPr id="6148" name="Text Box 4">
            <a:extLst>
              <a:ext uri="{FF2B5EF4-FFF2-40B4-BE49-F238E27FC236}">
                <a16:creationId xmlns:a16="http://schemas.microsoft.com/office/drawing/2014/main" id="{5A1452A6-0404-3749-A30E-86E9297D4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34480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Analytical solutions</a:t>
            </a:r>
          </a:p>
        </p:txBody>
      </p:sp>
      <p:pic>
        <p:nvPicPr>
          <p:cNvPr id="6149" name="Picture 5">
            <a:extLst>
              <a:ext uri="{FF2B5EF4-FFF2-40B4-BE49-F238E27FC236}">
                <a16:creationId xmlns:a16="http://schemas.microsoft.com/office/drawing/2014/main" id="{B09C6B90-6E5A-5D40-A36F-8370E71BB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143000"/>
            <a:ext cx="2027238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DA97E1A1-577E-DD4C-B3C4-932E26147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0"/>
            <a:ext cx="183832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151" name="Text Box 7">
            <a:extLst>
              <a:ext uri="{FF2B5EF4-FFF2-40B4-BE49-F238E27FC236}">
                <a16:creationId xmlns:a16="http://schemas.microsoft.com/office/drawing/2014/main" id="{E79AEBB5-BD69-F94C-B1A7-75CB0AD2D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6323013"/>
            <a:ext cx="1365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latin typeface="Times" charset="0"/>
                <a:ea typeface="ＭＳ Ｐゴシック" charset="0"/>
              </a:rPr>
              <a:t>Lord Rayleigh</a:t>
            </a:r>
          </a:p>
        </p:txBody>
      </p:sp>
      <p:sp>
        <p:nvSpPr>
          <p:cNvPr id="6152" name="Text Box 8">
            <a:extLst>
              <a:ext uri="{FF2B5EF4-FFF2-40B4-BE49-F238E27FC236}">
                <a16:creationId xmlns:a16="http://schemas.microsoft.com/office/drawing/2014/main" id="{31E7AB0B-8886-0E4A-BEF6-2885DA6A50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905000"/>
            <a:ext cx="42926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vacuum, single/double interfaces</a:t>
            </a:r>
          </a:p>
          <a:p>
            <a:r>
              <a:rPr lang="en-US" altLang="en-US"/>
              <a:t>various electrostatic problems, …</a:t>
            </a:r>
          </a:p>
        </p:txBody>
      </p:sp>
      <p:sp>
        <p:nvSpPr>
          <p:cNvPr id="6153" name="Text Box 9">
            <a:extLst>
              <a:ext uri="{FF2B5EF4-FFF2-40B4-BE49-F238E27FC236}">
                <a16:creationId xmlns:a16="http://schemas.microsoft.com/office/drawing/2014/main" id="{85533A40-C0B4-F544-B1D9-308C75819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3733800"/>
            <a:ext cx="5080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scattering from small particles,</a:t>
            </a:r>
          </a:p>
          <a:p>
            <a:r>
              <a:rPr lang="en-US" altLang="en-US"/>
              <a:t>periodic multilayers (Bragg mirrors), …</a:t>
            </a:r>
          </a:p>
        </p:txBody>
      </p:sp>
      <p:sp>
        <p:nvSpPr>
          <p:cNvPr id="6154" name="Text Box 10">
            <a:extLst>
              <a:ext uri="{FF2B5EF4-FFF2-40B4-BE49-F238E27FC236}">
                <a16:creationId xmlns:a16="http://schemas.microsoft.com/office/drawing/2014/main" id="{B2BF9D43-6FEB-3243-AA88-418CB63EC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5105400"/>
            <a:ext cx="40227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… &amp; other problems with</a:t>
            </a:r>
          </a:p>
          <a:p>
            <a:r>
              <a:rPr lang="en-US" altLang="en-US"/>
              <a:t>	</a:t>
            </a:r>
            <a:r>
              <a:rPr lang="en-US" altLang="en-US">
                <a:solidFill>
                  <a:srgbClr val="FF0000"/>
                </a:solidFill>
              </a:rPr>
              <a:t>very high symmetry</a:t>
            </a:r>
          </a:p>
          <a:p>
            <a:r>
              <a:rPr lang="en-US" altLang="en-US">
                <a:solidFill>
                  <a:srgbClr val="FF0000"/>
                </a:solidFill>
              </a:rPr>
              <a:t>	and/or separability</a:t>
            </a:r>
          </a:p>
          <a:p>
            <a:r>
              <a:rPr lang="en-US" altLang="en-US">
                <a:solidFill>
                  <a:srgbClr val="FF0000"/>
                </a:solidFill>
              </a:rPr>
              <a:t>	and/or small parameters</a:t>
            </a: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EF098014-1125-8F41-83FF-DE71A20F55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/>
              <a:t>Air-waveguide Band Diagram</a:t>
            </a:r>
          </a:p>
        </p:txBody>
      </p:sp>
      <p:sp>
        <p:nvSpPr>
          <p:cNvPr id="50178" name="Text Box 4">
            <a:extLst>
              <a:ext uri="{FF2B5EF4-FFF2-40B4-BE49-F238E27FC236}">
                <a16:creationId xmlns:a16="http://schemas.microsoft.com/office/drawing/2014/main" id="{8D52F892-006F-FD42-A260-B2EE2EBBDF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324600"/>
            <a:ext cx="7699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any state in the gap cannot couple to bulk crystal –&gt; </a:t>
            </a:r>
            <a:r>
              <a:rPr lang="en-US" altLang="en-US">
                <a:solidFill>
                  <a:schemeClr val="accent2"/>
                </a:solidFill>
              </a:rPr>
              <a:t>localized</a:t>
            </a:r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50179" name="Picture 1">
            <a:extLst>
              <a:ext uri="{FF2B5EF4-FFF2-40B4-BE49-F238E27FC236}">
                <a16:creationId xmlns:a16="http://schemas.microsoft.com/office/drawing/2014/main" id="{08674C29-BC65-F441-BC70-8488DB7D8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6565900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2">
            <a:extLst>
              <a:ext uri="{FF2B5EF4-FFF2-40B4-BE49-F238E27FC236}">
                <a16:creationId xmlns:a16="http://schemas.microsoft.com/office/drawing/2014/main" id="{F2580CE8-B3D2-D846-88BD-B278ED1D9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72100" y="2019300"/>
            <a:ext cx="4572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TextBox 3">
            <a:extLst>
              <a:ext uri="{FF2B5EF4-FFF2-40B4-BE49-F238E27FC236}">
                <a16:creationId xmlns:a16="http://schemas.microsoft.com/office/drawing/2014/main" id="{EE802C8A-7B5D-EE42-B6A5-B842C93716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8000"/>
            <a:ext cx="331311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projection of bulk-crystal</a:t>
            </a:r>
          </a:p>
          <a:p>
            <a:r>
              <a:rPr lang="en-US" altLang="en-US">
                <a:solidFill>
                  <a:schemeClr val="bg1"/>
                </a:solidFill>
              </a:rPr>
              <a:t>band diagram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CA673706-8BC9-EC4B-9FD1-01C6AA1C69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i="1"/>
              <a:t>to be continued…</a:t>
            </a:r>
            <a:endParaRPr lang="en-US" altLang="en-US"/>
          </a:p>
        </p:txBody>
      </p:sp>
      <p:sp>
        <p:nvSpPr>
          <p:cNvPr id="41988" name="Text Box 4">
            <a:extLst>
              <a:ext uri="{FF2B5EF4-FFF2-40B4-BE49-F238E27FC236}">
                <a16:creationId xmlns:a16="http://schemas.microsoft.com/office/drawing/2014/main" id="{04824549-963B-1D4F-8DED-EA89549CF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613150"/>
            <a:ext cx="59975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</a:rPr>
              <a:t>Photonic Crystals</a:t>
            </a:r>
            <a:r>
              <a:rPr lang="en-US">
                <a:latin typeface="Times" charset="0"/>
                <a:ea typeface="ＭＳ Ｐゴシック" charset="0"/>
              </a:rPr>
              <a:t> book: </a:t>
            </a:r>
            <a:r>
              <a:rPr lang="en-US">
                <a:latin typeface="Times" charset="0"/>
                <a:ea typeface="ＭＳ Ｐゴシック" charset="0"/>
                <a:hlinkClick r:id="rId2"/>
              </a:rPr>
              <a:t>http://jdj.mit.edu/book</a:t>
            </a:r>
            <a:endParaRPr lang="en-US">
              <a:latin typeface="Times" charset="0"/>
              <a:ea typeface="ＭＳ Ｐゴシック" charset="0"/>
            </a:endParaRPr>
          </a:p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Bloch-mode eigensolver: </a:t>
            </a:r>
            <a:r>
              <a:rPr lang="en-US">
                <a:latin typeface="Times" charset="0"/>
                <a:ea typeface="ＭＳ Ｐゴシック" charset="0"/>
                <a:hlinkClick r:id="rId3"/>
              </a:rPr>
              <a:t>http://jdj.mit.edu/mpb</a:t>
            </a:r>
            <a:endParaRPr lang="en-US">
              <a:latin typeface="Times" charset="0"/>
              <a:ea typeface="ＭＳ Ｐゴシック" charset="0"/>
            </a:endParaRPr>
          </a:p>
        </p:txBody>
      </p:sp>
      <p:pic>
        <p:nvPicPr>
          <p:cNvPr id="41989" name="Picture 5">
            <a:extLst>
              <a:ext uri="{FF2B5EF4-FFF2-40B4-BE49-F238E27FC236}">
                <a16:creationId xmlns:a16="http://schemas.microsoft.com/office/drawing/2014/main" id="{E0DE030E-C5BB-AC4E-B3D7-32206336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92388"/>
            <a:ext cx="2084388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990" name="Text Box 6">
            <a:extLst>
              <a:ext uri="{FF2B5EF4-FFF2-40B4-BE49-F238E27FC236}">
                <a16:creationId xmlns:a16="http://schemas.microsoft.com/office/drawing/2014/main" id="{C9319DD6-6726-C74F-9678-C256F4396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620963"/>
            <a:ext cx="3143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>
                <a:solidFill>
                  <a:srgbClr val="0000FF"/>
                </a:solidFill>
                <a:latin typeface="Times" charset="0"/>
                <a:ea typeface="ＭＳ Ｐゴシック" charset="0"/>
              </a:rPr>
              <a:t>Further reading: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56067C0B-06D8-F64B-8CDA-E503AC93DA7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1066800"/>
            <a:ext cx="8839200" cy="1828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0000FF"/>
                </a:solidFill>
                <a:cs typeface="+mj-cs"/>
              </a:rPr>
              <a:t>Computational </a:t>
            </a:r>
            <a:r>
              <a:rPr lang="en-US" dirty="0" err="1">
                <a:solidFill>
                  <a:srgbClr val="0000FF"/>
                </a:solidFill>
                <a:cs typeface="+mj-cs"/>
              </a:rPr>
              <a:t>Nanophotonics</a:t>
            </a:r>
            <a:r>
              <a:rPr lang="en-US" dirty="0">
                <a:solidFill>
                  <a:srgbClr val="0000FF"/>
                </a:solidFill>
                <a:cs typeface="+mj-cs"/>
              </a:rPr>
              <a:t>:</a:t>
            </a:r>
            <a:br>
              <a:rPr lang="en-US" dirty="0">
                <a:cs typeface="+mj-cs"/>
              </a:rPr>
            </a:br>
            <a:r>
              <a:rPr lang="en-US" dirty="0">
                <a:solidFill>
                  <a:srgbClr val="FF0000"/>
                </a:solidFill>
                <a:cs typeface="+mj-cs"/>
              </a:rPr>
              <a:t>Cavities and Resonant Devices</a:t>
            </a:r>
            <a:endParaRPr lang="en-US" dirty="0">
              <a:cs typeface="+mj-cs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99A17FD-E287-C948-835B-AA8C640C94C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Steven G. Johnson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MIT Applied Mathematics</a:t>
            </a:r>
          </a:p>
        </p:txBody>
      </p:sp>
    </p:spTree>
    <p:extLst>
      <p:ext uri="{BB962C8B-B14F-4D97-AF65-F5344CB8AC3E}">
        <p14:creationId xmlns:p14="http://schemas.microsoft.com/office/powerpoint/2010/main" val="2940974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1" name="Group 2">
            <a:extLst>
              <a:ext uri="{FF2B5EF4-FFF2-40B4-BE49-F238E27FC236}">
                <a16:creationId xmlns:a16="http://schemas.microsoft.com/office/drawing/2014/main" id="{49B58D1E-4A3F-8945-B6F1-39A818FD481C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2995613"/>
            <a:ext cx="2609850" cy="2895600"/>
            <a:chOff x="3552" y="1056"/>
            <a:chExt cx="1644" cy="1824"/>
          </a:xfrm>
        </p:grpSpPr>
        <p:pic>
          <p:nvPicPr>
            <p:cNvPr id="45059" name="Picture 3">
              <a:extLst>
                <a:ext uri="{FF2B5EF4-FFF2-40B4-BE49-F238E27FC236}">
                  <a16:creationId xmlns:a16="http://schemas.microsoft.com/office/drawing/2014/main" id="{5EE5E12F-3AE7-BA46-AB1A-4BC9B41D2E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3617" y="991"/>
              <a:ext cx="1513" cy="16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5060" name="Rectangle 4">
              <a:extLst>
                <a:ext uri="{FF2B5EF4-FFF2-40B4-BE49-F238E27FC236}">
                  <a16:creationId xmlns:a16="http://schemas.microsoft.com/office/drawing/2014/main" id="{BA2B14EB-D65B-4948-8706-09D59AD1B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1584"/>
              <a:ext cx="576" cy="14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45061" name="Rectangle 5">
              <a:extLst>
                <a:ext uri="{FF2B5EF4-FFF2-40B4-BE49-F238E27FC236}">
                  <a16:creationId xmlns:a16="http://schemas.microsoft.com/office/drawing/2014/main" id="{293D2E83-B7A7-3D46-90DC-9266371D3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1932"/>
              <a:ext cx="384" cy="14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45062" name="Rectangle 6">
              <a:extLst>
                <a:ext uri="{FF2B5EF4-FFF2-40B4-BE49-F238E27FC236}">
                  <a16:creationId xmlns:a16="http://schemas.microsoft.com/office/drawing/2014/main" id="{17F31E07-0AFB-1F4F-9649-1EFF060FEE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0" y="1932"/>
              <a:ext cx="288" cy="14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45063" name="Line 7">
              <a:extLst>
                <a:ext uri="{FF2B5EF4-FFF2-40B4-BE49-F238E27FC236}">
                  <a16:creationId xmlns:a16="http://schemas.microsoft.com/office/drawing/2014/main" id="{662E8F06-3B50-1445-A139-D6B7C2443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36" y="2544"/>
              <a:ext cx="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45064" name="Line 8">
              <a:extLst>
                <a:ext uri="{FF2B5EF4-FFF2-40B4-BE49-F238E27FC236}">
                  <a16:creationId xmlns:a16="http://schemas.microsoft.com/office/drawing/2014/main" id="{998CF58B-4098-5741-BFBE-2056196A5F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4" y="2544"/>
              <a:ext cx="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45065" name="Text Box 9">
              <a:extLst>
                <a:ext uri="{FF2B5EF4-FFF2-40B4-BE49-F238E27FC236}">
                  <a16:creationId xmlns:a16="http://schemas.microsoft.com/office/drawing/2014/main" id="{2A3F0BF5-F410-3541-88C2-8514C7DBC5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2649"/>
              <a:ext cx="55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800">
                  <a:solidFill>
                    <a:srgbClr val="FF0000"/>
                  </a:solidFill>
                  <a:latin typeface="Times" charset="0"/>
                  <a:ea typeface="ＭＳ Ｐゴシック" charset="0"/>
                </a:rPr>
                <a:t>420 nm</a:t>
              </a:r>
            </a:p>
          </p:txBody>
        </p:sp>
      </p:grpSp>
      <p:sp>
        <p:nvSpPr>
          <p:cNvPr id="45066" name="Text Box 10">
            <a:extLst>
              <a:ext uri="{FF2B5EF4-FFF2-40B4-BE49-F238E27FC236}">
                <a16:creationId xmlns:a16="http://schemas.microsoft.com/office/drawing/2014/main" id="{D5371AA3-583A-4E41-A2EB-3082781C7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2743200"/>
            <a:ext cx="18954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Notomi </a:t>
            </a:r>
            <a:r>
              <a:rPr lang="en-US" sz="1400" i="1">
                <a:latin typeface="Times" charset="0"/>
                <a:ea typeface="ＭＳ Ｐゴシック" charset="0"/>
              </a:rPr>
              <a:t>et al.</a:t>
            </a:r>
            <a:r>
              <a:rPr lang="en-US" sz="1400">
                <a:latin typeface="Times" charset="0"/>
                <a:ea typeface="ＭＳ Ｐゴシック" charset="0"/>
              </a:rPr>
              <a:t> (2005). ]</a:t>
            </a:r>
          </a:p>
        </p:txBody>
      </p:sp>
      <p:sp>
        <p:nvSpPr>
          <p:cNvPr id="45067" name="Rectangle 11">
            <a:extLst>
              <a:ext uri="{FF2B5EF4-FFF2-40B4-BE49-F238E27FC236}">
                <a16:creationId xmlns:a16="http://schemas.microsoft.com/office/drawing/2014/main" id="{4BD3364D-72B8-4F42-8845-55E697259D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Resonance</a:t>
            </a:r>
          </a:p>
        </p:txBody>
      </p:sp>
      <p:sp>
        <p:nvSpPr>
          <p:cNvPr id="45068" name="Text Box 12">
            <a:extLst>
              <a:ext uri="{FF2B5EF4-FFF2-40B4-BE49-F238E27FC236}">
                <a16:creationId xmlns:a16="http://schemas.microsoft.com/office/drawing/2014/main" id="{1791E3CF-89B0-A749-8F3F-A810C3EFE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8" y="1066800"/>
            <a:ext cx="8666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latin typeface="Times" charset="0"/>
                <a:ea typeface="ＭＳ Ｐゴシック" charset="0"/>
              </a:rPr>
              <a:t>an </a:t>
            </a:r>
            <a:r>
              <a:rPr lang="en-US" sz="2800">
                <a:solidFill>
                  <a:srgbClr val="FF0000"/>
                </a:solidFill>
                <a:latin typeface="Times" charset="0"/>
                <a:ea typeface="ＭＳ Ｐゴシック" charset="0"/>
              </a:rPr>
              <a:t>oscillating mode </a:t>
            </a:r>
            <a:r>
              <a:rPr lang="en-US" sz="2800">
                <a:solidFill>
                  <a:srgbClr val="0000FF"/>
                </a:solidFill>
                <a:latin typeface="Times" charset="0"/>
                <a:ea typeface="ＭＳ Ｐゴシック" charset="0"/>
              </a:rPr>
              <a:t>trapped for a long time</a:t>
            </a:r>
            <a:r>
              <a:rPr lang="en-US" sz="2800">
                <a:latin typeface="Times" charset="0"/>
                <a:ea typeface="ＭＳ Ｐゴシック" charset="0"/>
              </a:rPr>
              <a:t> in some volume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639AC0F1-5165-B641-8700-BACC32B72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1417638"/>
            <a:ext cx="2638425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(of light, sound, …)</a:t>
            </a:r>
            <a:endParaRPr lang="en-US" altLang="en-US">
              <a:solidFill>
                <a:srgbClr val="0000FF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en-US">
                <a:solidFill>
                  <a:srgbClr val="FF0000"/>
                </a:solidFill>
              </a:rPr>
              <a:t>frequency 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ω</a:t>
            </a:r>
            <a:r>
              <a:rPr lang="en-US" altLang="en-US" baseline="-25000">
                <a:solidFill>
                  <a:srgbClr val="FF0000"/>
                </a:solidFill>
              </a:rPr>
              <a:t>0</a:t>
            </a:r>
            <a:endParaRPr lang="en-US" altLang="en-US">
              <a:solidFill>
                <a:srgbClr val="0000FF"/>
              </a:solidFill>
            </a:endParaRP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3E1C3004-95C7-314A-BDFC-68741776E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813" y="1462088"/>
            <a:ext cx="318611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lifetime </a:t>
            </a:r>
            <a:r>
              <a:rPr lang="en-US" altLang="en-US">
                <a:latin typeface="Symbol" pitchFamily="2" charset="2"/>
              </a:rPr>
              <a:t>τ</a:t>
            </a:r>
            <a:r>
              <a:rPr lang="en-US" altLang="en-US"/>
              <a:t> &gt;&gt; 2π/</a:t>
            </a:r>
            <a:r>
              <a:rPr lang="en-US" altLang="en-US">
                <a:latin typeface="Symbol" pitchFamily="2" charset="2"/>
              </a:rPr>
              <a:t>ω</a:t>
            </a:r>
            <a:r>
              <a:rPr lang="en-US" altLang="en-US" baseline="-25000"/>
              <a:t>0</a:t>
            </a:r>
            <a:endParaRPr lang="en-US" altLang="en-US"/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quality factor </a:t>
            </a:r>
            <a:r>
              <a:rPr lang="en-US" altLang="en-US" i="1">
                <a:solidFill>
                  <a:srgbClr val="FF0000"/>
                </a:solidFill>
              </a:rPr>
              <a:t>Q</a:t>
            </a:r>
            <a:r>
              <a:rPr lang="en-US" altLang="en-US">
                <a:solidFill>
                  <a:srgbClr val="FF0000"/>
                </a:solidFill>
              </a:rPr>
              <a:t> = 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ω</a:t>
            </a:r>
            <a:r>
              <a:rPr lang="en-US" altLang="en-US" baseline="-25000">
                <a:solidFill>
                  <a:srgbClr val="FF0000"/>
                </a:solidFill>
              </a:rPr>
              <a:t>0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τ</a:t>
            </a:r>
            <a:r>
              <a:rPr lang="en-US" altLang="en-US">
                <a:solidFill>
                  <a:srgbClr val="FF0000"/>
                </a:solidFill>
              </a:rPr>
              <a:t>/2</a:t>
            </a:r>
          </a:p>
          <a:p>
            <a:pPr algn="ctr"/>
            <a:r>
              <a:rPr lang="en-US" altLang="en-US">
                <a:solidFill>
                  <a:srgbClr val="0000FF"/>
                </a:solidFill>
              </a:rPr>
              <a:t>energy in cavity ~ e</a:t>
            </a:r>
            <a:r>
              <a:rPr lang="en-US" altLang="en-US" baseline="30000">
                <a:solidFill>
                  <a:srgbClr val="0000FF"/>
                </a:solidFill>
              </a:rPr>
              <a:t>–</a:t>
            </a:r>
            <a:r>
              <a:rPr lang="en-US" altLang="en-US" baseline="30000">
                <a:solidFill>
                  <a:srgbClr val="0000FF"/>
                </a:solidFill>
                <a:latin typeface="Symbol" pitchFamily="2" charset="2"/>
              </a:rPr>
              <a:t>ω</a:t>
            </a:r>
            <a:r>
              <a:rPr lang="en-US" altLang="en-US" sz="1400" baseline="30000">
                <a:solidFill>
                  <a:srgbClr val="0000FF"/>
                </a:solidFill>
              </a:rPr>
              <a:t>0</a:t>
            </a:r>
            <a:r>
              <a:rPr lang="en-US" altLang="en-US" baseline="30000">
                <a:solidFill>
                  <a:srgbClr val="0000FF"/>
                </a:solidFill>
              </a:rPr>
              <a:t>t/</a:t>
            </a:r>
            <a:r>
              <a:rPr lang="en-US" altLang="en-US" i="1" baseline="30000">
                <a:solidFill>
                  <a:srgbClr val="0000FF"/>
                </a:solidFill>
              </a:rPr>
              <a:t>Q</a:t>
            </a:r>
            <a:endParaRPr lang="en-US" altLang="en-US" baseline="-25000">
              <a:solidFill>
                <a:srgbClr val="FF0000"/>
              </a:solidFill>
            </a:endParaRPr>
          </a:p>
        </p:txBody>
      </p:sp>
      <p:sp>
        <p:nvSpPr>
          <p:cNvPr id="45071" name="Rectangle 15">
            <a:extLst>
              <a:ext uri="{FF2B5EF4-FFF2-40B4-BE49-F238E27FC236}">
                <a16:creationId xmlns:a16="http://schemas.microsoft.com/office/drawing/2014/main" id="{838679E2-5BF3-7140-BBC6-EC550EDD0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1662113"/>
            <a:ext cx="13589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modal</a:t>
            </a:r>
          </a:p>
          <a:p>
            <a:pPr algn="ctr"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volume </a:t>
            </a:r>
            <a:r>
              <a:rPr lang="en-US" i="1">
                <a:solidFill>
                  <a:srgbClr val="FF0000"/>
                </a:solidFill>
                <a:latin typeface="Times" charset="0"/>
                <a:ea typeface="ＭＳ Ｐゴシック" charset="0"/>
              </a:rPr>
              <a:t>V</a:t>
            </a:r>
            <a:endParaRPr lang="en-US">
              <a:solidFill>
                <a:srgbClr val="FF0000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45072" name="Picture 16">
            <a:extLst>
              <a:ext uri="{FF2B5EF4-FFF2-40B4-BE49-F238E27FC236}">
                <a16:creationId xmlns:a16="http://schemas.microsoft.com/office/drawing/2014/main" id="{EDC4F8C4-9829-8F40-A969-3C5FA9CFEF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2259013" cy="252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5073" name="Text Box 17">
            <a:extLst>
              <a:ext uri="{FF2B5EF4-FFF2-40B4-BE49-F238E27FC236}">
                <a16:creationId xmlns:a16="http://schemas.microsoft.com/office/drawing/2014/main" id="{5E5471C2-A298-FF4A-BCFF-5835DCB2B4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638800"/>
            <a:ext cx="2133600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Schliesser et al.,</a:t>
            </a:r>
          </a:p>
          <a:p>
            <a:pPr algn="ctr">
              <a:defRPr/>
            </a:pPr>
            <a:r>
              <a:rPr lang="en-US" sz="1400" i="1">
                <a:latin typeface="Times" charset="0"/>
                <a:ea typeface="ＭＳ Ｐゴシック" charset="0"/>
              </a:rPr>
              <a:t>PRL </a:t>
            </a:r>
            <a:r>
              <a:rPr lang="en-US" sz="1400" b="1">
                <a:latin typeface="Times" charset="0"/>
                <a:ea typeface="ＭＳ Ｐゴシック" charset="0"/>
              </a:rPr>
              <a:t>97</a:t>
            </a:r>
            <a:r>
              <a:rPr lang="en-US" sz="1400">
                <a:latin typeface="Times" charset="0"/>
                <a:ea typeface="ＭＳ Ｐゴシック" charset="0"/>
              </a:rPr>
              <a:t>, 243905 (2006) ]</a:t>
            </a:r>
            <a:endParaRPr lang="en-US" sz="2000">
              <a:latin typeface="Times" charset="0"/>
              <a:ea typeface="ＭＳ Ｐゴシック" charset="0"/>
            </a:endParaRPr>
          </a:p>
        </p:txBody>
      </p:sp>
      <p:pic>
        <p:nvPicPr>
          <p:cNvPr id="45074" name="Picture 18">
            <a:extLst>
              <a:ext uri="{FF2B5EF4-FFF2-40B4-BE49-F238E27FC236}">
                <a16:creationId xmlns:a16="http://schemas.microsoft.com/office/drawing/2014/main" id="{E92F6525-2FA8-8A4B-AC10-293C1A401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038600"/>
            <a:ext cx="2235200" cy="223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5075" name="Text Box 19">
            <a:extLst>
              <a:ext uri="{FF2B5EF4-FFF2-40B4-BE49-F238E27FC236}">
                <a16:creationId xmlns:a16="http://schemas.microsoft.com/office/drawing/2014/main" id="{A1768D50-62E1-CE42-A0D5-BAB28C8D8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6324600"/>
            <a:ext cx="39020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Eichenfield et al. </a:t>
            </a:r>
            <a:r>
              <a:rPr lang="en-US" sz="1400" i="1">
                <a:latin typeface="Times" charset="0"/>
                <a:ea typeface="ＭＳ Ｐゴシック" charset="0"/>
              </a:rPr>
              <a:t>Nature Photonics</a:t>
            </a:r>
            <a:r>
              <a:rPr lang="en-US" sz="1400">
                <a:latin typeface="Times" charset="0"/>
                <a:ea typeface="ＭＳ Ｐゴシック" charset="0"/>
              </a:rPr>
              <a:t> </a:t>
            </a:r>
            <a:r>
              <a:rPr lang="en-US" sz="1400" b="1">
                <a:latin typeface="Times" charset="0"/>
                <a:ea typeface="ＭＳ Ｐゴシック" charset="0"/>
              </a:rPr>
              <a:t>1</a:t>
            </a:r>
            <a:r>
              <a:rPr lang="en-US" sz="1400">
                <a:latin typeface="Times" charset="0"/>
                <a:ea typeface="ＭＳ Ｐゴシック" charset="0"/>
              </a:rPr>
              <a:t>, 416 (2007) ]</a:t>
            </a:r>
          </a:p>
        </p:txBody>
      </p:sp>
      <p:grpSp>
        <p:nvGrpSpPr>
          <p:cNvPr id="15372" name="Group 20">
            <a:extLst>
              <a:ext uri="{FF2B5EF4-FFF2-40B4-BE49-F238E27FC236}">
                <a16:creationId xmlns:a16="http://schemas.microsoft.com/office/drawing/2014/main" id="{DA6A994C-B36B-C943-8166-B946280F5473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5105400"/>
            <a:ext cx="3352800" cy="1616075"/>
            <a:chOff x="96" y="1056"/>
            <a:chExt cx="2688" cy="1296"/>
          </a:xfrm>
        </p:grpSpPr>
        <p:pic>
          <p:nvPicPr>
            <p:cNvPr id="45077" name="Picture 21">
              <a:extLst>
                <a:ext uri="{FF2B5EF4-FFF2-40B4-BE49-F238E27FC236}">
                  <a16:creationId xmlns:a16="http://schemas.microsoft.com/office/drawing/2014/main" id="{5B93F47F-27D7-F543-8126-798E989EF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" y="1056"/>
              <a:ext cx="1833" cy="1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45078" name="Line 22">
              <a:extLst>
                <a:ext uri="{FF2B5EF4-FFF2-40B4-BE49-F238E27FC236}">
                  <a16:creationId xmlns:a16="http://schemas.microsoft.com/office/drawing/2014/main" id="{14271B5D-C737-7943-BE70-28528AA70E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3" y="1710"/>
              <a:ext cx="431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45079" name="Line 23">
              <a:extLst>
                <a:ext uri="{FF2B5EF4-FFF2-40B4-BE49-F238E27FC236}">
                  <a16:creationId xmlns:a16="http://schemas.microsoft.com/office/drawing/2014/main" id="{F55D02CA-C56B-F34F-A814-2F645497D5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" y="1708"/>
              <a:ext cx="431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45080" name="Text Box 24">
            <a:extLst>
              <a:ext uri="{FF2B5EF4-FFF2-40B4-BE49-F238E27FC236}">
                <a16:creationId xmlns:a16="http://schemas.microsoft.com/office/drawing/2014/main" id="{0524B1FA-A682-2843-A4C7-B67C89594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4572000"/>
            <a:ext cx="18303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C.-W. Wong,</a:t>
            </a:r>
          </a:p>
          <a:p>
            <a:pPr algn="ctr">
              <a:defRPr/>
            </a:pPr>
            <a:r>
              <a:rPr lang="en-US" sz="1400" i="1">
                <a:latin typeface="Times" charset="0"/>
                <a:ea typeface="ＭＳ Ｐゴシック" charset="0"/>
              </a:rPr>
              <a:t>APL</a:t>
            </a:r>
            <a:r>
              <a:rPr lang="en-US" sz="1400">
                <a:latin typeface="Times" charset="0"/>
                <a:ea typeface="ＭＳ Ｐゴシック" charset="0"/>
              </a:rPr>
              <a:t> </a:t>
            </a:r>
            <a:r>
              <a:rPr lang="en-US" sz="1400" b="1">
                <a:latin typeface="Times" charset="0"/>
                <a:ea typeface="ＭＳ Ｐゴシック" charset="0"/>
              </a:rPr>
              <a:t>84</a:t>
            </a:r>
            <a:r>
              <a:rPr lang="en-US" sz="1400">
                <a:latin typeface="Times" charset="0"/>
                <a:ea typeface="ＭＳ Ｐゴシック" charset="0"/>
              </a:rPr>
              <a:t>, 1242 (2004). ]</a:t>
            </a:r>
          </a:p>
        </p:txBody>
      </p:sp>
    </p:spTree>
    <p:extLst>
      <p:ext uri="{BB962C8B-B14F-4D97-AF65-F5344CB8AC3E}">
        <p14:creationId xmlns:p14="http://schemas.microsoft.com/office/powerpoint/2010/main" val="2580524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7" name="Rectangle 11">
            <a:extLst>
              <a:ext uri="{FF2B5EF4-FFF2-40B4-BE49-F238E27FC236}">
                <a16:creationId xmlns:a16="http://schemas.microsoft.com/office/drawing/2014/main" id="{DC1EE9E1-CF51-1A48-B871-183BF2E72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8991600" cy="838200"/>
          </a:xfrm>
        </p:spPr>
        <p:txBody>
          <a:bodyPr/>
          <a:lstStyle/>
          <a:p>
            <a:pPr eaLnBrk="1" hangingPunct="1"/>
            <a:r>
              <a:rPr lang="en-US" altLang="en-US"/>
              <a:t>Resonance = Pole in Green’s Function</a:t>
            </a:r>
          </a:p>
        </p:txBody>
      </p:sp>
      <p:sp>
        <p:nvSpPr>
          <p:cNvPr id="45068" name="Text Box 12">
            <a:extLst>
              <a:ext uri="{FF2B5EF4-FFF2-40B4-BE49-F238E27FC236}">
                <a16:creationId xmlns:a16="http://schemas.microsoft.com/office/drawing/2014/main" id="{9C62841F-24DA-3D46-98AC-27F9E6AD3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38" y="1066800"/>
            <a:ext cx="86661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>
                <a:latin typeface="Times" charset="0"/>
                <a:ea typeface="ＭＳ Ｐゴシック" charset="0"/>
              </a:rPr>
              <a:t>an </a:t>
            </a:r>
            <a:r>
              <a:rPr lang="en-US" sz="2800">
                <a:solidFill>
                  <a:srgbClr val="FF0000"/>
                </a:solidFill>
                <a:latin typeface="Times" charset="0"/>
                <a:ea typeface="ＭＳ Ｐゴシック" charset="0"/>
              </a:rPr>
              <a:t>oscillating mode </a:t>
            </a:r>
            <a:r>
              <a:rPr lang="en-US" sz="2800">
                <a:solidFill>
                  <a:srgbClr val="0000FF"/>
                </a:solidFill>
                <a:latin typeface="Times" charset="0"/>
                <a:ea typeface="ＭＳ Ｐゴシック" charset="0"/>
              </a:rPr>
              <a:t>trapped for a long time</a:t>
            </a:r>
            <a:r>
              <a:rPr lang="en-US" sz="2800">
                <a:latin typeface="Times" charset="0"/>
                <a:ea typeface="ＭＳ Ｐゴシック" charset="0"/>
              </a:rPr>
              <a:t> in some volume</a:t>
            </a:r>
          </a:p>
        </p:txBody>
      </p:sp>
      <p:sp>
        <p:nvSpPr>
          <p:cNvPr id="45069" name="Text Box 13">
            <a:extLst>
              <a:ext uri="{FF2B5EF4-FFF2-40B4-BE49-F238E27FC236}">
                <a16:creationId xmlns:a16="http://schemas.microsoft.com/office/drawing/2014/main" id="{5A22F15A-D272-884A-A3E9-34A1215FA5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875" y="1417638"/>
            <a:ext cx="2638425" cy="89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(of light, sound, …)</a:t>
            </a:r>
            <a:endParaRPr lang="en-US" altLang="en-US">
              <a:solidFill>
                <a:srgbClr val="0000FF"/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en-US">
                <a:solidFill>
                  <a:srgbClr val="FF0000"/>
                </a:solidFill>
              </a:rPr>
              <a:t>frequency 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ω</a:t>
            </a:r>
            <a:r>
              <a:rPr lang="en-US" altLang="en-US" baseline="-25000">
                <a:solidFill>
                  <a:srgbClr val="FF0000"/>
                </a:solidFill>
              </a:rPr>
              <a:t>0</a:t>
            </a:r>
            <a:endParaRPr lang="en-US" altLang="en-US">
              <a:solidFill>
                <a:srgbClr val="0000FF"/>
              </a:solidFill>
            </a:endParaRPr>
          </a:p>
        </p:txBody>
      </p:sp>
      <p:sp>
        <p:nvSpPr>
          <p:cNvPr id="45070" name="Text Box 14">
            <a:extLst>
              <a:ext uri="{FF2B5EF4-FFF2-40B4-BE49-F238E27FC236}">
                <a16:creationId xmlns:a16="http://schemas.microsoft.com/office/drawing/2014/main" id="{A571C6FF-E7C8-3C48-9E1F-CDD37F755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5813" y="1462088"/>
            <a:ext cx="3186112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lifetime </a:t>
            </a:r>
            <a:r>
              <a:rPr lang="en-US" altLang="en-US">
                <a:latin typeface="Symbol" pitchFamily="2" charset="2"/>
              </a:rPr>
              <a:t>τ</a:t>
            </a:r>
            <a:r>
              <a:rPr lang="en-US" altLang="en-US"/>
              <a:t> &gt;&gt; 2π/</a:t>
            </a:r>
            <a:r>
              <a:rPr lang="en-US" altLang="en-US">
                <a:latin typeface="Symbol" pitchFamily="2" charset="2"/>
              </a:rPr>
              <a:t>ω</a:t>
            </a:r>
            <a:r>
              <a:rPr lang="en-US" altLang="en-US" baseline="-25000"/>
              <a:t>0</a:t>
            </a:r>
            <a:endParaRPr lang="en-US" altLang="en-US"/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quality factor </a:t>
            </a:r>
            <a:r>
              <a:rPr lang="en-US" altLang="en-US" i="1">
                <a:solidFill>
                  <a:srgbClr val="FF0000"/>
                </a:solidFill>
              </a:rPr>
              <a:t>Q</a:t>
            </a:r>
            <a:r>
              <a:rPr lang="en-US" altLang="en-US">
                <a:solidFill>
                  <a:srgbClr val="FF0000"/>
                </a:solidFill>
              </a:rPr>
              <a:t> = 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ω</a:t>
            </a:r>
            <a:r>
              <a:rPr lang="en-US" altLang="en-US" baseline="-25000">
                <a:solidFill>
                  <a:srgbClr val="FF0000"/>
                </a:solidFill>
              </a:rPr>
              <a:t>0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τ</a:t>
            </a:r>
            <a:r>
              <a:rPr lang="en-US" altLang="en-US">
                <a:solidFill>
                  <a:srgbClr val="FF0000"/>
                </a:solidFill>
              </a:rPr>
              <a:t>/2</a:t>
            </a:r>
          </a:p>
          <a:p>
            <a:pPr algn="ctr"/>
            <a:r>
              <a:rPr lang="en-US" altLang="en-US">
                <a:solidFill>
                  <a:srgbClr val="0000FF"/>
                </a:solidFill>
              </a:rPr>
              <a:t>energy in cavity ~ e</a:t>
            </a:r>
            <a:r>
              <a:rPr lang="en-US" altLang="en-US" baseline="30000">
                <a:solidFill>
                  <a:srgbClr val="0000FF"/>
                </a:solidFill>
              </a:rPr>
              <a:t>–</a:t>
            </a:r>
            <a:r>
              <a:rPr lang="en-US" altLang="en-US" baseline="30000">
                <a:solidFill>
                  <a:srgbClr val="0000FF"/>
                </a:solidFill>
                <a:latin typeface="Symbol" pitchFamily="2" charset="2"/>
              </a:rPr>
              <a:t>ω</a:t>
            </a:r>
            <a:r>
              <a:rPr lang="en-US" altLang="en-US" sz="1400" baseline="30000">
                <a:solidFill>
                  <a:srgbClr val="0000FF"/>
                </a:solidFill>
              </a:rPr>
              <a:t>0</a:t>
            </a:r>
            <a:r>
              <a:rPr lang="en-US" altLang="en-US" baseline="30000">
                <a:solidFill>
                  <a:srgbClr val="0000FF"/>
                </a:solidFill>
              </a:rPr>
              <a:t>t/</a:t>
            </a:r>
            <a:r>
              <a:rPr lang="en-US" altLang="en-US" i="1" baseline="30000">
                <a:solidFill>
                  <a:srgbClr val="0000FF"/>
                </a:solidFill>
              </a:rPr>
              <a:t>Q</a:t>
            </a:r>
            <a:endParaRPr lang="en-US" altLang="en-US" baseline="-25000">
              <a:solidFill>
                <a:srgbClr val="FF0000"/>
              </a:solidFill>
            </a:endParaRPr>
          </a:p>
        </p:txBody>
      </p:sp>
      <p:sp>
        <p:nvSpPr>
          <p:cNvPr id="45071" name="Rectangle 15">
            <a:extLst>
              <a:ext uri="{FF2B5EF4-FFF2-40B4-BE49-F238E27FC236}">
                <a16:creationId xmlns:a16="http://schemas.microsoft.com/office/drawing/2014/main" id="{97E75996-BCD9-3F4D-88FA-1ED1378AD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1662113"/>
            <a:ext cx="2179638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</a:rPr>
              <a:t>modal</a:t>
            </a:r>
          </a:p>
          <a:p>
            <a:pPr algn="ctr">
              <a:defRPr/>
            </a:pP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</a:rPr>
              <a:t>volume </a:t>
            </a:r>
            <a:r>
              <a:rPr lang="en-US" i="1" dirty="0">
                <a:solidFill>
                  <a:srgbClr val="FF0000"/>
                </a:solidFill>
                <a:latin typeface="Times" charset="0"/>
                <a:ea typeface="ＭＳ Ｐゴシック" charset="0"/>
              </a:rPr>
              <a:t>V</a:t>
            </a:r>
            <a:endParaRPr lang="en-US" dirty="0">
              <a:solidFill>
                <a:srgbClr val="FF0000"/>
              </a:solidFill>
              <a:latin typeface="Times" charset="0"/>
              <a:ea typeface="ＭＳ Ｐゴシック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FF"/>
                </a:solidFill>
                <a:latin typeface="Times" charset="0"/>
                <a:ea typeface="ＭＳ Ｐゴシック" charset="0"/>
              </a:rPr>
              <a:t>~ volume where</a:t>
            </a:r>
          </a:p>
          <a:p>
            <a:pPr algn="ctr">
              <a:defRPr/>
            </a:pPr>
            <a:r>
              <a:rPr lang="en-US" dirty="0">
                <a:solidFill>
                  <a:srgbClr val="0000FF"/>
                </a:solidFill>
                <a:latin typeface="Times" charset="0"/>
                <a:ea typeface="ＭＳ Ｐゴシック" charset="0"/>
              </a:rPr>
              <a:t>residue is large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3E82DDB-949F-BD41-81F2-E0158DE9F537}"/>
              </a:ext>
            </a:extLst>
          </p:cNvPr>
          <p:cNvCxnSpPr/>
          <p:nvPr/>
        </p:nvCxnSpPr>
        <p:spPr bwMode="auto">
          <a:xfrm>
            <a:off x="1600200" y="3276600"/>
            <a:ext cx="0" cy="3200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4D5E108-87B9-F34A-8E5D-F7A18960BAA9}"/>
              </a:ext>
            </a:extLst>
          </p:cNvPr>
          <p:cNvCxnSpPr/>
          <p:nvPr/>
        </p:nvCxnSpPr>
        <p:spPr bwMode="auto">
          <a:xfrm>
            <a:off x="533400" y="4953000"/>
            <a:ext cx="4495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392" name="TextBox 6">
            <a:extLst>
              <a:ext uri="{FF2B5EF4-FFF2-40B4-BE49-F238E27FC236}">
                <a16:creationId xmlns:a16="http://schemas.microsoft.com/office/drawing/2014/main" id="{ECDD5E0B-E08F-2148-AAC3-505E533A7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4648200"/>
            <a:ext cx="825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Re ω</a:t>
            </a:r>
          </a:p>
        </p:txBody>
      </p:sp>
      <p:sp>
        <p:nvSpPr>
          <p:cNvPr id="16393" name="TextBox 30">
            <a:extLst>
              <a:ext uri="{FF2B5EF4-FFF2-40B4-BE49-F238E27FC236}">
                <a16:creationId xmlns:a16="http://schemas.microsoft.com/office/drawing/2014/main" id="{DDEC9D00-60B1-5348-AFB4-3D9DCBAA69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819400"/>
            <a:ext cx="8255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Im ω</a:t>
            </a:r>
          </a:p>
        </p:txBody>
      </p:sp>
      <p:sp>
        <p:nvSpPr>
          <p:cNvPr id="16394" name="TextBox 7">
            <a:extLst>
              <a:ext uri="{FF2B5EF4-FFF2-40B4-BE49-F238E27FC236}">
                <a16:creationId xmlns:a16="http://schemas.microsoft.com/office/drawing/2014/main" id="{6879D980-2949-A747-92DC-45E5BB9A6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800600"/>
            <a:ext cx="358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×</a:t>
            </a:r>
          </a:p>
        </p:txBody>
      </p:sp>
      <p:sp>
        <p:nvSpPr>
          <p:cNvPr id="16395" name="TextBox 8">
            <a:extLst>
              <a:ext uri="{FF2B5EF4-FFF2-40B4-BE49-F238E27FC236}">
                <a16:creationId xmlns:a16="http://schemas.microsoft.com/office/drawing/2014/main" id="{317EF051-C1BD-0447-8CE4-FAA4D6206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113338"/>
            <a:ext cx="16129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simple pole</a:t>
            </a:r>
          </a:p>
          <a:p>
            <a:r>
              <a:rPr lang="en-US" altLang="en-US"/>
              <a:t>at 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ω</a:t>
            </a:r>
            <a:r>
              <a:rPr lang="en-US" altLang="en-US" baseline="-25000">
                <a:solidFill>
                  <a:srgbClr val="FF0000"/>
                </a:solidFill>
              </a:rPr>
              <a:t>0 </a:t>
            </a:r>
            <a:r>
              <a:rPr lang="en-US" altLang="en-US">
                <a:solidFill>
                  <a:srgbClr val="FF0000"/>
                </a:solidFill>
              </a:rPr>
              <a:t>– </a:t>
            </a:r>
            <a:r>
              <a:rPr lang="en-US" altLang="en-US" i="1">
                <a:solidFill>
                  <a:srgbClr val="FF0000"/>
                </a:solidFill>
              </a:rPr>
              <a:t>i</a:t>
            </a:r>
            <a:r>
              <a:rPr lang="en-US" altLang="en-US">
                <a:solidFill>
                  <a:srgbClr val="FF0000"/>
                </a:solidFill>
              </a:rPr>
              <a:t>/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τ</a:t>
            </a:r>
            <a:endParaRPr lang="en-US" altLang="en-US"/>
          </a:p>
        </p:txBody>
      </p:sp>
      <p:sp>
        <p:nvSpPr>
          <p:cNvPr id="16396" name="TextBox 9">
            <a:extLst>
              <a:ext uri="{FF2B5EF4-FFF2-40B4-BE49-F238E27FC236}">
                <a16:creationId xmlns:a16="http://schemas.microsoft.com/office/drawing/2014/main" id="{481A4DAB-CED6-D04A-BE64-247DF36D4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3657600"/>
            <a:ext cx="65738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near 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ω</a:t>
            </a:r>
            <a:r>
              <a:rPr lang="en-US" altLang="en-US" baseline="-25000">
                <a:solidFill>
                  <a:srgbClr val="FF0000"/>
                </a:solidFill>
              </a:rPr>
              <a:t>0</a:t>
            </a:r>
            <a:r>
              <a:rPr lang="en-US" altLang="en-US"/>
              <a:t>, Green’s function is dominated by</a:t>
            </a:r>
          </a:p>
          <a:p>
            <a:r>
              <a:rPr lang="en-US" altLang="en-US">
                <a:solidFill>
                  <a:srgbClr val="0000FF"/>
                </a:solidFill>
              </a:rPr>
              <a:t>contribution of the pole</a:t>
            </a:r>
            <a:r>
              <a:rPr lang="en-US" altLang="en-US"/>
              <a:t> ~ a “resonant mode” profile </a:t>
            </a:r>
          </a:p>
        </p:txBody>
      </p:sp>
      <p:sp>
        <p:nvSpPr>
          <p:cNvPr id="16397" name="TextBox 10">
            <a:extLst>
              <a:ext uri="{FF2B5EF4-FFF2-40B4-BE49-F238E27FC236}">
                <a16:creationId xmlns:a16="http://schemas.microsoft.com/office/drawing/2014/main" id="{EB2CAB48-76C7-B949-B963-E6A14E3E6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334000"/>
            <a:ext cx="40655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response to a narrowband pulse</a:t>
            </a:r>
          </a:p>
          <a:p>
            <a:r>
              <a:rPr lang="en-US" altLang="en-US">
                <a:solidFill>
                  <a:srgbClr val="0000FF"/>
                </a:solidFill>
              </a:rPr>
              <a:t>~ exponential decay in time</a:t>
            </a:r>
          </a:p>
          <a:p>
            <a:r>
              <a:rPr lang="en-US" altLang="en-US">
                <a:solidFill>
                  <a:srgbClr val="0000FF"/>
                </a:solidFill>
              </a:rPr>
              <a:t>     </a:t>
            </a:r>
            <a:r>
              <a:rPr lang="en-US" altLang="en-US"/>
              <a:t>(in vicinity of the cavity)</a:t>
            </a:r>
          </a:p>
        </p:txBody>
      </p:sp>
    </p:spTree>
    <p:extLst>
      <p:ext uri="{BB962C8B-B14F-4D97-AF65-F5344CB8AC3E}">
        <p14:creationId xmlns:p14="http://schemas.microsoft.com/office/powerpoint/2010/main" val="33194939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1E6066DD-B5B5-F841-9BCD-3999DD626F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hlink"/>
                </a:solidFill>
                <a:cs typeface="+mj-cs"/>
              </a:rPr>
              <a:t>Microcavity Blues</a:t>
            </a:r>
          </a:p>
        </p:txBody>
      </p:sp>
      <p:pic>
        <p:nvPicPr>
          <p:cNvPr id="19458" name="Picture 3" descr="pt-defect-ez-disorder0.png                                     0009C61BWesternesse                    B6C46D1E:">
            <a:extLst>
              <a:ext uri="{FF2B5EF4-FFF2-40B4-BE49-F238E27FC236}">
                <a16:creationId xmlns:a16="http://schemas.microsoft.com/office/drawing/2014/main" id="{D052F528-B607-0B45-9544-15C1474E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22425"/>
            <a:ext cx="2720975" cy="272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Text Box 4">
            <a:extLst>
              <a:ext uri="{FF2B5EF4-FFF2-40B4-BE49-F238E27FC236}">
                <a16:creationId xmlns:a16="http://schemas.microsoft.com/office/drawing/2014/main" id="{62703935-717D-DE4B-AEF2-812F01CC38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447800"/>
            <a:ext cx="4725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For cavities (</a:t>
            </a:r>
            <a:r>
              <a:rPr lang="en-US" i="1">
                <a:latin typeface="Times" charset="0"/>
                <a:ea typeface="ＭＳ Ｐゴシック" charset="0"/>
              </a:rPr>
              <a:t>point defects</a:t>
            </a:r>
            <a:r>
              <a:rPr lang="en-US">
                <a:latin typeface="Times" charset="0"/>
                <a:ea typeface="ＭＳ Ｐゴシック" charset="0"/>
              </a:rPr>
              <a:t>)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frequency-domain has its drawbacks:</a:t>
            </a:r>
          </a:p>
        </p:txBody>
      </p:sp>
      <p:sp>
        <p:nvSpPr>
          <p:cNvPr id="60421" name="Text Box 5">
            <a:extLst>
              <a:ext uri="{FF2B5EF4-FFF2-40B4-BE49-F238E27FC236}">
                <a16:creationId xmlns:a16="http://schemas.microsoft.com/office/drawing/2014/main" id="{1AA4288E-F2C8-C04B-A0BF-2FCBA9F82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514600"/>
            <a:ext cx="568325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Best methods compute lowest-</a:t>
            </a:r>
            <a:r>
              <a:rPr lang="en-US" altLang="en-US">
                <a:latin typeface="Symbol" pitchFamily="2" charset="2"/>
              </a:rPr>
              <a:t>ω</a:t>
            </a:r>
            <a:r>
              <a:rPr lang="en-US" altLang="en-US"/>
              <a:t> eigenvals,</a:t>
            </a:r>
          </a:p>
          <a:p>
            <a:r>
              <a:rPr lang="en-US" altLang="en-US"/>
              <a:t>   but </a:t>
            </a:r>
            <a:r>
              <a:rPr lang="en-US" altLang="en-US" i="1">
                <a:solidFill>
                  <a:schemeClr val="hlink"/>
                </a:solidFill>
              </a:rPr>
              <a:t>N</a:t>
            </a:r>
            <a:r>
              <a:rPr lang="en-US" altLang="en-US" i="1" baseline="30000">
                <a:solidFill>
                  <a:schemeClr val="hlink"/>
                </a:solidFill>
              </a:rPr>
              <a:t>d</a:t>
            </a:r>
            <a:r>
              <a:rPr lang="en-US" altLang="en-US">
                <a:solidFill>
                  <a:schemeClr val="hlink"/>
                </a:solidFill>
              </a:rPr>
              <a:t> supercells have </a:t>
            </a:r>
            <a:r>
              <a:rPr lang="en-US" altLang="en-US" i="1">
                <a:solidFill>
                  <a:schemeClr val="hlink"/>
                </a:solidFill>
              </a:rPr>
              <a:t>N</a:t>
            </a:r>
            <a:r>
              <a:rPr lang="en-US" altLang="en-US" i="1" baseline="30000">
                <a:solidFill>
                  <a:schemeClr val="hlink"/>
                </a:solidFill>
              </a:rPr>
              <a:t>d</a:t>
            </a:r>
            <a:r>
              <a:rPr lang="en-US" altLang="en-US">
                <a:solidFill>
                  <a:schemeClr val="hlink"/>
                </a:solidFill>
              </a:rPr>
              <a:t> modes</a:t>
            </a:r>
            <a:endParaRPr lang="en-US" altLang="en-US"/>
          </a:p>
          <a:p>
            <a:r>
              <a:rPr lang="en-US" altLang="en-US"/>
              <a:t>   below the cavity mode </a:t>
            </a:r>
            <a:r>
              <a:rPr lang="en-US" altLang="en-US" i="1"/>
              <a:t>— expensive</a:t>
            </a:r>
            <a:endParaRPr lang="en-US" altLang="en-US"/>
          </a:p>
        </p:txBody>
      </p:sp>
      <p:sp>
        <p:nvSpPr>
          <p:cNvPr id="60422" name="Text Box 6">
            <a:extLst>
              <a:ext uri="{FF2B5EF4-FFF2-40B4-BE49-F238E27FC236}">
                <a16:creationId xmlns:a16="http://schemas.microsoft.com/office/drawing/2014/main" id="{A4F95EDD-2B40-A44D-A568-3F24E3955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3873500"/>
            <a:ext cx="54911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Best methods are for Hermitian operators,</a:t>
            </a:r>
          </a:p>
          <a:p>
            <a:r>
              <a:rPr lang="en-US" altLang="en-US"/>
              <a:t>   but </a:t>
            </a:r>
            <a:r>
              <a:rPr lang="en-US" altLang="en-US">
                <a:solidFill>
                  <a:schemeClr val="hlink"/>
                </a:solidFill>
              </a:rPr>
              <a:t>losses requires non-Hermitian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0335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F9E669E2-FB17-6445-90ED-D243C06827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68275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chemeClr val="hlink"/>
                </a:solidFill>
                <a:cs typeface="+mj-cs"/>
              </a:rPr>
              <a:t>Time-Domain Eigensolvers</a:t>
            </a:r>
            <a:br>
              <a:rPr lang="en-US">
                <a:solidFill>
                  <a:schemeClr val="hlink"/>
                </a:solidFill>
                <a:cs typeface="+mj-cs"/>
              </a:rPr>
            </a:br>
            <a:r>
              <a:rPr lang="en-US" sz="2400">
                <a:solidFill>
                  <a:srgbClr val="FF8989"/>
                </a:solidFill>
                <a:cs typeface="+mj-cs"/>
              </a:rPr>
              <a:t>(finite-difference time-domain = FDTD)</a:t>
            </a:r>
          </a:p>
        </p:txBody>
      </p:sp>
      <p:grpSp>
        <p:nvGrpSpPr>
          <p:cNvPr id="20482" name="Group 3">
            <a:extLst>
              <a:ext uri="{FF2B5EF4-FFF2-40B4-BE49-F238E27FC236}">
                <a16:creationId xmlns:a16="http://schemas.microsoft.com/office/drawing/2014/main" id="{48E1C543-48EE-7744-A358-F9B206C78D77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1387475"/>
            <a:ext cx="2133600" cy="1919288"/>
            <a:chOff x="3792" y="2592"/>
            <a:chExt cx="960" cy="864"/>
          </a:xfrm>
        </p:grpSpPr>
        <p:sp>
          <p:nvSpPr>
            <p:cNvPr id="53252" name="Rectangle 4">
              <a:extLst>
                <a:ext uri="{FF2B5EF4-FFF2-40B4-BE49-F238E27FC236}">
                  <a16:creationId xmlns:a16="http://schemas.microsoft.com/office/drawing/2014/main" id="{D43A0F45-F0A0-AA4D-B0DB-3AB837BDB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592"/>
              <a:ext cx="960" cy="86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53" name="Oval 5">
              <a:extLst>
                <a:ext uri="{FF2B5EF4-FFF2-40B4-BE49-F238E27FC236}">
                  <a16:creationId xmlns:a16="http://schemas.microsoft.com/office/drawing/2014/main" id="{55671022-9994-844D-82AB-E96AAF4E0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" y="264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54" name="Oval 6">
              <a:extLst>
                <a:ext uri="{FF2B5EF4-FFF2-40B4-BE49-F238E27FC236}">
                  <a16:creationId xmlns:a16="http://schemas.microsoft.com/office/drawing/2014/main" id="{3C63B053-90A1-5B44-8D89-E9AB1AC32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64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55" name="Oval 7">
              <a:extLst>
                <a:ext uri="{FF2B5EF4-FFF2-40B4-BE49-F238E27FC236}">
                  <a16:creationId xmlns:a16="http://schemas.microsoft.com/office/drawing/2014/main" id="{76901810-9050-FE41-81A4-5FD81A9D5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" y="264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56" name="Oval 8">
              <a:extLst>
                <a:ext uri="{FF2B5EF4-FFF2-40B4-BE49-F238E27FC236}">
                  <a16:creationId xmlns:a16="http://schemas.microsoft.com/office/drawing/2014/main" id="{A44F31E8-821B-AD45-A33E-F425EE38B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264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57" name="Oval 9">
              <a:extLst>
                <a:ext uri="{FF2B5EF4-FFF2-40B4-BE49-F238E27FC236}">
                  <a16:creationId xmlns:a16="http://schemas.microsoft.com/office/drawing/2014/main" id="{F69F1297-5040-2547-83BA-4F11471AA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9" y="264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58" name="Oval 10">
              <a:extLst>
                <a:ext uri="{FF2B5EF4-FFF2-40B4-BE49-F238E27FC236}">
                  <a16:creationId xmlns:a16="http://schemas.microsoft.com/office/drawing/2014/main" id="{8A89320A-4947-B34B-9DE5-6DB09013C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" y="264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59" name="Oval 11">
              <a:extLst>
                <a:ext uri="{FF2B5EF4-FFF2-40B4-BE49-F238E27FC236}">
                  <a16:creationId xmlns:a16="http://schemas.microsoft.com/office/drawing/2014/main" id="{701E7F74-C872-2146-8385-FC6A11F17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76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60" name="Oval 12">
              <a:extLst>
                <a:ext uri="{FF2B5EF4-FFF2-40B4-BE49-F238E27FC236}">
                  <a16:creationId xmlns:a16="http://schemas.microsoft.com/office/drawing/2014/main" id="{47C19B77-D86A-5C4C-9D05-DDB2EC250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76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61" name="Oval 13">
              <a:extLst>
                <a:ext uri="{FF2B5EF4-FFF2-40B4-BE49-F238E27FC236}">
                  <a16:creationId xmlns:a16="http://schemas.microsoft.com/office/drawing/2014/main" id="{D26C0A4E-F05D-CF46-BDEB-290D385E56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276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62" name="Oval 14">
              <a:extLst>
                <a:ext uri="{FF2B5EF4-FFF2-40B4-BE49-F238E27FC236}">
                  <a16:creationId xmlns:a16="http://schemas.microsoft.com/office/drawing/2014/main" id="{73C3F3DF-992F-7C41-8431-5D17A10347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76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63" name="Oval 15">
              <a:extLst>
                <a:ext uri="{FF2B5EF4-FFF2-40B4-BE49-F238E27FC236}">
                  <a16:creationId xmlns:a16="http://schemas.microsoft.com/office/drawing/2014/main" id="{7DD450B8-0F63-F64D-8578-AA863B2CF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76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64" name="Oval 16">
              <a:extLst>
                <a:ext uri="{FF2B5EF4-FFF2-40B4-BE49-F238E27FC236}">
                  <a16:creationId xmlns:a16="http://schemas.microsoft.com/office/drawing/2014/main" id="{B8E19517-719D-CA4A-8F7B-38F64CEF8C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" y="286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65" name="Oval 17">
              <a:extLst>
                <a:ext uri="{FF2B5EF4-FFF2-40B4-BE49-F238E27FC236}">
                  <a16:creationId xmlns:a16="http://schemas.microsoft.com/office/drawing/2014/main" id="{82668F85-8EF1-3648-875C-F93F481DCE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286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66" name="Oval 18">
              <a:extLst>
                <a:ext uri="{FF2B5EF4-FFF2-40B4-BE49-F238E27FC236}">
                  <a16:creationId xmlns:a16="http://schemas.microsoft.com/office/drawing/2014/main" id="{FD8F1361-ACFA-244E-852D-AF47CCF84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" y="286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67" name="Oval 19">
              <a:extLst>
                <a:ext uri="{FF2B5EF4-FFF2-40B4-BE49-F238E27FC236}">
                  <a16:creationId xmlns:a16="http://schemas.microsoft.com/office/drawing/2014/main" id="{F1A27981-2F23-F54C-B6B1-E8565DD44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286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68" name="Oval 20">
              <a:extLst>
                <a:ext uri="{FF2B5EF4-FFF2-40B4-BE49-F238E27FC236}">
                  <a16:creationId xmlns:a16="http://schemas.microsoft.com/office/drawing/2014/main" id="{A2508AA4-C925-9641-A805-FCB53A28A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9" y="286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69" name="Oval 21">
              <a:extLst>
                <a:ext uri="{FF2B5EF4-FFF2-40B4-BE49-F238E27FC236}">
                  <a16:creationId xmlns:a16="http://schemas.microsoft.com/office/drawing/2014/main" id="{9C3B4C26-B0AC-0246-8744-3B4A49981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" y="286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70" name="Oval 22">
              <a:extLst>
                <a:ext uri="{FF2B5EF4-FFF2-40B4-BE49-F238E27FC236}">
                  <a16:creationId xmlns:a16="http://schemas.microsoft.com/office/drawing/2014/main" id="{F99D4253-D117-984A-AD17-9DFDE393A9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98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71" name="Oval 23">
              <a:extLst>
                <a:ext uri="{FF2B5EF4-FFF2-40B4-BE49-F238E27FC236}">
                  <a16:creationId xmlns:a16="http://schemas.microsoft.com/office/drawing/2014/main" id="{EFEB420E-18EF-8A42-8A60-793840675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98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72" name="Oval 24">
              <a:extLst>
                <a:ext uri="{FF2B5EF4-FFF2-40B4-BE49-F238E27FC236}">
                  <a16:creationId xmlns:a16="http://schemas.microsoft.com/office/drawing/2014/main" id="{AFA96845-47D1-F044-8037-A0FFB58111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884"/>
              <a:ext cx="289" cy="2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73" name="Oval 25">
              <a:extLst>
                <a:ext uri="{FF2B5EF4-FFF2-40B4-BE49-F238E27FC236}">
                  <a16:creationId xmlns:a16="http://schemas.microsoft.com/office/drawing/2014/main" id="{FA85681F-A8AF-C846-A16F-6856A038C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98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74" name="Oval 26">
              <a:extLst>
                <a:ext uri="{FF2B5EF4-FFF2-40B4-BE49-F238E27FC236}">
                  <a16:creationId xmlns:a16="http://schemas.microsoft.com/office/drawing/2014/main" id="{195AA92C-44AD-E541-BD33-CC88639083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298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75" name="Oval 27">
              <a:extLst>
                <a:ext uri="{FF2B5EF4-FFF2-40B4-BE49-F238E27FC236}">
                  <a16:creationId xmlns:a16="http://schemas.microsoft.com/office/drawing/2014/main" id="{F4B9722E-04AA-4746-B610-706B746A3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" y="308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76" name="Oval 28">
              <a:extLst>
                <a:ext uri="{FF2B5EF4-FFF2-40B4-BE49-F238E27FC236}">
                  <a16:creationId xmlns:a16="http://schemas.microsoft.com/office/drawing/2014/main" id="{04DB9006-D671-994F-B445-0533FD428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308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77" name="Oval 29">
              <a:extLst>
                <a:ext uri="{FF2B5EF4-FFF2-40B4-BE49-F238E27FC236}">
                  <a16:creationId xmlns:a16="http://schemas.microsoft.com/office/drawing/2014/main" id="{0122BDDE-FE30-054D-AE8A-034347894E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" y="308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78" name="Oval 30">
              <a:extLst>
                <a:ext uri="{FF2B5EF4-FFF2-40B4-BE49-F238E27FC236}">
                  <a16:creationId xmlns:a16="http://schemas.microsoft.com/office/drawing/2014/main" id="{2003488D-D18C-9A43-9FC0-2C2DB2421F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308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79" name="Oval 31">
              <a:extLst>
                <a:ext uri="{FF2B5EF4-FFF2-40B4-BE49-F238E27FC236}">
                  <a16:creationId xmlns:a16="http://schemas.microsoft.com/office/drawing/2014/main" id="{A6632EB8-BA19-E342-85D4-0BB78441F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9" y="308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80" name="Oval 32">
              <a:extLst>
                <a:ext uri="{FF2B5EF4-FFF2-40B4-BE49-F238E27FC236}">
                  <a16:creationId xmlns:a16="http://schemas.microsoft.com/office/drawing/2014/main" id="{F9C19575-4AFA-914A-A37E-40A7D77C7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" y="308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81" name="Oval 33">
              <a:extLst>
                <a:ext uri="{FF2B5EF4-FFF2-40B4-BE49-F238E27FC236}">
                  <a16:creationId xmlns:a16="http://schemas.microsoft.com/office/drawing/2014/main" id="{6063361D-D683-3740-BBF5-20212D79A9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2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82" name="Oval 34">
              <a:extLst>
                <a:ext uri="{FF2B5EF4-FFF2-40B4-BE49-F238E27FC236}">
                  <a16:creationId xmlns:a16="http://schemas.microsoft.com/office/drawing/2014/main" id="{0849465A-DC18-D246-A538-FFF5C3222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2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83" name="Oval 35">
              <a:extLst>
                <a:ext uri="{FF2B5EF4-FFF2-40B4-BE49-F238E27FC236}">
                  <a16:creationId xmlns:a16="http://schemas.microsoft.com/office/drawing/2014/main" id="{863A2F9A-0B58-4F46-B497-2B7F3E78B8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2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84" name="Oval 36">
              <a:extLst>
                <a:ext uri="{FF2B5EF4-FFF2-40B4-BE49-F238E27FC236}">
                  <a16:creationId xmlns:a16="http://schemas.microsoft.com/office/drawing/2014/main" id="{7E1118D8-502B-3846-9E79-8A70B0452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2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85" name="Oval 37">
              <a:extLst>
                <a:ext uri="{FF2B5EF4-FFF2-40B4-BE49-F238E27FC236}">
                  <a16:creationId xmlns:a16="http://schemas.microsoft.com/office/drawing/2014/main" id="{7E0176A5-1162-784E-B15F-B2B8B7E8B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2" y="3200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86" name="Oval 38">
              <a:extLst>
                <a:ext uri="{FF2B5EF4-FFF2-40B4-BE49-F238E27FC236}">
                  <a16:creationId xmlns:a16="http://schemas.microsoft.com/office/drawing/2014/main" id="{632810F1-0D67-EC41-823C-F70CC65CA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3" y="330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87" name="Oval 39">
              <a:extLst>
                <a:ext uri="{FF2B5EF4-FFF2-40B4-BE49-F238E27FC236}">
                  <a16:creationId xmlns:a16="http://schemas.microsoft.com/office/drawing/2014/main" id="{200B8817-26D2-5349-9340-79740CCBD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7" y="330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88" name="Oval 40">
              <a:extLst>
                <a:ext uri="{FF2B5EF4-FFF2-40B4-BE49-F238E27FC236}">
                  <a16:creationId xmlns:a16="http://schemas.microsoft.com/office/drawing/2014/main" id="{7368F413-10AD-F345-BC71-69D1ECA4E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51" y="330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89" name="Oval 41">
              <a:extLst>
                <a:ext uri="{FF2B5EF4-FFF2-40B4-BE49-F238E27FC236}">
                  <a16:creationId xmlns:a16="http://schemas.microsoft.com/office/drawing/2014/main" id="{BD538423-DD43-5146-BEFC-0F6DA9AB2A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330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90" name="Oval 42">
              <a:extLst>
                <a:ext uri="{FF2B5EF4-FFF2-40B4-BE49-F238E27FC236}">
                  <a16:creationId xmlns:a16="http://schemas.microsoft.com/office/drawing/2014/main" id="{C1DCC00E-4B98-6A4E-BBE2-866AE7208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9" y="330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3291" name="Oval 43">
              <a:extLst>
                <a:ext uri="{FF2B5EF4-FFF2-40B4-BE49-F238E27FC236}">
                  <a16:creationId xmlns:a16="http://schemas.microsoft.com/office/drawing/2014/main" id="{4472A664-D205-6C4F-BFB2-760C43D32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3" y="3306"/>
              <a:ext cx="96" cy="9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53292" name="Line 44">
            <a:extLst>
              <a:ext uri="{FF2B5EF4-FFF2-40B4-BE49-F238E27FC236}">
                <a16:creationId xmlns:a16="http://schemas.microsoft.com/office/drawing/2014/main" id="{56E66F19-E562-284F-9F46-5F9EF6B0D1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71600" y="2301875"/>
            <a:ext cx="76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53293" name="Text Box 45">
            <a:extLst>
              <a:ext uri="{FF2B5EF4-FFF2-40B4-BE49-F238E27FC236}">
                <a16:creationId xmlns:a16="http://schemas.microsoft.com/office/drawing/2014/main" id="{FF5A4BD3-EB81-684B-BFB8-D47C2CA69E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1463675"/>
            <a:ext cx="61452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Simulate Maxwell</a:t>
            </a:r>
            <a:r>
              <a:rPr lang="ja-JP" altLang="en-US">
                <a:latin typeface="Arial" panose="020B0604020202020204" pitchFamily="34" charset="0"/>
              </a:rPr>
              <a:t>’</a:t>
            </a:r>
            <a:r>
              <a:rPr lang="en-US" altLang="ja-JP"/>
              <a:t>s equations on a </a:t>
            </a:r>
            <a:r>
              <a:rPr lang="en-US" altLang="ja-JP">
                <a:solidFill>
                  <a:srgbClr val="FF0000"/>
                </a:solidFill>
              </a:rPr>
              <a:t>discrete grid</a:t>
            </a:r>
            <a:r>
              <a:rPr lang="en-US" altLang="ja-JP"/>
              <a:t>,</a:t>
            </a:r>
          </a:p>
          <a:p>
            <a:r>
              <a:rPr lang="en-US" altLang="en-US"/>
              <a:t>	+ </a:t>
            </a:r>
            <a:r>
              <a:rPr lang="en-US" altLang="en-US">
                <a:solidFill>
                  <a:schemeClr val="accent2"/>
                </a:solidFill>
              </a:rPr>
              <a:t>absorbing</a:t>
            </a:r>
            <a:r>
              <a:rPr lang="en-US" altLang="en-US"/>
              <a:t> boundaries (</a:t>
            </a:r>
            <a:r>
              <a:rPr lang="en-US" altLang="en-US">
                <a:solidFill>
                  <a:schemeClr val="accent2"/>
                </a:solidFill>
              </a:rPr>
              <a:t>leakage loss</a:t>
            </a:r>
            <a:r>
              <a:rPr lang="en-US" altLang="en-US"/>
              <a:t>)</a:t>
            </a:r>
          </a:p>
        </p:txBody>
      </p:sp>
      <p:sp>
        <p:nvSpPr>
          <p:cNvPr id="53294" name="Text Box 46">
            <a:extLst>
              <a:ext uri="{FF2B5EF4-FFF2-40B4-BE49-F238E27FC236}">
                <a16:creationId xmlns:a16="http://schemas.microsoft.com/office/drawing/2014/main" id="{FAAF00CA-C79C-EC43-B4BA-61FCB4CED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5" y="2590800"/>
            <a:ext cx="5888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Excite with broad-spectrum </a:t>
            </a:r>
            <a:r>
              <a:rPr lang="en-US" altLang="en-US">
                <a:solidFill>
                  <a:srgbClr val="FF0000"/>
                </a:solidFill>
              </a:rPr>
              <a:t>dipole</a:t>
            </a:r>
            <a:r>
              <a:rPr lang="en-US" altLang="en-US"/>
              <a:t> (  ) source</a:t>
            </a:r>
          </a:p>
        </p:txBody>
      </p:sp>
      <p:sp>
        <p:nvSpPr>
          <p:cNvPr id="53295" name="Line 47">
            <a:extLst>
              <a:ext uri="{FF2B5EF4-FFF2-40B4-BE49-F238E27FC236}">
                <a16:creationId xmlns:a16="http://schemas.microsoft.com/office/drawing/2014/main" id="{57D9F005-B913-934D-91F8-CE3C3269F79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23150" y="2706688"/>
            <a:ext cx="76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grpSp>
        <p:nvGrpSpPr>
          <p:cNvPr id="20487" name="Group 48">
            <a:extLst>
              <a:ext uri="{FF2B5EF4-FFF2-40B4-BE49-F238E27FC236}">
                <a16:creationId xmlns:a16="http://schemas.microsoft.com/office/drawing/2014/main" id="{C2FD8BF9-EB82-7F45-BE8D-C145037B733B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063875"/>
            <a:ext cx="2278063" cy="685800"/>
            <a:chOff x="2448" y="1832"/>
            <a:chExt cx="1579" cy="721"/>
          </a:xfrm>
        </p:grpSpPr>
        <p:sp>
          <p:nvSpPr>
            <p:cNvPr id="53297" name="Freeform 49">
              <a:extLst>
                <a:ext uri="{FF2B5EF4-FFF2-40B4-BE49-F238E27FC236}">
                  <a16:creationId xmlns:a16="http://schemas.microsoft.com/office/drawing/2014/main" id="{ED1F507F-2A0F-344E-A58D-8746EF7F6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832"/>
              <a:ext cx="912" cy="719"/>
            </a:xfrm>
            <a:custGeom>
              <a:avLst/>
              <a:gdLst>
                <a:gd name="T0" fmla="*/ 912 w 912"/>
                <a:gd name="T1" fmla="*/ 88 h 719"/>
                <a:gd name="T2" fmla="*/ 672 w 912"/>
                <a:gd name="T3" fmla="*/ 88 h 719"/>
                <a:gd name="T4" fmla="*/ 336 w 912"/>
                <a:gd name="T5" fmla="*/ 616 h 719"/>
                <a:gd name="T6" fmla="*/ 0 w 912"/>
                <a:gd name="T7" fmla="*/ 712 h 7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719">
                  <a:moveTo>
                    <a:pt x="912" y="88"/>
                  </a:moveTo>
                  <a:cubicBezTo>
                    <a:pt x="840" y="44"/>
                    <a:pt x="768" y="0"/>
                    <a:pt x="672" y="88"/>
                  </a:cubicBezTo>
                  <a:cubicBezTo>
                    <a:pt x="576" y="176"/>
                    <a:pt x="447" y="512"/>
                    <a:pt x="336" y="616"/>
                  </a:cubicBezTo>
                  <a:cubicBezTo>
                    <a:pt x="224" y="719"/>
                    <a:pt x="112" y="715"/>
                    <a:pt x="0" y="712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98" name="Freeform 50">
              <a:extLst>
                <a:ext uri="{FF2B5EF4-FFF2-40B4-BE49-F238E27FC236}">
                  <a16:creationId xmlns:a16="http://schemas.microsoft.com/office/drawing/2014/main" id="{FDE05805-CB45-5A44-B93A-3EA6FC7689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15" y="1834"/>
              <a:ext cx="912" cy="719"/>
            </a:xfrm>
            <a:custGeom>
              <a:avLst/>
              <a:gdLst>
                <a:gd name="T0" fmla="*/ 912 w 912"/>
                <a:gd name="T1" fmla="*/ 88 h 719"/>
                <a:gd name="T2" fmla="*/ 672 w 912"/>
                <a:gd name="T3" fmla="*/ 88 h 719"/>
                <a:gd name="T4" fmla="*/ 336 w 912"/>
                <a:gd name="T5" fmla="*/ 616 h 719"/>
                <a:gd name="T6" fmla="*/ 0 w 912"/>
                <a:gd name="T7" fmla="*/ 712 h 7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719">
                  <a:moveTo>
                    <a:pt x="912" y="88"/>
                  </a:moveTo>
                  <a:cubicBezTo>
                    <a:pt x="840" y="44"/>
                    <a:pt x="768" y="0"/>
                    <a:pt x="672" y="88"/>
                  </a:cubicBezTo>
                  <a:cubicBezTo>
                    <a:pt x="576" y="176"/>
                    <a:pt x="447" y="512"/>
                    <a:pt x="336" y="616"/>
                  </a:cubicBezTo>
                  <a:cubicBezTo>
                    <a:pt x="224" y="719"/>
                    <a:pt x="112" y="715"/>
                    <a:pt x="0" y="712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299" name="Line 51">
            <a:extLst>
              <a:ext uri="{FF2B5EF4-FFF2-40B4-BE49-F238E27FC236}">
                <a16:creationId xmlns:a16="http://schemas.microsoft.com/office/drawing/2014/main" id="{57D9152C-A792-2C4B-B4AE-C02CCCA958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3368675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53300" name="Text Box 52">
            <a:extLst>
              <a:ext uri="{FF2B5EF4-FFF2-40B4-BE49-F238E27FC236}">
                <a16:creationId xmlns:a16="http://schemas.microsoft.com/office/drawing/2014/main" id="{3C0D056D-CB80-5A4B-A540-EC560F8B4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3000" y="3370263"/>
            <a:ext cx="5842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Symbol" pitchFamily="2" charset="2"/>
              </a:rPr>
              <a:t>Δω</a:t>
            </a:r>
          </a:p>
        </p:txBody>
      </p:sp>
      <p:sp>
        <p:nvSpPr>
          <p:cNvPr id="53301" name="Line 53">
            <a:extLst>
              <a:ext uri="{FF2B5EF4-FFF2-40B4-BE49-F238E27FC236}">
                <a16:creationId xmlns:a16="http://schemas.microsoft.com/office/drawing/2014/main" id="{FB416B92-E3A1-CB4A-8DD8-220512559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3978275"/>
            <a:ext cx="0" cy="6858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grpSp>
        <p:nvGrpSpPr>
          <p:cNvPr id="20491" name="Group 54">
            <a:extLst>
              <a:ext uri="{FF2B5EF4-FFF2-40B4-BE49-F238E27FC236}">
                <a16:creationId xmlns:a16="http://schemas.microsoft.com/office/drawing/2014/main" id="{1BBA4FD4-63BD-7D46-8DF3-D4F38F013B31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4435475"/>
            <a:ext cx="152400" cy="990600"/>
            <a:chOff x="2448" y="1832"/>
            <a:chExt cx="1579" cy="721"/>
          </a:xfrm>
        </p:grpSpPr>
        <p:sp>
          <p:nvSpPr>
            <p:cNvPr id="53303" name="Freeform 55">
              <a:extLst>
                <a:ext uri="{FF2B5EF4-FFF2-40B4-BE49-F238E27FC236}">
                  <a16:creationId xmlns:a16="http://schemas.microsoft.com/office/drawing/2014/main" id="{39B41102-B987-5F48-B599-D81CE019D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832"/>
              <a:ext cx="905" cy="719"/>
            </a:xfrm>
            <a:custGeom>
              <a:avLst/>
              <a:gdLst>
                <a:gd name="T0" fmla="*/ 905 w 912"/>
                <a:gd name="T1" fmla="*/ 88 h 719"/>
                <a:gd name="T2" fmla="*/ 667 w 912"/>
                <a:gd name="T3" fmla="*/ 88 h 719"/>
                <a:gd name="T4" fmla="*/ 333 w 912"/>
                <a:gd name="T5" fmla="*/ 616 h 719"/>
                <a:gd name="T6" fmla="*/ 0 w 912"/>
                <a:gd name="T7" fmla="*/ 712 h 7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719">
                  <a:moveTo>
                    <a:pt x="912" y="88"/>
                  </a:moveTo>
                  <a:cubicBezTo>
                    <a:pt x="840" y="44"/>
                    <a:pt x="768" y="0"/>
                    <a:pt x="672" y="88"/>
                  </a:cubicBezTo>
                  <a:cubicBezTo>
                    <a:pt x="576" y="176"/>
                    <a:pt x="447" y="512"/>
                    <a:pt x="336" y="616"/>
                  </a:cubicBezTo>
                  <a:cubicBezTo>
                    <a:pt x="224" y="719"/>
                    <a:pt x="112" y="715"/>
                    <a:pt x="0" y="712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04" name="Freeform 56">
              <a:extLst>
                <a:ext uri="{FF2B5EF4-FFF2-40B4-BE49-F238E27FC236}">
                  <a16:creationId xmlns:a16="http://schemas.microsoft.com/office/drawing/2014/main" id="{0F2095B3-1F86-1049-8C56-A045A12DB8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22" y="1834"/>
              <a:ext cx="905" cy="719"/>
            </a:xfrm>
            <a:custGeom>
              <a:avLst/>
              <a:gdLst>
                <a:gd name="T0" fmla="*/ 905 w 912"/>
                <a:gd name="T1" fmla="*/ 88 h 719"/>
                <a:gd name="T2" fmla="*/ 667 w 912"/>
                <a:gd name="T3" fmla="*/ 88 h 719"/>
                <a:gd name="T4" fmla="*/ 333 w 912"/>
                <a:gd name="T5" fmla="*/ 616 h 719"/>
                <a:gd name="T6" fmla="*/ 0 w 912"/>
                <a:gd name="T7" fmla="*/ 712 h 7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719">
                  <a:moveTo>
                    <a:pt x="912" y="88"/>
                  </a:moveTo>
                  <a:cubicBezTo>
                    <a:pt x="840" y="44"/>
                    <a:pt x="768" y="0"/>
                    <a:pt x="672" y="88"/>
                  </a:cubicBezTo>
                  <a:cubicBezTo>
                    <a:pt x="576" y="176"/>
                    <a:pt x="447" y="512"/>
                    <a:pt x="336" y="616"/>
                  </a:cubicBezTo>
                  <a:cubicBezTo>
                    <a:pt x="224" y="719"/>
                    <a:pt x="112" y="715"/>
                    <a:pt x="0" y="712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492" name="Group 57">
            <a:extLst>
              <a:ext uri="{FF2B5EF4-FFF2-40B4-BE49-F238E27FC236}">
                <a16:creationId xmlns:a16="http://schemas.microsoft.com/office/drawing/2014/main" id="{C2A9D6D7-2CC5-8949-9F33-14E915AE2D46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5197475"/>
            <a:ext cx="228600" cy="228600"/>
            <a:chOff x="2448" y="1832"/>
            <a:chExt cx="1579" cy="721"/>
          </a:xfrm>
        </p:grpSpPr>
        <p:sp>
          <p:nvSpPr>
            <p:cNvPr id="53306" name="Freeform 58">
              <a:extLst>
                <a:ext uri="{FF2B5EF4-FFF2-40B4-BE49-F238E27FC236}">
                  <a16:creationId xmlns:a16="http://schemas.microsoft.com/office/drawing/2014/main" id="{CA7D1018-DC9D-BE41-B576-B6AF93602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832"/>
              <a:ext cx="910" cy="721"/>
            </a:xfrm>
            <a:custGeom>
              <a:avLst/>
              <a:gdLst>
                <a:gd name="T0" fmla="*/ 910 w 912"/>
                <a:gd name="T1" fmla="*/ 88 h 719"/>
                <a:gd name="T2" fmla="*/ 671 w 912"/>
                <a:gd name="T3" fmla="*/ 88 h 719"/>
                <a:gd name="T4" fmla="*/ 335 w 912"/>
                <a:gd name="T5" fmla="*/ 618 h 719"/>
                <a:gd name="T6" fmla="*/ 0 w 912"/>
                <a:gd name="T7" fmla="*/ 714 h 7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719">
                  <a:moveTo>
                    <a:pt x="912" y="88"/>
                  </a:moveTo>
                  <a:cubicBezTo>
                    <a:pt x="840" y="44"/>
                    <a:pt x="768" y="0"/>
                    <a:pt x="672" y="88"/>
                  </a:cubicBezTo>
                  <a:cubicBezTo>
                    <a:pt x="576" y="176"/>
                    <a:pt x="447" y="512"/>
                    <a:pt x="336" y="616"/>
                  </a:cubicBezTo>
                  <a:cubicBezTo>
                    <a:pt x="224" y="719"/>
                    <a:pt x="112" y="715"/>
                    <a:pt x="0" y="712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07" name="Freeform 59">
              <a:extLst>
                <a:ext uri="{FF2B5EF4-FFF2-40B4-BE49-F238E27FC236}">
                  <a16:creationId xmlns:a16="http://schemas.microsoft.com/office/drawing/2014/main" id="{FC583A07-3ECC-E744-8152-789DD437D1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17" y="1832"/>
              <a:ext cx="910" cy="721"/>
            </a:xfrm>
            <a:custGeom>
              <a:avLst/>
              <a:gdLst>
                <a:gd name="T0" fmla="*/ 910 w 912"/>
                <a:gd name="T1" fmla="*/ 88 h 719"/>
                <a:gd name="T2" fmla="*/ 671 w 912"/>
                <a:gd name="T3" fmla="*/ 88 h 719"/>
                <a:gd name="T4" fmla="*/ 335 w 912"/>
                <a:gd name="T5" fmla="*/ 618 h 719"/>
                <a:gd name="T6" fmla="*/ 0 w 912"/>
                <a:gd name="T7" fmla="*/ 714 h 7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719">
                  <a:moveTo>
                    <a:pt x="912" y="88"/>
                  </a:moveTo>
                  <a:cubicBezTo>
                    <a:pt x="840" y="44"/>
                    <a:pt x="768" y="0"/>
                    <a:pt x="672" y="88"/>
                  </a:cubicBezTo>
                  <a:cubicBezTo>
                    <a:pt x="576" y="176"/>
                    <a:pt x="447" y="512"/>
                    <a:pt x="336" y="616"/>
                  </a:cubicBezTo>
                  <a:cubicBezTo>
                    <a:pt x="224" y="719"/>
                    <a:pt x="112" y="715"/>
                    <a:pt x="0" y="712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493" name="Group 60">
            <a:extLst>
              <a:ext uri="{FF2B5EF4-FFF2-40B4-BE49-F238E27FC236}">
                <a16:creationId xmlns:a16="http://schemas.microsoft.com/office/drawing/2014/main" id="{5DECCFE1-6263-EE45-923F-8F21BAFFCD8C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4968875"/>
            <a:ext cx="304800" cy="457200"/>
            <a:chOff x="2448" y="1832"/>
            <a:chExt cx="1579" cy="721"/>
          </a:xfrm>
        </p:grpSpPr>
        <p:sp>
          <p:nvSpPr>
            <p:cNvPr id="53309" name="Freeform 61">
              <a:extLst>
                <a:ext uri="{FF2B5EF4-FFF2-40B4-BE49-F238E27FC236}">
                  <a16:creationId xmlns:a16="http://schemas.microsoft.com/office/drawing/2014/main" id="{74AE4FF4-5F29-5F46-9DC3-191F7426C4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832"/>
              <a:ext cx="913" cy="718"/>
            </a:xfrm>
            <a:custGeom>
              <a:avLst/>
              <a:gdLst>
                <a:gd name="T0" fmla="*/ 913 w 912"/>
                <a:gd name="T1" fmla="*/ 88 h 719"/>
                <a:gd name="T2" fmla="*/ 673 w 912"/>
                <a:gd name="T3" fmla="*/ 88 h 719"/>
                <a:gd name="T4" fmla="*/ 336 w 912"/>
                <a:gd name="T5" fmla="*/ 615 h 719"/>
                <a:gd name="T6" fmla="*/ 0 w 912"/>
                <a:gd name="T7" fmla="*/ 711 h 7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719">
                  <a:moveTo>
                    <a:pt x="912" y="88"/>
                  </a:moveTo>
                  <a:cubicBezTo>
                    <a:pt x="840" y="44"/>
                    <a:pt x="768" y="0"/>
                    <a:pt x="672" y="88"/>
                  </a:cubicBezTo>
                  <a:cubicBezTo>
                    <a:pt x="576" y="176"/>
                    <a:pt x="447" y="512"/>
                    <a:pt x="336" y="616"/>
                  </a:cubicBezTo>
                  <a:cubicBezTo>
                    <a:pt x="224" y="719"/>
                    <a:pt x="112" y="715"/>
                    <a:pt x="0" y="712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10" name="Freeform 62">
              <a:extLst>
                <a:ext uri="{FF2B5EF4-FFF2-40B4-BE49-F238E27FC236}">
                  <a16:creationId xmlns:a16="http://schemas.microsoft.com/office/drawing/2014/main" id="{A66CBE10-16F6-114A-906B-6499C5499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14" y="1835"/>
              <a:ext cx="913" cy="718"/>
            </a:xfrm>
            <a:custGeom>
              <a:avLst/>
              <a:gdLst>
                <a:gd name="T0" fmla="*/ 913 w 912"/>
                <a:gd name="T1" fmla="*/ 88 h 719"/>
                <a:gd name="T2" fmla="*/ 673 w 912"/>
                <a:gd name="T3" fmla="*/ 88 h 719"/>
                <a:gd name="T4" fmla="*/ 336 w 912"/>
                <a:gd name="T5" fmla="*/ 615 h 719"/>
                <a:gd name="T6" fmla="*/ 0 w 912"/>
                <a:gd name="T7" fmla="*/ 711 h 7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719">
                  <a:moveTo>
                    <a:pt x="912" y="88"/>
                  </a:moveTo>
                  <a:cubicBezTo>
                    <a:pt x="840" y="44"/>
                    <a:pt x="768" y="0"/>
                    <a:pt x="672" y="88"/>
                  </a:cubicBezTo>
                  <a:cubicBezTo>
                    <a:pt x="576" y="176"/>
                    <a:pt x="447" y="512"/>
                    <a:pt x="336" y="616"/>
                  </a:cubicBezTo>
                  <a:cubicBezTo>
                    <a:pt x="224" y="719"/>
                    <a:pt x="112" y="715"/>
                    <a:pt x="0" y="712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0494" name="Group 63">
            <a:extLst>
              <a:ext uri="{FF2B5EF4-FFF2-40B4-BE49-F238E27FC236}">
                <a16:creationId xmlns:a16="http://schemas.microsoft.com/office/drawing/2014/main" id="{AF637D98-52FC-FE45-BCF3-9EDAAD39E71C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4740275"/>
            <a:ext cx="152400" cy="685800"/>
            <a:chOff x="2448" y="1832"/>
            <a:chExt cx="1579" cy="721"/>
          </a:xfrm>
        </p:grpSpPr>
        <p:sp>
          <p:nvSpPr>
            <p:cNvPr id="53312" name="Freeform 64">
              <a:extLst>
                <a:ext uri="{FF2B5EF4-FFF2-40B4-BE49-F238E27FC236}">
                  <a16:creationId xmlns:a16="http://schemas.microsoft.com/office/drawing/2014/main" id="{1B6E98B9-2B1F-464E-8E4D-753B547B5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1832"/>
              <a:ext cx="905" cy="719"/>
            </a:xfrm>
            <a:custGeom>
              <a:avLst/>
              <a:gdLst>
                <a:gd name="T0" fmla="*/ 905 w 912"/>
                <a:gd name="T1" fmla="*/ 88 h 719"/>
                <a:gd name="T2" fmla="*/ 667 w 912"/>
                <a:gd name="T3" fmla="*/ 88 h 719"/>
                <a:gd name="T4" fmla="*/ 333 w 912"/>
                <a:gd name="T5" fmla="*/ 616 h 719"/>
                <a:gd name="T6" fmla="*/ 0 w 912"/>
                <a:gd name="T7" fmla="*/ 712 h 7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719">
                  <a:moveTo>
                    <a:pt x="912" y="88"/>
                  </a:moveTo>
                  <a:cubicBezTo>
                    <a:pt x="840" y="44"/>
                    <a:pt x="768" y="0"/>
                    <a:pt x="672" y="88"/>
                  </a:cubicBezTo>
                  <a:cubicBezTo>
                    <a:pt x="576" y="176"/>
                    <a:pt x="447" y="512"/>
                    <a:pt x="336" y="616"/>
                  </a:cubicBezTo>
                  <a:cubicBezTo>
                    <a:pt x="224" y="719"/>
                    <a:pt x="112" y="715"/>
                    <a:pt x="0" y="712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313" name="Freeform 65">
              <a:extLst>
                <a:ext uri="{FF2B5EF4-FFF2-40B4-BE49-F238E27FC236}">
                  <a16:creationId xmlns:a16="http://schemas.microsoft.com/office/drawing/2014/main" id="{B6AE7BA0-581D-7642-9F08-75073F641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22" y="1834"/>
              <a:ext cx="905" cy="719"/>
            </a:xfrm>
            <a:custGeom>
              <a:avLst/>
              <a:gdLst>
                <a:gd name="T0" fmla="*/ 905 w 912"/>
                <a:gd name="T1" fmla="*/ 88 h 719"/>
                <a:gd name="T2" fmla="*/ 667 w 912"/>
                <a:gd name="T3" fmla="*/ 88 h 719"/>
                <a:gd name="T4" fmla="*/ 333 w 912"/>
                <a:gd name="T5" fmla="*/ 616 h 719"/>
                <a:gd name="T6" fmla="*/ 0 w 912"/>
                <a:gd name="T7" fmla="*/ 712 h 7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12" h="719">
                  <a:moveTo>
                    <a:pt x="912" y="88"/>
                  </a:moveTo>
                  <a:cubicBezTo>
                    <a:pt x="840" y="44"/>
                    <a:pt x="768" y="0"/>
                    <a:pt x="672" y="88"/>
                  </a:cubicBezTo>
                  <a:cubicBezTo>
                    <a:pt x="576" y="176"/>
                    <a:pt x="447" y="512"/>
                    <a:pt x="336" y="616"/>
                  </a:cubicBezTo>
                  <a:cubicBezTo>
                    <a:pt x="224" y="719"/>
                    <a:pt x="112" y="715"/>
                    <a:pt x="0" y="712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3314" name="Text Box 66">
            <a:extLst>
              <a:ext uri="{FF2B5EF4-FFF2-40B4-BE49-F238E27FC236}">
                <a16:creationId xmlns:a16="http://schemas.microsoft.com/office/drawing/2014/main" id="{558FD98A-9C02-0949-B326-E3C3DDA3DA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6150" y="4267200"/>
            <a:ext cx="24923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Response is many</a:t>
            </a: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sharp peaks,</a:t>
            </a:r>
          </a:p>
          <a:p>
            <a:pPr algn="ctr">
              <a:defRPr/>
            </a:pP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one peak per mode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53315" name="Line 67">
            <a:extLst>
              <a:ext uri="{FF2B5EF4-FFF2-40B4-BE49-F238E27FC236}">
                <a16:creationId xmlns:a16="http://schemas.microsoft.com/office/drawing/2014/main" id="{DA915BEF-63C6-CB4E-9D48-85FCD75D477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81200" y="4892675"/>
            <a:ext cx="2438400" cy="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53316" name="Text Box 68">
            <a:extLst>
              <a:ext uri="{FF2B5EF4-FFF2-40B4-BE49-F238E27FC236}">
                <a16:creationId xmlns:a16="http://schemas.microsoft.com/office/drawing/2014/main" id="{CBBDC911-1BE7-E24A-BBCE-FBD9220C0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" y="4664075"/>
            <a:ext cx="16351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complex</a:t>
            </a:r>
            <a:r>
              <a:rPr lang="en-US" altLang="en-US"/>
              <a:t> </a:t>
            </a:r>
            <a:r>
              <a:rPr lang="en-US" altLang="en-US">
                <a:latin typeface="Symbol" pitchFamily="2" charset="2"/>
              </a:rPr>
              <a:t>ω</a:t>
            </a:r>
            <a:r>
              <a:rPr lang="en-US" altLang="en-US" baseline="-25000"/>
              <a:t>n</a:t>
            </a:r>
            <a:endParaRPr lang="en-US" altLang="en-US"/>
          </a:p>
        </p:txBody>
      </p:sp>
      <p:sp>
        <p:nvSpPr>
          <p:cNvPr id="53317" name="Text Box 69">
            <a:extLst>
              <a:ext uri="{FF2B5EF4-FFF2-40B4-BE49-F238E27FC236}">
                <a16:creationId xmlns:a16="http://schemas.microsoft.com/office/drawing/2014/main" id="{40E5EDA6-CADE-4B43-81AE-3EACFDC2F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908550"/>
            <a:ext cx="26241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Mandelshtam,</a:t>
            </a:r>
          </a:p>
          <a:p>
            <a:pPr algn="ctr">
              <a:defRPr/>
            </a:pPr>
            <a:r>
              <a:rPr lang="en-US" sz="1400" i="1">
                <a:latin typeface="Times" charset="0"/>
                <a:ea typeface="ＭＳ Ｐゴシック" charset="0"/>
              </a:rPr>
              <a:t>J. Chem. Phys.</a:t>
            </a:r>
            <a:r>
              <a:rPr lang="en-US" sz="1400">
                <a:latin typeface="Times" charset="0"/>
                <a:ea typeface="ＭＳ Ｐゴシック" charset="0"/>
              </a:rPr>
              <a:t> </a:t>
            </a:r>
            <a:r>
              <a:rPr lang="en-US" sz="1400" b="1">
                <a:latin typeface="Times" charset="0"/>
                <a:ea typeface="ＭＳ Ｐゴシック" charset="0"/>
              </a:rPr>
              <a:t>107</a:t>
            </a:r>
            <a:r>
              <a:rPr lang="en-US" sz="1400">
                <a:latin typeface="Times" charset="0"/>
                <a:ea typeface="ＭＳ Ｐゴシック" charset="0"/>
              </a:rPr>
              <a:t>, 6756 (1997) ]</a:t>
            </a:r>
          </a:p>
        </p:txBody>
      </p:sp>
      <p:sp>
        <p:nvSpPr>
          <p:cNvPr id="53318" name="Text Box 70">
            <a:extLst>
              <a:ext uri="{FF2B5EF4-FFF2-40B4-BE49-F238E27FC236}">
                <a16:creationId xmlns:a16="http://schemas.microsoft.com/office/drawing/2014/main" id="{2BCECF25-9402-0A4F-BCE1-5E6253AE5E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978275"/>
            <a:ext cx="23256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i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tricky</a:t>
            </a:r>
          </a:p>
          <a:p>
            <a:pPr algn="ctr">
              <a:defRPr/>
            </a:pPr>
            <a:r>
              <a:rPr lang="en-US" i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signal processing</a:t>
            </a: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53319" name="Line 71">
            <a:extLst>
              <a:ext uri="{FF2B5EF4-FFF2-40B4-BE49-F238E27FC236}">
                <a16:creationId xmlns:a16="http://schemas.microsoft.com/office/drawing/2014/main" id="{045478DF-C3AA-B64D-8897-95AFF8B28A82}"/>
              </a:ext>
            </a:extLst>
          </p:cNvPr>
          <p:cNvSpPr>
            <a:spLocks noChangeShapeType="1"/>
          </p:cNvSpPr>
          <p:nvPr/>
        </p:nvSpPr>
        <p:spPr bwMode="auto">
          <a:xfrm>
            <a:off x="990600" y="5197475"/>
            <a:ext cx="0" cy="914400"/>
          </a:xfrm>
          <a:prstGeom prst="line">
            <a:avLst/>
          </a:prstGeom>
          <a:noFill/>
          <a:ln w="57150">
            <a:solidFill>
              <a:schemeClr val="bg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53320" name="Text Box 72">
            <a:extLst>
              <a:ext uri="{FF2B5EF4-FFF2-40B4-BE49-F238E27FC236}">
                <a16:creationId xmlns:a16="http://schemas.microsoft.com/office/drawing/2014/main" id="{28A089F7-4AC8-3142-95F1-5DB639892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096000"/>
            <a:ext cx="36242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decay rate in time gives </a:t>
            </a: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loss</a:t>
            </a:r>
            <a:endParaRPr lang="en-US"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0519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2">
            <a:extLst>
              <a:ext uri="{FF2B5EF4-FFF2-40B4-BE49-F238E27FC236}">
                <a16:creationId xmlns:a16="http://schemas.microsoft.com/office/drawing/2014/main" id="{B9FE9657-6CB8-D345-817D-D5C21838D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93763"/>
            <a:ext cx="87630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/>
              <a:t>Finite-difference-time-domain (FDTD) is a method to model Maxwell’s equations on a </a:t>
            </a:r>
            <a:r>
              <a:rPr lang="en-US" altLang="en-US" sz="2200" b="1">
                <a:solidFill>
                  <a:srgbClr val="CC3399"/>
                </a:solidFill>
              </a:rPr>
              <a:t>discrete time </a:t>
            </a:r>
            <a:r>
              <a:rPr lang="en-US" altLang="en-US" sz="2200"/>
              <a:t>&amp;</a:t>
            </a:r>
            <a:r>
              <a:rPr lang="en-US" altLang="en-US" sz="2200" b="1">
                <a:solidFill>
                  <a:srgbClr val="CC3399"/>
                </a:solidFill>
              </a:rPr>
              <a:t> space grid</a:t>
            </a:r>
            <a:r>
              <a:rPr lang="en-US" altLang="en-US" sz="2200" b="1">
                <a:solidFill>
                  <a:srgbClr val="993366"/>
                </a:solidFill>
              </a:rPr>
              <a:t> </a:t>
            </a:r>
            <a:r>
              <a:rPr lang="en-US" altLang="en-US" sz="2200"/>
              <a:t>using finite centered differences</a:t>
            </a:r>
          </a:p>
        </p:txBody>
      </p:sp>
      <p:sp>
        <p:nvSpPr>
          <p:cNvPr id="21506" name="Rectangle 5">
            <a:extLst>
              <a:ext uri="{FF2B5EF4-FFF2-40B4-BE49-F238E27FC236}">
                <a16:creationId xmlns:a16="http://schemas.microsoft.com/office/drawing/2014/main" id="{D48A70CB-2E4A-DF43-B1E7-DDCE1E4EC6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87325" y="3733800"/>
            <a:ext cx="1612900" cy="1828800"/>
          </a:xfrm>
          <a:prstGeom prst="rect">
            <a:avLst/>
          </a:prstGeom>
          <a:solidFill>
            <a:srgbClr val="F2C8A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>
              <a:latin typeface="Calibri" panose="020F0502020204030204" pitchFamily="34" charset="0"/>
            </a:endParaRPr>
          </a:p>
        </p:txBody>
      </p:sp>
      <p:grpSp>
        <p:nvGrpSpPr>
          <p:cNvPr id="21507" name="Group 6">
            <a:extLst>
              <a:ext uri="{FF2B5EF4-FFF2-40B4-BE49-F238E27FC236}">
                <a16:creationId xmlns:a16="http://schemas.microsoft.com/office/drawing/2014/main" id="{FDAFAB9E-0CC4-BA47-869E-6A6930D5EDDF}"/>
              </a:ext>
            </a:extLst>
          </p:cNvPr>
          <p:cNvGrpSpPr>
            <a:grpSpLocks/>
          </p:cNvGrpSpPr>
          <p:nvPr/>
        </p:nvGrpSpPr>
        <p:grpSpPr bwMode="auto">
          <a:xfrm>
            <a:off x="258763" y="4062413"/>
            <a:ext cx="1428750" cy="404812"/>
            <a:chOff x="3738" y="931"/>
            <a:chExt cx="645" cy="159"/>
          </a:xfrm>
        </p:grpSpPr>
        <p:grpSp>
          <p:nvGrpSpPr>
            <p:cNvPr id="21629" name="Group 7">
              <a:extLst>
                <a:ext uri="{FF2B5EF4-FFF2-40B4-BE49-F238E27FC236}">
                  <a16:creationId xmlns:a16="http://schemas.microsoft.com/office/drawing/2014/main" id="{4E3F072A-B436-1C4F-B726-12D7A7EE9C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8" y="1028"/>
              <a:ext cx="645" cy="62"/>
              <a:chOff x="3738" y="1028"/>
              <a:chExt cx="645" cy="62"/>
            </a:xfrm>
          </p:grpSpPr>
          <p:sp>
            <p:nvSpPr>
              <p:cNvPr id="21636" name="Oval 8">
                <a:extLst>
                  <a:ext uri="{FF2B5EF4-FFF2-40B4-BE49-F238E27FC236}">
                    <a16:creationId xmlns:a16="http://schemas.microsoft.com/office/drawing/2014/main" id="{8713B71F-6B75-F046-92E1-330478959D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38" y="1028"/>
                <a:ext cx="63" cy="6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21637" name="Oval 9">
                <a:extLst>
                  <a:ext uri="{FF2B5EF4-FFF2-40B4-BE49-F238E27FC236}">
                    <a16:creationId xmlns:a16="http://schemas.microsoft.com/office/drawing/2014/main" id="{C9680E12-39E1-664D-BFD4-8FC0B7FFBC8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854" y="1028"/>
                <a:ext cx="64" cy="6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21638" name="Oval 10">
                <a:extLst>
                  <a:ext uri="{FF2B5EF4-FFF2-40B4-BE49-F238E27FC236}">
                    <a16:creationId xmlns:a16="http://schemas.microsoft.com/office/drawing/2014/main" id="{B73A34B0-60A6-C144-8E02-1EA8211A4E02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70" y="1028"/>
                <a:ext cx="64" cy="6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21639" name="Oval 11">
                <a:extLst>
                  <a:ext uri="{FF2B5EF4-FFF2-40B4-BE49-F238E27FC236}">
                    <a16:creationId xmlns:a16="http://schemas.microsoft.com/office/drawing/2014/main" id="{E3C7D61D-5E0D-F348-B7C8-9A3BCAB5DBE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86" y="1029"/>
                <a:ext cx="64" cy="6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21640" name="Oval 12">
                <a:extLst>
                  <a:ext uri="{FF2B5EF4-FFF2-40B4-BE49-F238E27FC236}">
                    <a16:creationId xmlns:a16="http://schemas.microsoft.com/office/drawing/2014/main" id="{C9005557-3438-1E48-93A1-6BB4093F84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02" y="1029"/>
                <a:ext cx="64" cy="6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21641" name="Oval 13">
                <a:extLst>
                  <a:ext uri="{FF2B5EF4-FFF2-40B4-BE49-F238E27FC236}">
                    <a16:creationId xmlns:a16="http://schemas.microsoft.com/office/drawing/2014/main" id="{D745C22E-ECEE-E14D-AAB1-77255CB7C27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319" y="1029"/>
                <a:ext cx="64" cy="6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latin typeface="Calibri" panose="020F0502020204030204" pitchFamily="34" charset="0"/>
                </a:endParaRPr>
              </a:p>
            </p:txBody>
          </p:sp>
        </p:grpSp>
        <p:grpSp>
          <p:nvGrpSpPr>
            <p:cNvPr id="21630" name="Group 14">
              <a:extLst>
                <a:ext uri="{FF2B5EF4-FFF2-40B4-BE49-F238E27FC236}">
                  <a16:creationId xmlns:a16="http://schemas.microsoft.com/office/drawing/2014/main" id="{B3E7A57D-0D6F-2349-BBEF-E1928FA1C9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6" y="931"/>
              <a:ext cx="528" cy="62"/>
              <a:chOff x="3796" y="931"/>
              <a:chExt cx="528" cy="62"/>
            </a:xfrm>
          </p:grpSpPr>
          <p:sp>
            <p:nvSpPr>
              <p:cNvPr id="21631" name="Oval 15">
                <a:extLst>
                  <a:ext uri="{FF2B5EF4-FFF2-40B4-BE49-F238E27FC236}">
                    <a16:creationId xmlns:a16="http://schemas.microsoft.com/office/drawing/2014/main" id="{4B1E6E0A-31F5-2440-A6BC-B43EFFA77355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796" y="931"/>
                <a:ext cx="63" cy="62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21632" name="Oval 16">
                <a:extLst>
                  <a:ext uri="{FF2B5EF4-FFF2-40B4-BE49-F238E27FC236}">
                    <a16:creationId xmlns:a16="http://schemas.microsoft.com/office/drawing/2014/main" id="{B7848F9A-A10A-9A46-A1F9-F5AD5F02D7B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912" y="932"/>
                <a:ext cx="64" cy="6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21633" name="Oval 17">
                <a:extLst>
                  <a:ext uri="{FF2B5EF4-FFF2-40B4-BE49-F238E27FC236}">
                    <a16:creationId xmlns:a16="http://schemas.microsoft.com/office/drawing/2014/main" id="{8BBFACDB-F2DB-5A4C-A3BB-6015222EA5B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028" y="932"/>
                <a:ext cx="64" cy="6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21634" name="Oval 18">
                <a:extLst>
                  <a:ext uri="{FF2B5EF4-FFF2-40B4-BE49-F238E27FC236}">
                    <a16:creationId xmlns:a16="http://schemas.microsoft.com/office/drawing/2014/main" id="{8FA3A79E-C74C-6A41-B2D1-E317030179D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144" y="932"/>
                <a:ext cx="64" cy="6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latin typeface="Calibri" panose="020F0502020204030204" pitchFamily="34" charset="0"/>
                </a:endParaRPr>
              </a:p>
            </p:txBody>
          </p:sp>
          <p:sp>
            <p:nvSpPr>
              <p:cNvPr id="21635" name="Oval 19">
                <a:extLst>
                  <a:ext uri="{FF2B5EF4-FFF2-40B4-BE49-F238E27FC236}">
                    <a16:creationId xmlns:a16="http://schemas.microsoft.com/office/drawing/2014/main" id="{FDCEFF47-F6D2-1448-9B8F-5DE79F69D2B8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4260" y="932"/>
                <a:ext cx="64" cy="6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>
                  <a:latin typeface="Calibri" panose="020F0502020204030204" pitchFamily="34" charset="0"/>
                </a:endParaRPr>
              </a:p>
            </p:txBody>
          </p:sp>
        </p:grpSp>
      </p:grpSp>
      <p:grpSp>
        <p:nvGrpSpPr>
          <p:cNvPr id="21508" name="Group 20">
            <a:extLst>
              <a:ext uri="{FF2B5EF4-FFF2-40B4-BE49-F238E27FC236}">
                <a16:creationId xmlns:a16="http://schemas.microsoft.com/office/drawing/2014/main" id="{FE215818-927C-F740-9818-19529A1DF03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58763" y="3821113"/>
            <a:ext cx="1428750" cy="157162"/>
            <a:chOff x="3738" y="1028"/>
            <a:chExt cx="645" cy="62"/>
          </a:xfrm>
        </p:grpSpPr>
        <p:sp>
          <p:nvSpPr>
            <p:cNvPr id="21623" name="Oval 21">
              <a:extLst>
                <a:ext uri="{FF2B5EF4-FFF2-40B4-BE49-F238E27FC236}">
                  <a16:creationId xmlns:a16="http://schemas.microsoft.com/office/drawing/2014/main" id="{D37BAC42-C016-824A-BFE2-B291CA19AFD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38" y="1028"/>
              <a:ext cx="63" cy="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24" name="Oval 22">
              <a:extLst>
                <a:ext uri="{FF2B5EF4-FFF2-40B4-BE49-F238E27FC236}">
                  <a16:creationId xmlns:a16="http://schemas.microsoft.com/office/drawing/2014/main" id="{64C7BDB9-9421-7C43-B46E-10AC5DACEC2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54" y="1028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25" name="Oval 23">
              <a:extLst>
                <a:ext uri="{FF2B5EF4-FFF2-40B4-BE49-F238E27FC236}">
                  <a16:creationId xmlns:a16="http://schemas.microsoft.com/office/drawing/2014/main" id="{D5CB1F24-DDB4-A74D-9072-4D070CE612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70" y="1028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26" name="Oval 24">
              <a:extLst>
                <a:ext uri="{FF2B5EF4-FFF2-40B4-BE49-F238E27FC236}">
                  <a16:creationId xmlns:a16="http://schemas.microsoft.com/office/drawing/2014/main" id="{C7AFD813-BB40-C542-A11F-36B0274D60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6" y="1029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27" name="Oval 25">
              <a:extLst>
                <a:ext uri="{FF2B5EF4-FFF2-40B4-BE49-F238E27FC236}">
                  <a16:creationId xmlns:a16="http://schemas.microsoft.com/office/drawing/2014/main" id="{300E6640-9BCC-F549-A2B3-F001E00D4D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2" y="1029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28" name="Oval 26">
              <a:extLst>
                <a:ext uri="{FF2B5EF4-FFF2-40B4-BE49-F238E27FC236}">
                  <a16:creationId xmlns:a16="http://schemas.microsoft.com/office/drawing/2014/main" id="{58A82F08-38B3-734E-9595-C718A99A3A7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9" y="1029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</p:grpSp>
      <p:grpSp>
        <p:nvGrpSpPr>
          <p:cNvPr id="21509" name="Group 27">
            <a:extLst>
              <a:ext uri="{FF2B5EF4-FFF2-40B4-BE49-F238E27FC236}">
                <a16:creationId xmlns:a16="http://schemas.microsoft.com/office/drawing/2014/main" id="{E30134F3-365D-674A-9CA3-E26990B2596F}"/>
              </a:ext>
            </a:extLst>
          </p:cNvPr>
          <p:cNvGrpSpPr>
            <a:grpSpLocks/>
          </p:cNvGrpSpPr>
          <p:nvPr/>
        </p:nvGrpSpPr>
        <p:grpSpPr bwMode="auto">
          <a:xfrm>
            <a:off x="255588" y="4805363"/>
            <a:ext cx="1428750" cy="158750"/>
            <a:chOff x="3738" y="1028"/>
            <a:chExt cx="645" cy="62"/>
          </a:xfrm>
        </p:grpSpPr>
        <p:sp>
          <p:nvSpPr>
            <p:cNvPr id="21617" name="Oval 28">
              <a:extLst>
                <a:ext uri="{FF2B5EF4-FFF2-40B4-BE49-F238E27FC236}">
                  <a16:creationId xmlns:a16="http://schemas.microsoft.com/office/drawing/2014/main" id="{1906ED97-F815-C24E-802C-13932A785CA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38" y="1028"/>
              <a:ext cx="63" cy="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18" name="Oval 29">
              <a:extLst>
                <a:ext uri="{FF2B5EF4-FFF2-40B4-BE49-F238E27FC236}">
                  <a16:creationId xmlns:a16="http://schemas.microsoft.com/office/drawing/2014/main" id="{DDA96DAA-21F7-6E4B-AA62-0ADC6DFB36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54" y="1028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19" name="Oval 30">
              <a:extLst>
                <a:ext uri="{FF2B5EF4-FFF2-40B4-BE49-F238E27FC236}">
                  <a16:creationId xmlns:a16="http://schemas.microsoft.com/office/drawing/2014/main" id="{4D4A9A30-C07B-354D-A32B-F01B87F714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70" y="1028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20" name="Oval 31">
              <a:extLst>
                <a:ext uri="{FF2B5EF4-FFF2-40B4-BE49-F238E27FC236}">
                  <a16:creationId xmlns:a16="http://schemas.microsoft.com/office/drawing/2014/main" id="{62A48A7D-9BF4-824F-9E88-D4A63DF8593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6" y="1029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21" name="Oval 32">
              <a:extLst>
                <a:ext uri="{FF2B5EF4-FFF2-40B4-BE49-F238E27FC236}">
                  <a16:creationId xmlns:a16="http://schemas.microsoft.com/office/drawing/2014/main" id="{91F90FEB-0AEA-834B-83C5-36D1FF2063B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2" y="1029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22" name="Oval 33">
              <a:extLst>
                <a:ext uri="{FF2B5EF4-FFF2-40B4-BE49-F238E27FC236}">
                  <a16:creationId xmlns:a16="http://schemas.microsoft.com/office/drawing/2014/main" id="{4945968A-8FBC-F24C-B65F-FF46EB0392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9" y="1029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</p:grpSp>
      <p:grpSp>
        <p:nvGrpSpPr>
          <p:cNvPr id="21510" name="Group 34">
            <a:extLst>
              <a:ext uri="{FF2B5EF4-FFF2-40B4-BE49-F238E27FC236}">
                <a16:creationId xmlns:a16="http://schemas.microsoft.com/office/drawing/2014/main" id="{C292DE03-2B17-E94F-B093-340F9C8E88BC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82588" y="5056188"/>
            <a:ext cx="1169987" cy="157162"/>
            <a:chOff x="3796" y="931"/>
            <a:chExt cx="528" cy="62"/>
          </a:xfrm>
        </p:grpSpPr>
        <p:sp>
          <p:nvSpPr>
            <p:cNvPr id="21612" name="Oval 35">
              <a:extLst>
                <a:ext uri="{FF2B5EF4-FFF2-40B4-BE49-F238E27FC236}">
                  <a16:creationId xmlns:a16="http://schemas.microsoft.com/office/drawing/2014/main" id="{49D8C352-0494-214C-949D-3F2BD164F72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96" y="931"/>
              <a:ext cx="63" cy="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13" name="Oval 36">
              <a:extLst>
                <a:ext uri="{FF2B5EF4-FFF2-40B4-BE49-F238E27FC236}">
                  <a16:creationId xmlns:a16="http://schemas.microsoft.com/office/drawing/2014/main" id="{0F399DED-3B40-DE4C-9FDD-748C5F1E57B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12" y="932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14" name="Oval 37">
              <a:extLst>
                <a:ext uri="{FF2B5EF4-FFF2-40B4-BE49-F238E27FC236}">
                  <a16:creationId xmlns:a16="http://schemas.microsoft.com/office/drawing/2014/main" id="{7CBE7A12-1426-B441-96D1-A31BCFA100D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28" y="932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15" name="Oval 38">
              <a:extLst>
                <a:ext uri="{FF2B5EF4-FFF2-40B4-BE49-F238E27FC236}">
                  <a16:creationId xmlns:a16="http://schemas.microsoft.com/office/drawing/2014/main" id="{A178001F-5300-F24C-B8AB-114AD237543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144" y="932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16" name="Oval 39">
              <a:extLst>
                <a:ext uri="{FF2B5EF4-FFF2-40B4-BE49-F238E27FC236}">
                  <a16:creationId xmlns:a16="http://schemas.microsoft.com/office/drawing/2014/main" id="{DF1A72D2-CA02-9444-B309-2822D8B6EB1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60" y="932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</p:grpSp>
      <p:grpSp>
        <p:nvGrpSpPr>
          <p:cNvPr id="21511" name="Group 40">
            <a:extLst>
              <a:ext uri="{FF2B5EF4-FFF2-40B4-BE49-F238E27FC236}">
                <a16:creationId xmlns:a16="http://schemas.microsoft.com/office/drawing/2014/main" id="{7C764A80-27BA-9C46-A8C0-15BBFA982449}"/>
              </a:ext>
            </a:extLst>
          </p:cNvPr>
          <p:cNvGrpSpPr>
            <a:grpSpLocks/>
          </p:cNvGrpSpPr>
          <p:nvPr/>
        </p:nvGrpSpPr>
        <p:grpSpPr bwMode="auto">
          <a:xfrm>
            <a:off x="254000" y="5305425"/>
            <a:ext cx="1428750" cy="157163"/>
            <a:chOff x="3738" y="1028"/>
            <a:chExt cx="645" cy="62"/>
          </a:xfrm>
        </p:grpSpPr>
        <p:sp>
          <p:nvSpPr>
            <p:cNvPr id="21606" name="Oval 41">
              <a:extLst>
                <a:ext uri="{FF2B5EF4-FFF2-40B4-BE49-F238E27FC236}">
                  <a16:creationId xmlns:a16="http://schemas.microsoft.com/office/drawing/2014/main" id="{ACD8A135-0DB4-1D48-9F4E-43342AE85B8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38" y="1028"/>
              <a:ext cx="63" cy="62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07" name="Oval 42">
              <a:extLst>
                <a:ext uri="{FF2B5EF4-FFF2-40B4-BE49-F238E27FC236}">
                  <a16:creationId xmlns:a16="http://schemas.microsoft.com/office/drawing/2014/main" id="{C715E782-E8D9-C44C-94E4-FBDBADC3E8B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54" y="1028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08" name="Oval 43">
              <a:extLst>
                <a:ext uri="{FF2B5EF4-FFF2-40B4-BE49-F238E27FC236}">
                  <a16:creationId xmlns:a16="http://schemas.microsoft.com/office/drawing/2014/main" id="{BF21C68A-3470-474E-BBD4-576CE25C5AE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70" y="1028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09" name="Oval 44">
              <a:extLst>
                <a:ext uri="{FF2B5EF4-FFF2-40B4-BE49-F238E27FC236}">
                  <a16:creationId xmlns:a16="http://schemas.microsoft.com/office/drawing/2014/main" id="{11F9455F-154A-CD4A-828A-4C2579A1F6D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6" y="1029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10" name="Oval 45">
              <a:extLst>
                <a:ext uri="{FF2B5EF4-FFF2-40B4-BE49-F238E27FC236}">
                  <a16:creationId xmlns:a16="http://schemas.microsoft.com/office/drawing/2014/main" id="{502D15D0-C22E-8A4D-B48C-D0586D47E0F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02" y="1029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  <p:sp>
          <p:nvSpPr>
            <p:cNvPr id="21611" name="Oval 46">
              <a:extLst>
                <a:ext uri="{FF2B5EF4-FFF2-40B4-BE49-F238E27FC236}">
                  <a16:creationId xmlns:a16="http://schemas.microsoft.com/office/drawing/2014/main" id="{C1646BEA-449E-9D43-8166-F3B8EA0D265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19" y="1029"/>
              <a:ext cx="64" cy="61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>
                <a:latin typeface="Calibri" panose="020F0502020204030204" pitchFamily="34" charset="0"/>
              </a:endParaRPr>
            </a:p>
          </p:txBody>
        </p:sp>
      </p:grpSp>
      <p:sp>
        <p:nvSpPr>
          <p:cNvPr id="21512" name="Line 47">
            <a:extLst>
              <a:ext uri="{FF2B5EF4-FFF2-40B4-BE49-F238E27FC236}">
                <a16:creationId xmlns:a16="http://schemas.microsoft.com/office/drawing/2014/main" id="{53318FF3-7523-7947-9C45-11F6F86CD4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8275" y="3819525"/>
            <a:ext cx="1200150" cy="140017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48">
            <a:extLst>
              <a:ext uri="{FF2B5EF4-FFF2-40B4-BE49-F238E27FC236}">
                <a16:creationId xmlns:a16="http://schemas.microsoft.com/office/drawing/2014/main" id="{8A43D99A-D36E-5E4F-B9BB-D355CD08A4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25575" y="3810000"/>
            <a:ext cx="1200150" cy="1524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4" name="AutoShape 50">
            <a:extLst>
              <a:ext uri="{FF2B5EF4-FFF2-40B4-BE49-F238E27FC236}">
                <a16:creationId xmlns:a16="http://schemas.microsoft.com/office/drawing/2014/main" id="{EB756076-FB1C-ED4C-9199-8AB54E349D85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939925" y="3886200"/>
            <a:ext cx="36576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5" name="Freeform 51">
            <a:extLst>
              <a:ext uri="{FF2B5EF4-FFF2-40B4-BE49-F238E27FC236}">
                <a16:creationId xmlns:a16="http://schemas.microsoft.com/office/drawing/2014/main" id="{A794CED2-E216-7F4D-95E4-7E224039952D}"/>
              </a:ext>
            </a:extLst>
          </p:cNvPr>
          <p:cNvSpPr>
            <a:spLocks/>
          </p:cNvSpPr>
          <p:nvPr/>
        </p:nvSpPr>
        <p:spPr bwMode="auto">
          <a:xfrm>
            <a:off x="3786188" y="5791200"/>
            <a:ext cx="46037" cy="25400"/>
          </a:xfrm>
          <a:custGeom>
            <a:avLst/>
            <a:gdLst>
              <a:gd name="T0" fmla="*/ 2147483647 w 24"/>
              <a:gd name="T1" fmla="*/ 2147483647 h 12"/>
              <a:gd name="T2" fmla="*/ 2147483647 w 24"/>
              <a:gd name="T3" fmla="*/ 0 h 12"/>
              <a:gd name="T4" fmla="*/ 2147483647 w 24"/>
              <a:gd name="T5" fmla="*/ 0 h 12"/>
              <a:gd name="T6" fmla="*/ 2147483647 w 24"/>
              <a:gd name="T7" fmla="*/ 0 h 12"/>
              <a:gd name="T8" fmla="*/ 0 w 24"/>
              <a:gd name="T9" fmla="*/ 2147483647 h 12"/>
              <a:gd name="T10" fmla="*/ 2147483647 w 24"/>
              <a:gd name="T11" fmla="*/ 2147483647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12"/>
              <a:gd name="T20" fmla="*/ 24 w 24"/>
              <a:gd name="T21" fmla="*/ 12 h 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12">
                <a:moveTo>
                  <a:pt x="24" y="12"/>
                </a:moveTo>
                <a:lnTo>
                  <a:pt x="18" y="0"/>
                </a:lnTo>
                <a:lnTo>
                  <a:pt x="12" y="0"/>
                </a:lnTo>
                <a:lnTo>
                  <a:pt x="6" y="0"/>
                </a:lnTo>
                <a:lnTo>
                  <a:pt x="0" y="12"/>
                </a:lnTo>
                <a:lnTo>
                  <a:pt x="24" y="12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6" name="Rectangle 52">
            <a:extLst>
              <a:ext uri="{FF2B5EF4-FFF2-40B4-BE49-F238E27FC236}">
                <a16:creationId xmlns:a16="http://schemas.microsoft.com/office/drawing/2014/main" id="{1CF69FA3-ECE6-0D4A-8293-F8D392CF68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8" y="5816600"/>
            <a:ext cx="46037" cy="479425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17" name="Freeform 53">
            <a:extLst>
              <a:ext uri="{FF2B5EF4-FFF2-40B4-BE49-F238E27FC236}">
                <a16:creationId xmlns:a16="http://schemas.microsoft.com/office/drawing/2014/main" id="{9775D3B8-6190-6848-95A0-ABDFE175DF86}"/>
              </a:ext>
            </a:extLst>
          </p:cNvPr>
          <p:cNvSpPr>
            <a:spLocks/>
          </p:cNvSpPr>
          <p:nvPr/>
        </p:nvSpPr>
        <p:spPr bwMode="auto">
          <a:xfrm>
            <a:off x="3786188" y="6296025"/>
            <a:ext cx="46037" cy="26988"/>
          </a:xfrm>
          <a:custGeom>
            <a:avLst/>
            <a:gdLst>
              <a:gd name="T0" fmla="*/ 0 w 24"/>
              <a:gd name="T1" fmla="*/ 0 h 12"/>
              <a:gd name="T2" fmla="*/ 2147483647 w 24"/>
              <a:gd name="T3" fmla="*/ 2147483647 h 12"/>
              <a:gd name="T4" fmla="*/ 2147483647 w 24"/>
              <a:gd name="T5" fmla="*/ 2147483647 h 12"/>
              <a:gd name="T6" fmla="*/ 2147483647 w 24"/>
              <a:gd name="T7" fmla="*/ 2147483647 h 12"/>
              <a:gd name="T8" fmla="*/ 2147483647 w 24"/>
              <a:gd name="T9" fmla="*/ 0 h 12"/>
              <a:gd name="T10" fmla="*/ 0 w 24"/>
              <a:gd name="T11" fmla="*/ 0 h 1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4"/>
              <a:gd name="T19" fmla="*/ 0 h 12"/>
              <a:gd name="T20" fmla="*/ 24 w 24"/>
              <a:gd name="T21" fmla="*/ 12 h 1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4" h="12">
                <a:moveTo>
                  <a:pt x="0" y="0"/>
                </a:moveTo>
                <a:lnTo>
                  <a:pt x="6" y="6"/>
                </a:lnTo>
                <a:lnTo>
                  <a:pt x="12" y="12"/>
                </a:lnTo>
                <a:lnTo>
                  <a:pt x="24" y="6"/>
                </a:lnTo>
                <a:lnTo>
                  <a:pt x="2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8" name="Freeform 54">
            <a:extLst>
              <a:ext uri="{FF2B5EF4-FFF2-40B4-BE49-F238E27FC236}">
                <a16:creationId xmlns:a16="http://schemas.microsoft.com/office/drawing/2014/main" id="{E2B3715F-BB99-044C-8F73-627339247C22}"/>
              </a:ext>
            </a:extLst>
          </p:cNvPr>
          <p:cNvSpPr>
            <a:spLocks/>
          </p:cNvSpPr>
          <p:nvPr/>
        </p:nvSpPr>
        <p:spPr bwMode="auto">
          <a:xfrm>
            <a:off x="3502025" y="4232275"/>
            <a:ext cx="1371600" cy="26988"/>
          </a:xfrm>
          <a:custGeom>
            <a:avLst/>
            <a:gdLst>
              <a:gd name="T0" fmla="*/ 2147483647 w 696"/>
              <a:gd name="T1" fmla="*/ 2147483647 h 12"/>
              <a:gd name="T2" fmla="*/ 2147483647 w 696"/>
              <a:gd name="T3" fmla="*/ 0 h 12"/>
              <a:gd name="T4" fmla="*/ 0 w 696"/>
              <a:gd name="T5" fmla="*/ 0 h 12"/>
              <a:gd name="T6" fmla="*/ 0 w 696"/>
              <a:gd name="T7" fmla="*/ 2147483647 h 12"/>
              <a:gd name="T8" fmla="*/ 2147483647 w 696"/>
              <a:gd name="T9" fmla="*/ 2147483647 h 12"/>
              <a:gd name="T10" fmla="*/ 2147483647 w 696"/>
              <a:gd name="T11" fmla="*/ 2147483647 h 12"/>
              <a:gd name="T12" fmla="*/ 2147483647 w 696"/>
              <a:gd name="T13" fmla="*/ 2147483647 h 12"/>
              <a:gd name="T14" fmla="*/ 2147483647 w 696"/>
              <a:gd name="T15" fmla="*/ 2147483647 h 12"/>
              <a:gd name="T16" fmla="*/ 2147483647 w 696"/>
              <a:gd name="T17" fmla="*/ 0 h 12"/>
              <a:gd name="T18" fmla="*/ 2147483647 w 696"/>
              <a:gd name="T19" fmla="*/ 2147483647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96"/>
              <a:gd name="T31" fmla="*/ 0 h 12"/>
              <a:gd name="T32" fmla="*/ 696 w 696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96" h="12">
                <a:moveTo>
                  <a:pt x="696" y="6"/>
                </a:moveTo>
                <a:lnTo>
                  <a:pt x="690" y="0"/>
                </a:lnTo>
                <a:lnTo>
                  <a:pt x="0" y="0"/>
                </a:lnTo>
                <a:lnTo>
                  <a:pt x="0" y="12"/>
                </a:lnTo>
                <a:lnTo>
                  <a:pt x="690" y="12"/>
                </a:lnTo>
                <a:lnTo>
                  <a:pt x="696" y="6"/>
                </a:lnTo>
                <a:lnTo>
                  <a:pt x="690" y="12"/>
                </a:lnTo>
                <a:lnTo>
                  <a:pt x="696" y="6"/>
                </a:lnTo>
                <a:lnTo>
                  <a:pt x="690" y="0"/>
                </a:lnTo>
                <a:lnTo>
                  <a:pt x="696" y="6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9" name="Freeform 55">
            <a:extLst>
              <a:ext uri="{FF2B5EF4-FFF2-40B4-BE49-F238E27FC236}">
                <a16:creationId xmlns:a16="http://schemas.microsoft.com/office/drawing/2014/main" id="{D6B2D179-409D-3B49-B0D9-BE5771CFEAA4}"/>
              </a:ext>
            </a:extLst>
          </p:cNvPr>
          <p:cNvSpPr>
            <a:spLocks/>
          </p:cNvSpPr>
          <p:nvPr/>
        </p:nvSpPr>
        <p:spPr bwMode="auto">
          <a:xfrm>
            <a:off x="4849813" y="4244975"/>
            <a:ext cx="23812" cy="1558925"/>
          </a:xfrm>
          <a:custGeom>
            <a:avLst/>
            <a:gdLst>
              <a:gd name="T0" fmla="*/ 2147483647 w 12"/>
              <a:gd name="T1" fmla="*/ 2147483647 h 702"/>
              <a:gd name="T2" fmla="*/ 2147483647 w 12"/>
              <a:gd name="T3" fmla="*/ 2147483647 h 702"/>
              <a:gd name="T4" fmla="*/ 2147483647 w 12"/>
              <a:gd name="T5" fmla="*/ 0 h 702"/>
              <a:gd name="T6" fmla="*/ 0 w 12"/>
              <a:gd name="T7" fmla="*/ 0 h 702"/>
              <a:gd name="T8" fmla="*/ 0 w 12"/>
              <a:gd name="T9" fmla="*/ 2147483647 h 702"/>
              <a:gd name="T10" fmla="*/ 2147483647 w 12"/>
              <a:gd name="T11" fmla="*/ 2147483647 h 702"/>
              <a:gd name="T12" fmla="*/ 0 w 12"/>
              <a:gd name="T13" fmla="*/ 2147483647 h 702"/>
              <a:gd name="T14" fmla="*/ 2147483647 w 12"/>
              <a:gd name="T15" fmla="*/ 2147483647 h 702"/>
              <a:gd name="T16" fmla="*/ 2147483647 w 12"/>
              <a:gd name="T17" fmla="*/ 2147483647 h 702"/>
              <a:gd name="T18" fmla="*/ 2147483647 w 12"/>
              <a:gd name="T19" fmla="*/ 2147483647 h 70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702"/>
              <a:gd name="T32" fmla="*/ 12 w 12"/>
              <a:gd name="T33" fmla="*/ 702 h 70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702">
                <a:moveTo>
                  <a:pt x="6" y="702"/>
                </a:moveTo>
                <a:lnTo>
                  <a:pt x="12" y="696"/>
                </a:lnTo>
                <a:lnTo>
                  <a:pt x="12" y="0"/>
                </a:lnTo>
                <a:lnTo>
                  <a:pt x="0" y="0"/>
                </a:lnTo>
                <a:lnTo>
                  <a:pt x="0" y="696"/>
                </a:lnTo>
                <a:lnTo>
                  <a:pt x="6" y="702"/>
                </a:lnTo>
                <a:lnTo>
                  <a:pt x="0" y="696"/>
                </a:lnTo>
                <a:lnTo>
                  <a:pt x="6" y="702"/>
                </a:lnTo>
                <a:lnTo>
                  <a:pt x="12" y="696"/>
                </a:lnTo>
                <a:lnTo>
                  <a:pt x="6" y="702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0" name="Freeform 56">
            <a:extLst>
              <a:ext uri="{FF2B5EF4-FFF2-40B4-BE49-F238E27FC236}">
                <a16:creationId xmlns:a16="http://schemas.microsoft.com/office/drawing/2014/main" id="{EF3B62CD-77A8-7C49-90D0-24109DBA7972}"/>
              </a:ext>
            </a:extLst>
          </p:cNvPr>
          <p:cNvSpPr>
            <a:spLocks/>
          </p:cNvSpPr>
          <p:nvPr/>
        </p:nvSpPr>
        <p:spPr bwMode="auto">
          <a:xfrm>
            <a:off x="3502025" y="5776913"/>
            <a:ext cx="1360488" cy="26987"/>
          </a:xfrm>
          <a:custGeom>
            <a:avLst/>
            <a:gdLst>
              <a:gd name="T0" fmla="*/ 0 w 690"/>
              <a:gd name="T1" fmla="*/ 2147483647 h 12"/>
              <a:gd name="T2" fmla="*/ 2147483647 w 690"/>
              <a:gd name="T3" fmla="*/ 2147483647 h 12"/>
              <a:gd name="T4" fmla="*/ 2147483647 w 690"/>
              <a:gd name="T5" fmla="*/ 2147483647 h 12"/>
              <a:gd name="T6" fmla="*/ 2147483647 w 690"/>
              <a:gd name="T7" fmla="*/ 0 h 12"/>
              <a:gd name="T8" fmla="*/ 2147483647 w 690"/>
              <a:gd name="T9" fmla="*/ 0 h 12"/>
              <a:gd name="T10" fmla="*/ 0 w 690"/>
              <a:gd name="T11" fmla="*/ 2147483647 h 12"/>
              <a:gd name="T12" fmla="*/ 2147483647 w 690"/>
              <a:gd name="T13" fmla="*/ 0 h 12"/>
              <a:gd name="T14" fmla="*/ 0 w 690"/>
              <a:gd name="T15" fmla="*/ 2147483647 h 12"/>
              <a:gd name="T16" fmla="*/ 2147483647 w 690"/>
              <a:gd name="T17" fmla="*/ 2147483647 h 12"/>
              <a:gd name="T18" fmla="*/ 0 w 690"/>
              <a:gd name="T19" fmla="*/ 2147483647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90"/>
              <a:gd name="T31" fmla="*/ 0 h 12"/>
              <a:gd name="T32" fmla="*/ 690 w 690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90" h="12">
                <a:moveTo>
                  <a:pt x="0" y="6"/>
                </a:moveTo>
                <a:lnTo>
                  <a:pt x="6" y="12"/>
                </a:lnTo>
                <a:lnTo>
                  <a:pt x="690" y="12"/>
                </a:lnTo>
                <a:lnTo>
                  <a:pt x="690" y="0"/>
                </a:ln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lnTo>
                  <a:pt x="0" y="6"/>
                </a:lnTo>
                <a:lnTo>
                  <a:pt x="6" y="12"/>
                </a:lnTo>
                <a:lnTo>
                  <a:pt x="0" y="6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1" name="Freeform 57">
            <a:extLst>
              <a:ext uri="{FF2B5EF4-FFF2-40B4-BE49-F238E27FC236}">
                <a16:creationId xmlns:a16="http://schemas.microsoft.com/office/drawing/2014/main" id="{C08053AD-280E-174B-AFE1-03D6970920EA}"/>
              </a:ext>
            </a:extLst>
          </p:cNvPr>
          <p:cNvSpPr>
            <a:spLocks/>
          </p:cNvSpPr>
          <p:nvPr/>
        </p:nvSpPr>
        <p:spPr bwMode="auto">
          <a:xfrm>
            <a:off x="3489325" y="4232275"/>
            <a:ext cx="36513" cy="1558925"/>
          </a:xfrm>
          <a:custGeom>
            <a:avLst/>
            <a:gdLst>
              <a:gd name="T0" fmla="*/ 2147483647 w 18"/>
              <a:gd name="T1" fmla="*/ 0 h 702"/>
              <a:gd name="T2" fmla="*/ 0 w 18"/>
              <a:gd name="T3" fmla="*/ 2147483647 h 702"/>
              <a:gd name="T4" fmla="*/ 2147483647 w 18"/>
              <a:gd name="T5" fmla="*/ 2147483647 h 702"/>
              <a:gd name="T6" fmla="*/ 2147483647 w 18"/>
              <a:gd name="T7" fmla="*/ 2147483647 h 702"/>
              <a:gd name="T8" fmla="*/ 2147483647 w 18"/>
              <a:gd name="T9" fmla="*/ 2147483647 h 702"/>
              <a:gd name="T10" fmla="*/ 2147483647 w 18"/>
              <a:gd name="T11" fmla="*/ 0 h 702"/>
              <a:gd name="T12" fmla="*/ 2147483647 w 18"/>
              <a:gd name="T13" fmla="*/ 2147483647 h 702"/>
              <a:gd name="T14" fmla="*/ 2147483647 w 18"/>
              <a:gd name="T15" fmla="*/ 0 h 702"/>
              <a:gd name="T16" fmla="*/ 0 w 18"/>
              <a:gd name="T17" fmla="*/ 2147483647 h 702"/>
              <a:gd name="T18" fmla="*/ 2147483647 w 18"/>
              <a:gd name="T19" fmla="*/ 0 h 70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"/>
              <a:gd name="T31" fmla="*/ 0 h 702"/>
              <a:gd name="T32" fmla="*/ 18 w 18"/>
              <a:gd name="T33" fmla="*/ 702 h 70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" h="702">
                <a:moveTo>
                  <a:pt x="6" y="0"/>
                </a:moveTo>
                <a:lnTo>
                  <a:pt x="0" y="6"/>
                </a:lnTo>
                <a:lnTo>
                  <a:pt x="6" y="702"/>
                </a:lnTo>
                <a:lnTo>
                  <a:pt x="18" y="702"/>
                </a:lnTo>
                <a:lnTo>
                  <a:pt x="12" y="6"/>
                </a:lnTo>
                <a:lnTo>
                  <a:pt x="6" y="0"/>
                </a:lnTo>
                <a:lnTo>
                  <a:pt x="12" y="6"/>
                </a:ln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2" name="Freeform 58">
            <a:extLst>
              <a:ext uri="{FF2B5EF4-FFF2-40B4-BE49-F238E27FC236}">
                <a16:creationId xmlns:a16="http://schemas.microsoft.com/office/drawing/2014/main" id="{C3B19908-0AA2-FA4F-9A0A-4E19D30CF9DA}"/>
              </a:ext>
            </a:extLst>
          </p:cNvPr>
          <p:cNvSpPr>
            <a:spLocks/>
          </p:cNvSpPr>
          <p:nvPr/>
        </p:nvSpPr>
        <p:spPr bwMode="auto">
          <a:xfrm>
            <a:off x="2708275" y="5470525"/>
            <a:ext cx="2154238" cy="320675"/>
          </a:xfrm>
          <a:custGeom>
            <a:avLst/>
            <a:gdLst>
              <a:gd name="T0" fmla="*/ 0 w 182"/>
              <a:gd name="T1" fmla="*/ 0 h 24"/>
              <a:gd name="T2" fmla="*/ 2147483647 w 182"/>
              <a:gd name="T3" fmla="*/ 0 h 24"/>
              <a:gd name="T4" fmla="*/ 2147483647 w 182"/>
              <a:gd name="T5" fmla="*/ 2147483647 h 24"/>
              <a:gd name="T6" fmla="*/ 2147483647 w 182"/>
              <a:gd name="T7" fmla="*/ 2147483647 h 24"/>
              <a:gd name="T8" fmla="*/ 0 w 182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2"/>
              <a:gd name="T16" fmla="*/ 0 h 24"/>
              <a:gd name="T17" fmla="*/ 182 w 182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2" h="24">
                <a:moveTo>
                  <a:pt x="0" y="0"/>
                </a:moveTo>
                <a:lnTo>
                  <a:pt x="115" y="0"/>
                </a:lnTo>
                <a:lnTo>
                  <a:pt x="182" y="24"/>
                </a:lnTo>
                <a:lnTo>
                  <a:pt x="68" y="24"/>
                </a:lnTo>
                <a:lnTo>
                  <a:pt x="0" y="0"/>
                </a:ln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3" name="Freeform 59">
            <a:extLst>
              <a:ext uri="{FF2B5EF4-FFF2-40B4-BE49-F238E27FC236}">
                <a16:creationId xmlns:a16="http://schemas.microsoft.com/office/drawing/2014/main" id="{0EF38947-F725-7F44-A36D-C04E59502F75}"/>
              </a:ext>
            </a:extLst>
          </p:cNvPr>
          <p:cNvSpPr>
            <a:spLocks/>
          </p:cNvSpPr>
          <p:nvPr/>
        </p:nvSpPr>
        <p:spPr bwMode="auto">
          <a:xfrm>
            <a:off x="2708275" y="5457825"/>
            <a:ext cx="1373188" cy="26988"/>
          </a:xfrm>
          <a:custGeom>
            <a:avLst/>
            <a:gdLst>
              <a:gd name="T0" fmla="*/ 2147483647 w 696"/>
              <a:gd name="T1" fmla="*/ 0 h 12"/>
              <a:gd name="T2" fmla="*/ 2147483647 w 696"/>
              <a:gd name="T3" fmla="*/ 0 h 12"/>
              <a:gd name="T4" fmla="*/ 0 w 696"/>
              <a:gd name="T5" fmla="*/ 0 h 12"/>
              <a:gd name="T6" fmla="*/ 0 w 696"/>
              <a:gd name="T7" fmla="*/ 2147483647 h 12"/>
              <a:gd name="T8" fmla="*/ 2147483647 w 696"/>
              <a:gd name="T9" fmla="*/ 2147483647 h 12"/>
              <a:gd name="T10" fmla="*/ 2147483647 w 696"/>
              <a:gd name="T11" fmla="*/ 0 h 12"/>
              <a:gd name="T12" fmla="*/ 2147483647 w 696"/>
              <a:gd name="T13" fmla="*/ 2147483647 h 12"/>
              <a:gd name="T14" fmla="*/ 2147483647 w 696"/>
              <a:gd name="T15" fmla="*/ 2147483647 h 12"/>
              <a:gd name="T16" fmla="*/ 2147483647 w 696"/>
              <a:gd name="T17" fmla="*/ 0 h 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96"/>
              <a:gd name="T28" fmla="*/ 0 h 12"/>
              <a:gd name="T29" fmla="*/ 696 w 696"/>
              <a:gd name="T30" fmla="*/ 12 h 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96" h="12">
                <a:moveTo>
                  <a:pt x="690" y="0"/>
                </a:moveTo>
                <a:lnTo>
                  <a:pt x="690" y="0"/>
                </a:lnTo>
                <a:lnTo>
                  <a:pt x="0" y="0"/>
                </a:lnTo>
                <a:lnTo>
                  <a:pt x="0" y="12"/>
                </a:lnTo>
                <a:lnTo>
                  <a:pt x="690" y="12"/>
                </a:lnTo>
                <a:lnTo>
                  <a:pt x="690" y="0"/>
                </a:lnTo>
                <a:lnTo>
                  <a:pt x="690" y="12"/>
                </a:lnTo>
                <a:lnTo>
                  <a:pt x="696" y="6"/>
                </a:lnTo>
                <a:lnTo>
                  <a:pt x="690" y="0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4" name="Freeform 60">
            <a:extLst>
              <a:ext uri="{FF2B5EF4-FFF2-40B4-BE49-F238E27FC236}">
                <a16:creationId xmlns:a16="http://schemas.microsoft.com/office/drawing/2014/main" id="{8D688742-8835-364B-8FAA-EF332A3CDEC6}"/>
              </a:ext>
            </a:extLst>
          </p:cNvPr>
          <p:cNvSpPr>
            <a:spLocks/>
          </p:cNvSpPr>
          <p:nvPr/>
        </p:nvSpPr>
        <p:spPr bwMode="auto">
          <a:xfrm>
            <a:off x="4068763" y="5457825"/>
            <a:ext cx="804862" cy="346075"/>
          </a:xfrm>
          <a:custGeom>
            <a:avLst/>
            <a:gdLst>
              <a:gd name="T0" fmla="*/ 2147483647 w 408"/>
              <a:gd name="T1" fmla="*/ 2147483647 h 156"/>
              <a:gd name="T2" fmla="*/ 2147483647 w 408"/>
              <a:gd name="T3" fmla="*/ 2147483647 h 156"/>
              <a:gd name="T4" fmla="*/ 0 w 408"/>
              <a:gd name="T5" fmla="*/ 0 h 156"/>
              <a:gd name="T6" fmla="*/ 0 w 408"/>
              <a:gd name="T7" fmla="*/ 2147483647 h 156"/>
              <a:gd name="T8" fmla="*/ 2147483647 w 408"/>
              <a:gd name="T9" fmla="*/ 2147483647 h 156"/>
              <a:gd name="T10" fmla="*/ 2147483647 w 408"/>
              <a:gd name="T11" fmla="*/ 2147483647 h 156"/>
              <a:gd name="T12" fmla="*/ 2147483647 w 408"/>
              <a:gd name="T13" fmla="*/ 2147483647 h 156"/>
              <a:gd name="T14" fmla="*/ 2147483647 w 408"/>
              <a:gd name="T15" fmla="*/ 2147483647 h 156"/>
              <a:gd name="T16" fmla="*/ 2147483647 w 408"/>
              <a:gd name="T17" fmla="*/ 2147483647 h 156"/>
              <a:gd name="T18" fmla="*/ 2147483647 w 408"/>
              <a:gd name="T19" fmla="*/ 2147483647 h 1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08"/>
              <a:gd name="T31" fmla="*/ 0 h 156"/>
              <a:gd name="T32" fmla="*/ 408 w 408"/>
              <a:gd name="T33" fmla="*/ 156 h 15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08" h="156">
                <a:moveTo>
                  <a:pt x="402" y="156"/>
                </a:moveTo>
                <a:lnTo>
                  <a:pt x="408" y="144"/>
                </a:lnTo>
                <a:lnTo>
                  <a:pt x="0" y="0"/>
                </a:lnTo>
                <a:lnTo>
                  <a:pt x="0" y="12"/>
                </a:lnTo>
                <a:lnTo>
                  <a:pt x="402" y="156"/>
                </a:lnTo>
                <a:lnTo>
                  <a:pt x="408" y="150"/>
                </a:lnTo>
                <a:lnTo>
                  <a:pt x="408" y="144"/>
                </a:lnTo>
                <a:lnTo>
                  <a:pt x="402" y="156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5" name="Freeform 61">
            <a:extLst>
              <a:ext uri="{FF2B5EF4-FFF2-40B4-BE49-F238E27FC236}">
                <a16:creationId xmlns:a16="http://schemas.microsoft.com/office/drawing/2014/main" id="{DFAE28D6-6AA4-2D4D-8EAF-187BD4F10C89}"/>
              </a:ext>
            </a:extLst>
          </p:cNvPr>
          <p:cNvSpPr>
            <a:spLocks/>
          </p:cNvSpPr>
          <p:nvPr/>
        </p:nvSpPr>
        <p:spPr bwMode="auto">
          <a:xfrm>
            <a:off x="3502025" y="5776913"/>
            <a:ext cx="1360488" cy="26987"/>
          </a:xfrm>
          <a:custGeom>
            <a:avLst/>
            <a:gdLst>
              <a:gd name="T0" fmla="*/ 0 w 690"/>
              <a:gd name="T1" fmla="*/ 2147483647 h 12"/>
              <a:gd name="T2" fmla="*/ 2147483647 w 690"/>
              <a:gd name="T3" fmla="*/ 2147483647 h 12"/>
              <a:gd name="T4" fmla="*/ 2147483647 w 690"/>
              <a:gd name="T5" fmla="*/ 2147483647 h 12"/>
              <a:gd name="T6" fmla="*/ 2147483647 w 690"/>
              <a:gd name="T7" fmla="*/ 0 h 12"/>
              <a:gd name="T8" fmla="*/ 2147483647 w 690"/>
              <a:gd name="T9" fmla="*/ 0 h 12"/>
              <a:gd name="T10" fmla="*/ 0 w 690"/>
              <a:gd name="T11" fmla="*/ 2147483647 h 12"/>
              <a:gd name="T12" fmla="*/ 2147483647 w 690"/>
              <a:gd name="T13" fmla="*/ 0 h 12"/>
              <a:gd name="T14" fmla="*/ 0 w 690"/>
              <a:gd name="T15" fmla="*/ 2147483647 h 12"/>
              <a:gd name="T16" fmla="*/ 2147483647 w 690"/>
              <a:gd name="T17" fmla="*/ 2147483647 h 12"/>
              <a:gd name="T18" fmla="*/ 0 w 690"/>
              <a:gd name="T19" fmla="*/ 2147483647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90"/>
              <a:gd name="T31" fmla="*/ 0 h 12"/>
              <a:gd name="T32" fmla="*/ 690 w 690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90" h="12">
                <a:moveTo>
                  <a:pt x="0" y="12"/>
                </a:moveTo>
                <a:lnTo>
                  <a:pt x="6" y="12"/>
                </a:lnTo>
                <a:lnTo>
                  <a:pt x="690" y="12"/>
                </a:lnTo>
                <a:lnTo>
                  <a:pt x="690" y="0"/>
                </a:lnTo>
                <a:lnTo>
                  <a:pt x="6" y="0"/>
                </a:lnTo>
                <a:lnTo>
                  <a:pt x="0" y="12"/>
                </a:lnTo>
                <a:lnTo>
                  <a:pt x="6" y="0"/>
                </a:lnTo>
                <a:lnTo>
                  <a:pt x="0" y="6"/>
                </a:lnTo>
                <a:lnTo>
                  <a:pt x="6" y="12"/>
                </a:lnTo>
                <a:lnTo>
                  <a:pt x="0" y="12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6" name="Freeform 62">
            <a:extLst>
              <a:ext uri="{FF2B5EF4-FFF2-40B4-BE49-F238E27FC236}">
                <a16:creationId xmlns:a16="http://schemas.microsoft.com/office/drawing/2014/main" id="{67CE07A0-4EB1-7A4A-83ED-9BD45D6B1A0D}"/>
              </a:ext>
            </a:extLst>
          </p:cNvPr>
          <p:cNvSpPr>
            <a:spLocks/>
          </p:cNvSpPr>
          <p:nvPr/>
        </p:nvSpPr>
        <p:spPr bwMode="auto">
          <a:xfrm>
            <a:off x="2708275" y="5457825"/>
            <a:ext cx="804863" cy="346075"/>
          </a:xfrm>
          <a:custGeom>
            <a:avLst/>
            <a:gdLst>
              <a:gd name="T0" fmla="*/ 0 w 408"/>
              <a:gd name="T1" fmla="*/ 0 h 156"/>
              <a:gd name="T2" fmla="*/ 0 w 408"/>
              <a:gd name="T3" fmla="*/ 2147483647 h 156"/>
              <a:gd name="T4" fmla="*/ 2147483647 w 408"/>
              <a:gd name="T5" fmla="*/ 2147483647 h 156"/>
              <a:gd name="T6" fmla="*/ 2147483647 w 408"/>
              <a:gd name="T7" fmla="*/ 2147483647 h 156"/>
              <a:gd name="T8" fmla="*/ 2147483647 w 408"/>
              <a:gd name="T9" fmla="*/ 0 h 156"/>
              <a:gd name="T10" fmla="*/ 0 w 408"/>
              <a:gd name="T11" fmla="*/ 0 h 156"/>
              <a:gd name="T12" fmla="*/ 2147483647 w 408"/>
              <a:gd name="T13" fmla="*/ 0 h 156"/>
              <a:gd name="T14" fmla="*/ 0 w 408"/>
              <a:gd name="T15" fmla="*/ 0 h 156"/>
              <a:gd name="T16" fmla="*/ 0 w 408"/>
              <a:gd name="T17" fmla="*/ 2147483647 h 156"/>
              <a:gd name="T18" fmla="*/ 0 w 408"/>
              <a:gd name="T19" fmla="*/ 0 h 1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08"/>
              <a:gd name="T31" fmla="*/ 0 h 156"/>
              <a:gd name="T32" fmla="*/ 408 w 408"/>
              <a:gd name="T33" fmla="*/ 156 h 15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08" h="156">
                <a:moveTo>
                  <a:pt x="0" y="0"/>
                </a:moveTo>
                <a:lnTo>
                  <a:pt x="0" y="12"/>
                </a:lnTo>
                <a:lnTo>
                  <a:pt x="402" y="156"/>
                </a:lnTo>
                <a:lnTo>
                  <a:pt x="408" y="144"/>
                </a:lnTo>
                <a:lnTo>
                  <a:pt x="6" y="0"/>
                </a:lnTo>
                <a:lnTo>
                  <a:pt x="0" y="0"/>
                </a:lnTo>
                <a:lnTo>
                  <a:pt x="6" y="0"/>
                </a:lnTo>
                <a:lnTo>
                  <a:pt x="0" y="0"/>
                </a:lnTo>
                <a:lnTo>
                  <a:pt x="0" y="12"/>
                </a:lnTo>
                <a:lnTo>
                  <a:pt x="0" y="0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7" name="Oval 63">
            <a:extLst>
              <a:ext uri="{FF2B5EF4-FFF2-40B4-BE49-F238E27FC236}">
                <a16:creationId xmlns:a16="http://schemas.microsoft.com/office/drawing/2014/main" id="{6955EF6B-3027-B043-9DBD-13E98328C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588" y="5710238"/>
            <a:ext cx="153987" cy="160337"/>
          </a:xfrm>
          <a:prstGeom prst="ellipse">
            <a:avLst/>
          </a:pr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28" name="Freeform 64">
            <a:extLst>
              <a:ext uri="{FF2B5EF4-FFF2-40B4-BE49-F238E27FC236}">
                <a16:creationId xmlns:a16="http://schemas.microsoft.com/office/drawing/2014/main" id="{E0C30530-D853-D34E-824E-34FD324D55D4}"/>
              </a:ext>
            </a:extLst>
          </p:cNvPr>
          <p:cNvSpPr>
            <a:spLocks/>
          </p:cNvSpPr>
          <p:nvPr/>
        </p:nvSpPr>
        <p:spPr bwMode="auto">
          <a:xfrm>
            <a:off x="3513138" y="5697538"/>
            <a:ext cx="82550" cy="93662"/>
          </a:xfrm>
          <a:custGeom>
            <a:avLst/>
            <a:gdLst>
              <a:gd name="T0" fmla="*/ 2147483647 w 42"/>
              <a:gd name="T1" fmla="*/ 2147483647 h 42"/>
              <a:gd name="T2" fmla="*/ 2147483647 w 42"/>
              <a:gd name="T3" fmla="*/ 2147483647 h 42"/>
              <a:gd name="T4" fmla="*/ 2147483647 w 42"/>
              <a:gd name="T5" fmla="*/ 2147483647 h 42"/>
              <a:gd name="T6" fmla="*/ 2147483647 w 42"/>
              <a:gd name="T7" fmla="*/ 2147483647 h 42"/>
              <a:gd name="T8" fmla="*/ 2147483647 w 42"/>
              <a:gd name="T9" fmla="*/ 0 h 42"/>
              <a:gd name="T10" fmla="*/ 0 w 42"/>
              <a:gd name="T11" fmla="*/ 0 h 42"/>
              <a:gd name="T12" fmla="*/ 0 w 42"/>
              <a:gd name="T13" fmla="*/ 2147483647 h 42"/>
              <a:gd name="T14" fmla="*/ 2147483647 w 42"/>
              <a:gd name="T15" fmla="*/ 2147483647 h 42"/>
              <a:gd name="T16" fmla="*/ 2147483647 w 42"/>
              <a:gd name="T17" fmla="*/ 2147483647 h 42"/>
              <a:gd name="T18" fmla="*/ 2147483647 w 42"/>
              <a:gd name="T19" fmla="*/ 2147483647 h 42"/>
              <a:gd name="T20" fmla="*/ 2147483647 w 42"/>
              <a:gd name="T21" fmla="*/ 2147483647 h 42"/>
              <a:gd name="T22" fmla="*/ 2147483647 w 42"/>
              <a:gd name="T23" fmla="*/ 2147483647 h 42"/>
              <a:gd name="T24" fmla="*/ 2147483647 w 42"/>
              <a:gd name="T25" fmla="*/ 2147483647 h 4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42"/>
              <a:gd name="T41" fmla="*/ 42 w 42"/>
              <a:gd name="T42" fmla="*/ 42 h 4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42">
                <a:moveTo>
                  <a:pt x="42" y="42"/>
                </a:moveTo>
                <a:lnTo>
                  <a:pt x="42" y="42"/>
                </a:lnTo>
                <a:lnTo>
                  <a:pt x="36" y="24"/>
                </a:lnTo>
                <a:lnTo>
                  <a:pt x="30" y="12"/>
                </a:lnTo>
                <a:lnTo>
                  <a:pt x="12" y="0"/>
                </a:lnTo>
                <a:lnTo>
                  <a:pt x="0" y="0"/>
                </a:lnTo>
                <a:lnTo>
                  <a:pt x="0" y="12"/>
                </a:lnTo>
                <a:lnTo>
                  <a:pt x="12" y="12"/>
                </a:lnTo>
                <a:lnTo>
                  <a:pt x="18" y="18"/>
                </a:lnTo>
                <a:lnTo>
                  <a:pt x="24" y="30"/>
                </a:lnTo>
                <a:lnTo>
                  <a:pt x="30" y="42"/>
                </a:lnTo>
                <a:lnTo>
                  <a:pt x="42" y="42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9" name="Freeform 65">
            <a:extLst>
              <a:ext uri="{FF2B5EF4-FFF2-40B4-BE49-F238E27FC236}">
                <a16:creationId xmlns:a16="http://schemas.microsoft.com/office/drawing/2014/main" id="{8AFBE90C-FF1C-144D-8604-4E82ED449D63}"/>
              </a:ext>
            </a:extLst>
          </p:cNvPr>
          <p:cNvSpPr>
            <a:spLocks/>
          </p:cNvSpPr>
          <p:nvPr/>
        </p:nvSpPr>
        <p:spPr bwMode="auto">
          <a:xfrm>
            <a:off x="3513138" y="5791200"/>
            <a:ext cx="82550" cy="92075"/>
          </a:xfrm>
          <a:custGeom>
            <a:avLst/>
            <a:gdLst>
              <a:gd name="T0" fmla="*/ 0 w 42"/>
              <a:gd name="T1" fmla="*/ 2147483647 h 42"/>
              <a:gd name="T2" fmla="*/ 0 w 42"/>
              <a:gd name="T3" fmla="*/ 2147483647 h 42"/>
              <a:gd name="T4" fmla="*/ 2147483647 w 42"/>
              <a:gd name="T5" fmla="*/ 2147483647 h 42"/>
              <a:gd name="T6" fmla="*/ 2147483647 w 42"/>
              <a:gd name="T7" fmla="*/ 2147483647 h 42"/>
              <a:gd name="T8" fmla="*/ 2147483647 w 42"/>
              <a:gd name="T9" fmla="*/ 2147483647 h 42"/>
              <a:gd name="T10" fmla="*/ 2147483647 w 42"/>
              <a:gd name="T11" fmla="*/ 0 h 42"/>
              <a:gd name="T12" fmla="*/ 2147483647 w 42"/>
              <a:gd name="T13" fmla="*/ 0 h 42"/>
              <a:gd name="T14" fmla="*/ 2147483647 w 42"/>
              <a:gd name="T15" fmla="*/ 2147483647 h 42"/>
              <a:gd name="T16" fmla="*/ 2147483647 w 42"/>
              <a:gd name="T17" fmla="*/ 2147483647 h 42"/>
              <a:gd name="T18" fmla="*/ 2147483647 w 42"/>
              <a:gd name="T19" fmla="*/ 2147483647 h 42"/>
              <a:gd name="T20" fmla="*/ 0 w 42"/>
              <a:gd name="T21" fmla="*/ 2147483647 h 42"/>
              <a:gd name="T22" fmla="*/ 0 w 42"/>
              <a:gd name="T23" fmla="*/ 2147483647 h 42"/>
              <a:gd name="T24" fmla="*/ 0 w 42"/>
              <a:gd name="T25" fmla="*/ 2147483647 h 4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42"/>
              <a:gd name="T41" fmla="*/ 42 w 42"/>
              <a:gd name="T42" fmla="*/ 42 h 4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42">
                <a:moveTo>
                  <a:pt x="0" y="42"/>
                </a:moveTo>
                <a:lnTo>
                  <a:pt x="0" y="42"/>
                </a:lnTo>
                <a:lnTo>
                  <a:pt x="12" y="36"/>
                </a:lnTo>
                <a:lnTo>
                  <a:pt x="30" y="30"/>
                </a:lnTo>
                <a:lnTo>
                  <a:pt x="36" y="18"/>
                </a:lnTo>
                <a:lnTo>
                  <a:pt x="42" y="0"/>
                </a:lnTo>
                <a:lnTo>
                  <a:pt x="30" y="0"/>
                </a:lnTo>
                <a:lnTo>
                  <a:pt x="24" y="12"/>
                </a:lnTo>
                <a:lnTo>
                  <a:pt x="18" y="18"/>
                </a:lnTo>
                <a:lnTo>
                  <a:pt x="12" y="30"/>
                </a:lnTo>
                <a:lnTo>
                  <a:pt x="0" y="30"/>
                </a:lnTo>
                <a:lnTo>
                  <a:pt x="0" y="42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0" name="Freeform 66">
            <a:extLst>
              <a:ext uri="{FF2B5EF4-FFF2-40B4-BE49-F238E27FC236}">
                <a16:creationId xmlns:a16="http://schemas.microsoft.com/office/drawing/2014/main" id="{D6619CB4-27D8-6843-A79B-7E129B616B67}"/>
              </a:ext>
            </a:extLst>
          </p:cNvPr>
          <p:cNvSpPr>
            <a:spLocks/>
          </p:cNvSpPr>
          <p:nvPr/>
        </p:nvSpPr>
        <p:spPr bwMode="auto">
          <a:xfrm>
            <a:off x="3430588" y="5791200"/>
            <a:ext cx="82550" cy="92075"/>
          </a:xfrm>
          <a:custGeom>
            <a:avLst/>
            <a:gdLst>
              <a:gd name="T0" fmla="*/ 0 w 42"/>
              <a:gd name="T1" fmla="*/ 0 h 42"/>
              <a:gd name="T2" fmla="*/ 0 w 42"/>
              <a:gd name="T3" fmla="*/ 0 h 42"/>
              <a:gd name="T4" fmla="*/ 0 w 42"/>
              <a:gd name="T5" fmla="*/ 2147483647 h 42"/>
              <a:gd name="T6" fmla="*/ 2147483647 w 42"/>
              <a:gd name="T7" fmla="*/ 2147483647 h 42"/>
              <a:gd name="T8" fmla="*/ 2147483647 w 42"/>
              <a:gd name="T9" fmla="*/ 2147483647 h 42"/>
              <a:gd name="T10" fmla="*/ 2147483647 w 42"/>
              <a:gd name="T11" fmla="*/ 2147483647 h 42"/>
              <a:gd name="T12" fmla="*/ 2147483647 w 42"/>
              <a:gd name="T13" fmla="*/ 2147483647 h 42"/>
              <a:gd name="T14" fmla="*/ 2147483647 w 42"/>
              <a:gd name="T15" fmla="*/ 2147483647 h 42"/>
              <a:gd name="T16" fmla="*/ 2147483647 w 42"/>
              <a:gd name="T17" fmla="*/ 2147483647 h 42"/>
              <a:gd name="T18" fmla="*/ 2147483647 w 42"/>
              <a:gd name="T19" fmla="*/ 2147483647 h 42"/>
              <a:gd name="T20" fmla="*/ 2147483647 w 42"/>
              <a:gd name="T21" fmla="*/ 0 h 42"/>
              <a:gd name="T22" fmla="*/ 2147483647 w 42"/>
              <a:gd name="T23" fmla="*/ 0 h 42"/>
              <a:gd name="T24" fmla="*/ 0 w 42"/>
              <a:gd name="T25" fmla="*/ 0 h 4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42"/>
              <a:gd name="T41" fmla="*/ 42 w 42"/>
              <a:gd name="T42" fmla="*/ 42 h 4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42">
                <a:moveTo>
                  <a:pt x="0" y="0"/>
                </a:moveTo>
                <a:lnTo>
                  <a:pt x="0" y="0"/>
                </a:lnTo>
                <a:lnTo>
                  <a:pt x="0" y="18"/>
                </a:lnTo>
                <a:lnTo>
                  <a:pt x="12" y="30"/>
                </a:lnTo>
                <a:lnTo>
                  <a:pt x="24" y="36"/>
                </a:lnTo>
                <a:lnTo>
                  <a:pt x="42" y="42"/>
                </a:lnTo>
                <a:lnTo>
                  <a:pt x="42" y="30"/>
                </a:lnTo>
                <a:lnTo>
                  <a:pt x="30" y="30"/>
                </a:lnTo>
                <a:lnTo>
                  <a:pt x="18" y="18"/>
                </a:lnTo>
                <a:lnTo>
                  <a:pt x="12" y="12"/>
                </a:lnTo>
                <a:lnTo>
                  <a:pt x="6" y="0"/>
                </a:lnTo>
                <a:lnTo>
                  <a:pt x="0" y="0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1" name="Freeform 67">
            <a:extLst>
              <a:ext uri="{FF2B5EF4-FFF2-40B4-BE49-F238E27FC236}">
                <a16:creationId xmlns:a16="http://schemas.microsoft.com/office/drawing/2014/main" id="{FAF493F8-C09E-CB4B-AEEF-F0B31E093FCA}"/>
              </a:ext>
            </a:extLst>
          </p:cNvPr>
          <p:cNvSpPr>
            <a:spLocks/>
          </p:cNvSpPr>
          <p:nvPr/>
        </p:nvSpPr>
        <p:spPr bwMode="auto">
          <a:xfrm>
            <a:off x="3430588" y="5697538"/>
            <a:ext cx="82550" cy="93662"/>
          </a:xfrm>
          <a:custGeom>
            <a:avLst/>
            <a:gdLst>
              <a:gd name="T0" fmla="*/ 2147483647 w 42"/>
              <a:gd name="T1" fmla="*/ 0 h 42"/>
              <a:gd name="T2" fmla="*/ 2147483647 w 42"/>
              <a:gd name="T3" fmla="*/ 0 h 42"/>
              <a:gd name="T4" fmla="*/ 2147483647 w 42"/>
              <a:gd name="T5" fmla="*/ 0 h 42"/>
              <a:gd name="T6" fmla="*/ 2147483647 w 42"/>
              <a:gd name="T7" fmla="*/ 2147483647 h 42"/>
              <a:gd name="T8" fmla="*/ 0 w 42"/>
              <a:gd name="T9" fmla="*/ 2147483647 h 42"/>
              <a:gd name="T10" fmla="*/ 0 w 42"/>
              <a:gd name="T11" fmla="*/ 2147483647 h 42"/>
              <a:gd name="T12" fmla="*/ 2147483647 w 42"/>
              <a:gd name="T13" fmla="*/ 2147483647 h 42"/>
              <a:gd name="T14" fmla="*/ 2147483647 w 42"/>
              <a:gd name="T15" fmla="*/ 2147483647 h 42"/>
              <a:gd name="T16" fmla="*/ 2147483647 w 42"/>
              <a:gd name="T17" fmla="*/ 2147483647 h 42"/>
              <a:gd name="T18" fmla="*/ 2147483647 w 42"/>
              <a:gd name="T19" fmla="*/ 2147483647 h 42"/>
              <a:gd name="T20" fmla="*/ 2147483647 w 42"/>
              <a:gd name="T21" fmla="*/ 2147483647 h 42"/>
              <a:gd name="T22" fmla="*/ 2147483647 w 42"/>
              <a:gd name="T23" fmla="*/ 2147483647 h 42"/>
              <a:gd name="T24" fmla="*/ 2147483647 w 42"/>
              <a:gd name="T25" fmla="*/ 0 h 42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42"/>
              <a:gd name="T40" fmla="*/ 0 h 42"/>
              <a:gd name="T41" fmla="*/ 42 w 42"/>
              <a:gd name="T42" fmla="*/ 42 h 42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42" h="42">
                <a:moveTo>
                  <a:pt x="42" y="0"/>
                </a:moveTo>
                <a:lnTo>
                  <a:pt x="42" y="0"/>
                </a:lnTo>
                <a:lnTo>
                  <a:pt x="24" y="0"/>
                </a:lnTo>
                <a:lnTo>
                  <a:pt x="12" y="12"/>
                </a:lnTo>
                <a:lnTo>
                  <a:pt x="0" y="24"/>
                </a:lnTo>
                <a:lnTo>
                  <a:pt x="0" y="42"/>
                </a:lnTo>
                <a:lnTo>
                  <a:pt x="6" y="42"/>
                </a:lnTo>
                <a:lnTo>
                  <a:pt x="12" y="30"/>
                </a:lnTo>
                <a:lnTo>
                  <a:pt x="18" y="18"/>
                </a:lnTo>
                <a:lnTo>
                  <a:pt x="30" y="12"/>
                </a:lnTo>
                <a:lnTo>
                  <a:pt x="42" y="12"/>
                </a:lnTo>
                <a:lnTo>
                  <a:pt x="42" y="0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2" name="Freeform 68">
            <a:extLst>
              <a:ext uri="{FF2B5EF4-FFF2-40B4-BE49-F238E27FC236}">
                <a16:creationId xmlns:a16="http://schemas.microsoft.com/office/drawing/2014/main" id="{6C7A7B19-44BD-414A-8A0B-09274ECBA387}"/>
              </a:ext>
            </a:extLst>
          </p:cNvPr>
          <p:cNvSpPr>
            <a:spLocks/>
          </p:cNvSpPr>
          <p:nvPr/>
        </p:nvSpPr>
        <p:spPr bwMode="auto">
          <a:xfrm>
            <a:off x="2708275" y="3898900"/>
            <a:ext cx="1420813" cy="26988"/>
          </a:xfrm>
          <a:custGeom>
            <a:avLst/>
            <a:gdLst>
              <a:gd name="T0" fmla="*/ 0 w 720"/>
              <a:gd name="T1" fmla="*/ 2147483647 h 12"/>
              <a:gd name="T2" fmla="*/ 2147483647 w 720"/>
              <a:gd name="T3" fmla="*/ 2147483647 h 12"/>
              <a:gd name="T4" fmla="*/ 2147483647 w 720"/>
              <a:gd name="T5" fmla="*/ 2147483647 h 12"/>
              <a:gd name="T6" fmla="*/ 2147483647 w 720"/>
              <a:gd name="T7" fmla="*/ 0 h 12"/>
              <a:gd name="T8" fmla="*/ 2147483647 w 720"/>
              <a:gd name="T9" fmla="*/ 0 h 12"/>
              <a:gd name="T10" fmla="*/ 0 w 720"/>
              <a:gd name="T11" fmla="*/ 2147483647 h 12"/>
              <a:gd name="T12" fmla="*/ 2147483647 w 720"/>
              <a:gd name="T13" fmla="*/ 0 h 12"/>
              <a:gd name="T14" fmla="*/ 0 w 720"/>
              <a:gd name="T15" fmla="*/ 2147483647 h 12"/>
              <a:gd name="T16" fmla="*/ 2147483647 w 720"/>
              <a:gd name="T17" fmla="*/ 2147483647 h 12"/>
              <a:gd name="T18" fmla="*/ 0 w 720"/>
              <a:gd name="T19" fmla="*/ 2147483647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20"/>
              <a:gd name="T31" fmla="*/ 0 h 12"/>
              <a:gd name="T32" fmla="*/ 720 w 720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20" h="12">
                <a:moveTo>
                  <a:pt x="0" y="6"/>
                </a:moveTo>
                <a:lnTo>
                  <a:pt x="6" y="12"/>
                </a:lnTo>
                <a:lnTo>
                  <a:pt x="720" y="12"/>
                </a:lnTo>
                <a:lnTo>
                  <a:pt x="720" y="0"/>
                </a:ln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lnTo>
                  <a:pt x="0" y="6"/>
                </a:lnTo>
                <a:lnTo>
                  <a:pt x="6" y="12"/>
                </a:lnTo>
                <a:lnTo>
                  <a:pt x="0" y="6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3" name="Freeform 69">
            <a:extLst>
              <a:ext uri="{FF2B5EF4-FFF2-40B4-BE49-F238E27FC236}">
                <a16:creationId xmlns:a16="http://schemas.microsoft.com/office/drawing/2014/main" id="{C2CA75C8-3C94-4444-A61D-61878AEF6B98}"/>
              </a:ext>
            </a:extLst>
          </p:cNvPr>
          <p:cNvSpPr>
            <a:spLocks/>
          </p:cNvSpPr>
          <p:nvPr/>
        </p:nvSpPr>
        <p:spPr bwMode="auto">
          <a:xfrm>
            <a:off x="2708275" y="3913188"/>
            <a:ext cx="23813" cy="1571625"/>
          </a:xfrm>
          <a:custGeom>
            <a:avLst/>
            <a:gdLst>
              <a:gd name="T0" fmla="*/ 2147483647 w 12"/>
              <a:gd name="T1" fmla="*/ 2147483647 h 708"/>
              <a:gd name="T2" fmla="*/ 2147483647 w 12"/>
              <a:gd name="T3" fmla="*/ 2147483647 h 708"/>
              <a:gd name="T4" fmla="*/ 2147483647 w 12"/>
              <a:gd name="T5" fmla="*/ 0 h 708"/>
              <a:gd name="T6" fmla="*/ 0 w 12"/>
              <a:gd name="T7" fmla="*/ 0 h 708"/>
              <a:gd name="T8" fmla="*/ 0 w 12"/>
              <a:gd name="T9" fmla="*/ 2147483647 h 708"/>
              <a:gd name="T10" fmla="*/ 2147483647 w 12"/>
              <a:gd name="T11" fmla="*/ 2147483647 h 708"/>
              <a:gd name="T12" fmla="*/ 0 w 12"/>
              <a:gd name="T13" fmla="*/ 2147483647 h 708"/>
              <a:gd name="T14" fmla="*/ 2147483647 w 12"/>
              <a:gd name="T15" fmla="*/ 2147483647 h 708"/>
              <a:gd name="T16" fmla="*/ 2147483647 w 12"/>
              <a:gd name="T17" fmla="*/ 2147483647 h 708"/>
              <a:gd name="T18" fmla="*/ 2147483647 w 12"/>
              <a:gd name="T19" fmla="*/ 2147483647 h 70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708"/>
              <a:gd name="T32" fmla="*/ 12 w 12"/>
              <a:gd name="T33" fmla="*/ 708 h 70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708">
                <a:moveTo>
                  <a:pt x="6" y="708"/>
                </a:moveTo>
                <a:lnTo>
                  <a:pt x="12" y="702"/>
                </a:lnTo>
                <a:lnTo>
                  <a:pt x="12" y="0"/>
                </a:lnTo>
                <a:lnTo>
                  <a:pt x="0" y="0"/>
                </a:lnTo>
                <a:lnTo>
                  <a:pt x="0" y="702"/>
                </a:lnTo>
                <a:lnTo>
                  <a:pt x="6" y="708"/>
                </a:lnTo>
                <a:lnTo>
                  <a:pt x="0" y="702"/>
                </a:lnTo>
                <a:lnTo>
                  <a:pt x="6" y="708"/>
                </a:lnTo>
                <a:lnTo>
                  <a:pt x="12" y="702"/>
                </a:lnTo>
                <a:lnTo>
                  <a:pt x="6" y="708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4" name="Freeform 70">
            <a:extLst>
              <a:ext uri="{FF2B5EF4-FFF2-40B4-BE49-F238E27FC236}">
                <a16:creationId xmlns:a16="http://schemas.microsoft.com/office/drawing/2014/main" id="{C373CAB8-ED85-874A-91EF-DA5C2167327A}"/>
              </a:ext>
            </a:extLst>
          </p:cNvPr>
          <p:cNvSpPr>
            <a:spLocks/>
          </p:cNvSpPr>
          <p:nvPr/>
        </p:nvSpPr>
        <p:spPr bwMode="auto">
          <a:xfrm>
            <a:off x="2720975" y="5457825"/>
            <a:ext cx="1419225" cy="26988"/>
          </a:xfrm>
          <a:custGeom>
            <a:avLst/>
            <a:gdLst>
              <a:gd name="T0" fmla="*/ 2147483647 w 720"/>
              <a:gd name="T1" fmla="*/ 2147483647 h 12"/>
              <a:gd name="T2" fmla="*/ 2147483647 w 720"/>
              <a:gd name="T3" fmla="*/ 0 h 12"/>
              <a:gd name="T4" fmla="*/ 0 w 720"/>
              <a:gd name="T5" fmla="*/ 0 h 12"/>
              <a:gd name="T6" fmla="*/ 0 w 720"/>
              <a:gd name="T7" fmla="*/ 2147483647 h 12"/>
              <a:gd name="T8" fmla="*/ 2147483647 w 720"/>
              <a:gd name="T9" fmla="*/ 2147483647 h 12"/>
              <a:gd name="T10" fmla="*/ 2147483647 w 720"/>
              <a:gd name="T11" fmla="*/ 2147483647 h 12"/>
              <a:gd name="T12" fmla="*/ 2147483647 w 720"/>
              <a:gd name="T13" fmla="*/ 2147483647 h 12"/>
              <a:gd name="T14" fmla="*/ 2147483647 w 720"/>
              <a:gd name="T15" fmla="*/ 2147483647 h 12"/>
              <a:gd name="T16" fmla="*/ 2147483647 w 720"/>
              <a:gd name="T17" fmla="*/ 0 h 12"/>
              <a:gd name="T18" fmla="*/ 2147483647 w 720"/>
              <a:gd name="T19" fmla="*/ 2147483647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720"/>
              <a:gd name="T31" fmla="*/ 0 h 12"/>
              <a:gd name="T32" fmla="*/ 720 w 720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720" h="12">
                <a:moveTo>
                  <a:pt x="720" y="6"/>
                </a:moveTo>
                <a:lnTo>
                  <a:pt x="714" y="0"/>
                </a:lnTo>
                <a:lnTo>
                  <a:pt x="0" y="0"/>
                </a:lnTo>
                <a:lnTo>
                  <a:pt x="0" y="12"/>
                </a:lnTo>
                <a:lnTo>
                  <a:pt x="714" y="12"/>
                </a:lnTo>
                <a:lnTo>
                  <a:pt x="720" y="6"/>
                </a:lnTo>
                <a:lnTo>
                  <a:pt x="714" y="12"/>
                </a:lnTo>
                <a:lnTo>
                  <a:pt x="720" y="6"/>
                </a:lnTo>
                <a:lnTo>
                  <a:pt x="714" y="0"/>
                </a:lnTo>
                <a:lnTo>
                  <a:pt x="720" y="6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5" name="Freeform 71">
            <a:extLst>
              <a:ext uri="{FF2B5EF4-FFF2-40B4-BE49-F238E27FC236}">
                <a16:creationId xmlns:a16="http://schemas.microsoft.com/office/drawing/2014/main" id="{3991314B-6015-3D44-8EB9-B6AB180EF1F9}"/>
              </a:ext>
            </a:extLst>
          </p:cNvPr>
          <p:cNvSpPr>
            <a:spLocks/>
          </p:cNvSpPr>
          <p:nvPr/>
        </p:nvSpPr>
        <p:spPr bwMode="auto">
          <a:xfrm>
            <a:off x="4116388" y="3898900"/>
            <a:ext cx="23812" cy="1571625"/>
          </a:xfrm>
          <a:custGeom>
            <a:avLst/>
            <a:gdLst>
              <a:gd name="T0" fmla="*/ 2147483647 w 12"/>
              <a:gd name="T1" fmla="*/ 0 h 708"/>
              <a:gd name="T2" fmla="*/ 0 w 12"/>
              <a:gd name="T3" fmla="*/ 2147483647 h 708"/>
              <a:gd name="T4" fmla="*/ 0 w 12"/>
              <a:gd name="T5" fmla="*/ 2147483647 h 708"/>
              <a:gd name="T6" fmla="*/ 2147483647 w 12"/>
              <a:gd name="T7" fmla="*/ 2147483647 h 708"/>
              <a:gd name="T8" fmla="*/ 2147483647 w 12"/>
              <a:gd name="T9" fmla="*/ 2147483647 h 708"/>
              <a:gd name="T10" fmla="*/ 2147483647 w 12"/>
              <a:gd name="T11" fmla="*/ 0 h 708"/>
              <a:gd name="T12" fmla="*/ 2147483647 w 12"/>
              <a:gd name="T13" fmla="*/ 2147483647 h 708"/>
              <a:gd name="T14" fmla="*/ 2147483647 w 12"/>
              <a:gd name="T15" fmla="*/ 0 h 708"/>
              <a:gd name="T16" fmla="*/ 0 w 12"/>
              <a:gd name="T17" fmla="*/ 2147483647 h 708"/>
              <a:gd name="T18" fmla="*/ 2147483647 w 12"/>
              <a:gd name="T19" fmla="*/ 0 h 70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708"/>
              <a:gd name="T32" fmla="*/ 12 w 12"/>
              <a:gd name="T33" fmla="*/ 708 h 708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708">
                <a:moveTo>
                  <a:pt x="6" y="0"/>
                </a:moveTo>
                <a:lnTo>
                  <a:pt x="0" y="6"/>
                </a:lnTo>
                <a:lnTo>
                  <a:pt x="0" y="708"/>
                </a:lnTo>
                <a:lnTo>
                  <a:pt x="12" y="708"/>
                </a:lnTo>
                <a:lnTo>
                  <a:pt x="12" y="6"/>
                </a:lnTo>
                <a:lnTo>
                  <a:pt x="6" y="0"/>
                </a:lnTo>
                <a:lnTo>
                  <a:pt x="12" y="6"/>
                </a:ln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6" name="Freeform 72">
            <a:extLst>
              <a:ext uri="{FF2B5EF4-FFF2-40B4-BE49-F238E27FC236}">
                <a16:creationId xmlns:a16="http://schemas.microsoft.com/office/drawing/2014/main" id="{8A507CB1-1B92-2C48-B60B-FBDEBCA8EE3F}"/>
              </a:ext>
            </a:extLst>
          </p:cNvPr>
          <p:cNvSpPr>
            <a:spLocks/>
          </p:cNvSpPr>
          <p:nvPr/>
        </p:nvSpPr>
        <p:spPr bwMode="auto">
          <a:xfrm>
            <a:off x="4116388" y="3925888"/>
            <a:ext cx="746125" cy="333375"/>
          </a:xfrm>
          <a:custGeom>
            <a:avLst/>
            <a:gdLst>
              <a:gd name="T0" fmla="*/ 0 w 378"/>
              <a:gd name="T1" fmla="*/ 2147483647 h 150"/>
              <a:gd name="T2" fmla="*/ 2147483647 w 378"/>
              <a:gd name="T3" fmla="*/ 2147483647 h 150"/>
              <a:gd name="T4" fmla="*/ 2147483647 w 378"/>
              <a:gd name="T5" fmla="*/ 2147483647 h 150"/>
              <a:gd name="T6" fmla="*/ 2147483647 w 378"/>
              <a:gd name="T7" fmla="*/ 2147483647 h 150"/>
              <a:gd name="T8" fmla="*/ 2147483647 w 378"/>
              <a:gd name="T9" fmla="*/ 0 h 150"/>
              <a:gd name="T10" fmla="*/ 0 w 378"/>
              <a:gd name="T11" fmla="*/ 2147483647 h 150"/>
              <a:gd name="T12" fmla="*/ 2147483647 w 378"/>
              <a:gd name="T13" fmla="*/ 0 h 150"/>
              <a:gd name="T14" fmla="*/ 0 w 378"/>
              <a:gd name="T15" fmla="*/ 0 h 150"/>
              <a:gd name="T16" fmla="*/ 2147483647 w 378"/>
              <a:gd name="T17" fmla="*/ 2147483647 h 150"/>
              <a:gd name="T18" fmla="*/ 0 w 378"/>
              <a:gd name="T19" fmla="*/ 2147483647 h 1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78"/>
              <a:gd name="T31" fmla="*/ 0 h 150"/>
              <a:gd name="T32" fmla="*/ 378 w 378"/>
              <a:gd name="T33" fmla="*/ 150 h 1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78" h="150">
                <a:moveTo>
                  <a:pt x="0" y="6"/>
                </a:moveTo>
                <a:lnTo>
                  <a:pt x="6" y="12"/>
                </a:lnTo>
                <a:lnTo>
                  <a:pt x="378" y="150"/>
                </a:lnTo>
                <a:lnTo>
                  <a:pt x="378" y="138"/>
                </a:lnTo>
                <a:lnTo>
                  <a:pt x="12" y="0"/>
                </a:lnTo>
                <a:lnTo>
                  <a:pt x="0" y="6"/>
                </a:lnTo>
                <a:lnTo>
                  <a:pt x="12" y="0"/>
                </a:lnTo>
                <a:lnTo>
                  <a:pt x="0" y="0"/>
                </a:lnTo>
                <a:lnTo>
                  <a:pt x="6" y="12"/>
                </a:lnTo>
                <a:lnTo>
                  <a:pt x="0" y="6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7" name="Freeform 73">
            <a:extLst>
              <a:ext uri="{FF2B5EF4-FFF2-40B4-BE49-F238E27FC236}">
                <a16:creationId xmlns:a16="http://schemas.microsoft.com/office/drawing/2014/main" id="{A790155E-56C6-4646-B2E0-93527A80BA70}"/>
              </a:ext>
            </a:extLst>
          </p:cNvPr>
          <p:cNvSpPr>
            <a:spLocks/>
          </p:cNvSpPr>
          <p:nvPr/>
        </p:nvSpPr>
        <p:spPr bwMode="auto">
          <a:xfrm>
            <a:off x="4116388" y="3940175"/>
            <a:ext cx="23812" cy="1544638"/>
          </a:xfrm>
          <a:custGeom>
            <a:avLst/>
            <a:gdLst>
              <a:gd name="T0" fmla="*/ 2147483647 w 12"/>
              <a:gd name="T1" fmla="*/ 2147483647 h 696"/>
              <a:gd name="T2" fmla="*/ 2147483647 w 12"/>
              <a:gd name="T3" fmla="*/ 2147483647 h 696"/>
              <a:gd name="T4" fmla="*/ 2147483647 w 12"/>
              <a:gd name="T5" fmla="*/ 0 h 696"/>
              <a:gd name="T6" fmla="*/ 0 w 12"/>
              <a:gd name="T7" fmla="*/ 0 h 696"/>
              <a:gd name="T8" fmla="*/ 0 w 12"/>
              <a:gd name="T9" fmla="*/ 2147483647 h 696"/>
              <a:gd name="T10" fmla="*/ 2147483647 w 12"/>
              <a:gd name="T11" fmla="*/ 2147483647 h 696"/>
              <a:gd name="T12" fmla="*/ 0 w 12"/>
              <a:gd name="T13" fmla="*/ 2147483647 h 696"/>
              <a:gd name="T14" fmla="*/ 2147483647 w 12"/>
              <a:gd name="T15" fmla="*/ 2147483647 h 696"/>
              <a:gd name="T16" fmla="*/ 2147483647 w 12"/>
              <a:gd name="T17" fmla="*/ 2147483647 h 696"/>
              <a:gd name="T18" fmla="*/ 2147483647 w 12"/>
              <a:gd name="T19" fmla="*/ 2147483647 h 6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696"/>
              <a:gd name="T32" fmla="*/ 12 w 12"/>
              <a:gd name="T33" fmla="*/ 696 h 6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696">
                <a:moveTo>
                  <a:pt x="6" y="696"/>
                </a:moveTo>
                <a:lnTo>
                  <a:pt x="12" y="690"/>
                </a:lnTo>
                <a:lnTo>
                  <a:pt x="12" y="0"/>
                </a:lnTo>
                <a:lnTo>
                  <a:pt x="0" y="0"/>
                </a:lnTo>
                <a:lnTo>
                  <a:pt x="0" y="690"/>
                </a:lnTo>
                <a:lnTo>
                  <a:pt x="6" y="696"/>
                </a:lnTo>
                <a:lnTo>
                  <a:pt x="0" y="690"/>
                </a:lnTo>
                <a:lnTo>
                  <a:pt x="6" y="696"/>
                </a:lnTo>
                <a:lnTo>
                  <a:pt x="12" y="690"/>
                </a:lnTo>
                <a:lnTo>
                  <a:pt x="6" y="696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8" name="Freeform 74">
            <a:extLst>
              <a:ext uri="{FF2B5EF4-FFF2-40B4-BE49-F238E27FC236}">
                <a16:creationId xmlns:a16="http://schemas.microsoft.com/office/drawing/2014/main" id="{A4A73E1D-E4AF-5945-A78B-9FC5438D9345}"/>
              </a:ext>
            </a:extLst>
          </p:cNvPr>
          <p:cNvSpPr>
            <a:spLocks/>
          </p:cNvSpPr>
          <p:nvPr/>
        </p:nvSpPr>
        <p:spPr bwMode="auto">
          <a:xfrm>
            <a:off x="4129088" y="5457825"/>
            <a:ext cx="744537" cy="333375"/>
          </a:xfrm>
          <a:custGeom>
            <a:avLst/>
            <a:gdLst>
              <a:gd name="T0" fmla="*/ 2147483647 w 378"/>
              <a:gd name="T1" fmla="*/ 2147483647 h 150"/>
              <a:gd name="T2" fmla="*/ 2147483647 w 378"/>
              <a:gd name="T3" fmla="*/ 2147483647 h 150"/>
              <a:gd name="T4" fmla="*/ 0 w 378"/>
              <a:gd name="T5" fmla="*/ 0 h 150"/>
              <a:gd name="T6" fmla="*/ 0 w 378"/>
              <a:gd name="T7" fmla="*/ 2147483647 h 150"/>
              <a:gd name="T8" fmla="*/ 2147483647 w 378"/>
              <a:gd name="T9" fmla="*/ 2147483647 h 150"/>
              <a:gd name="T10" fmla="*/ 2147483647 w 378"/>
              <a:gd name="T11" fmla="*/ 2147483647 h 150"/>
              <a:gd name="T12" fmla="*/ 2147483647 w 378"/>
              <a:gd name="T13" fmla="*/ 2147483647 h 150"/>
              <a:gd name="T14" fmla="*/ 2147483647 w 378"/>
              <a:gd name="T15" fmla="*/ 2147483647 h 150"/>
              <a:gd name="T16" fmla="*/ 2147483647 w 378"/>
              <a:gd name="T17" fmla="*/ 2147483647 h 150"/>
              <a:gd name="T18" fmla="*/ 2147483647 w 378"/>
              <a:gd name="T19" fmla="*/ 2147483647 h 15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78"/>
              <a:gd name="T31" fmla="*/ 0 h 150"/>
              <a:gd name="T32" fmla="*/ 378 w 378"/>
              <a:gd name="T33" fmla="*/ 150 h 15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78" h="150">
                <a:moveTo>
                  <a:pt x="378" y="150"/>
                </a:moveTo>
                <a:lnTo>
                  <a:pt x="372" y="144"/>
                </a:lnTo>
                <a:lnTo>
                  <a:pt x="0" y="0"/>
                </a:lnTo>
                <a:lnTo>
                  <a:pt x="0" y="12"/>
                </a:lnTo>
                <a:lnTo>
                  <a:pt x="366" y="150"/>
                </a:lnTo>
                <a:lnTo>
                  <a:pt x="378" y="150"/>
                </a:lnTo>
                <a:lnTo>
                  <a:pt x="366" y="150"/>
                </a:lnTo>
                <a:lnTo>
                  <a:pt x="378" y="150"/>
                </a:lnTo>
                <a:lnTo>
                  <a:pt x="372" y="144"/>
                </a:lnTo>
                <a:lnTo>
                  <a:pt x="378" y="150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39" name="Freeform 75">
            <a:extLst>
              <a:ext uri="{FF2B5EF4-FFF2-40B4-BE49-F238E27FC236}">
                <a16:creationId xmlns:a16="http://schemas.microsoft.com/office/drawing/2014/main" id="{1177BC77-A09F-804B-8BE7-91DC86645DDF}"/>
              </a:ext>
            </a:extLst>
          </p:cNvPr>
          <p:cNvSpPr>
            <a:spLocks/>
          </p:cNvSpPr>
          <p:nvPr/>
        </p:nvSpPr>
        <p:spPr bwMode="auto">
          <a:xfrm>
            <a:off x="4849813" y="4232275"/>
            <a:ext cx="23812" cy="1558925"/>
          </a:xfrm>
          <a:custGeom>
            <a:avLst/>
            <a:gdLst>
              <a:gd name="T0" fmla="*/ 2147483647 w 12"/>
              <a:gd name="T1" fmla="*/ 0 h 702"/>
              <a:gd name="T2" fmla="*/ 0 w 12"/>
              <a:gd name="T3" fmla="*/ 2147483647 h 702"/>
              <a:gd name="T4" fmla="*/ 0 w 12"/>
              <a:gd name="T5" fmla="*/ 2147483647 h 702"/>
              <a:gd name="T6" fmla="*/ 2147483647 w 12"/>
              <a:gd name="T7" fmla="*/ 2147483647 h 702"/>
              <a:gd name="T8" fmla="*/ 2147483647 w 12"/>
              <a:gd name="T9" fmla="*/ 2147483647 h 702"/>
              <a:gd name="T10" fmla="*/ 2147483647 w 12"/>
              <a:gd name="T11" fmla="*/ 0 h 702"/>
              <a:gd name="T12" fmla="*/ 2147483647 w 12"/>
              <a:gd name="T13" fmla="*/ 2147483647 h 702"/>
              <a:gd name="T14" fmla="*/ 2147483647 w 12"/>
              <a:gd name="T15" fmla="*/ 0 h 702"/>
              <a:gd name="T16" fmla="*/ 0 w 12"/>
              <a:gd name="T17" fmla="*/ 2147483647 h 702"/>
              <a:gd name="T18" fmla="*/ 2147483647 w 12"/>
              <a:gd name="T19" fmla="*/ 0 h 70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702"/>
              <a:gd name="T32" fmla="*/ 12 w 12"/>
              <a:gd name="T33" fmla="*/ 702 h 70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702">
                <a:moveTo>
                  <a:pt x="6" y="0"/>
                </a:moveTo>
                <a:lnTo>
                  <a:pt x="0" y="6"/>
                </a:lnTo>
                <a:lnTo>
                  <a:pt x="0" y="702"/>
                </a:lnTo>
                <a:lnTo>
                  <a:pt x="12" y="702"/>
                </a:lnTo>
                <a:lnTo>
                  <a:pt x="12" y="6"/>
                </a:lnTo>
                <a:lnTo>
                  <a:pt x="6" y="0"/>
                </a:lnTo>
                <a:lnTo>
                  <a:pt x="12" y="6"/>
                </a:ln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0" name="Freeform 76">
            <a:extLst>
              <a:ext uri="{FF2B5EF4-FFF2-40B4-BE49-F238E27FC236}">
                <a16:creationId xmlns:a16="http://schemas.microsoft.com/office/drawing/2014/main" id="{CFD01869-67C5-A742-8931-ACFE51726031}"/>
              </a:ext>
            </a:extLst>
          </p:cNvPr>
          <p:cNvSpPr>
            <a:spLocks/>
          </p:cNvSpPr>
          <p:nvPr/>
        </p:nvSpPr>
        <p:spPr bwMode="auto">
          <a:xfrm>
            <a:off x="2732088" y="3898900"/>
            <a:ext cx="1360487" cy="26988"/>
          </a:xfrm>
          <a:custGeom>
            <a:avLst/>
            <a:gdLst>
              <a:gd name="T0" fmla="*/ 2147483647 w 690"/>
              <a:gd name="T1" fmla="*/ 0 h 12"/>
              <a:gd name="T2" fmla="*/ 2147483647 w 690"/>
              <a:gd name="T3" fmla="*/ 0 h 12"/>
              <a:gd name="T4" fmla="*/ 0 w 690"/>
              <a:gd name="T5" fmla="*/ 0 h 12"/>
              <a:gd name="T6" fmla="*/ 0 w 690"/>
              <a:gd name="T7" fmla="*/ 2147483647 h 12"/>
              <a:gd name="T8" fmla="*/ 2147483647 w 690"/>
              <a:gd name="T9" fmla="*/ 2147483647 h 12"/>
              <a:gd name="T10" fmla="*/ 2147483647 w 690"/>
              <a:gd name="T11" fmla="*/ 0 h 12"/>
              <a:gd name="T12" fmla="*/ 2147483647 w 690"/>
              <a:gd name="T13" fmla="*/ 2147483647 h 12"/>
              <a:gd name="T14" fmla="*/ 2147483647 w 690"/>
              <a:gd name="T15" fmla="*/ 2147483647 h 12"/>
              <a:gd name="T16" fmla="*/ 2147483647 w 690"/>
              <a:gd name="T17" fmla="*/ 0 h 12"/>
              <a:gd name="T18" fmla="*/ 2147483647 w 690"/>
              <a:gd name="T19" fmla="*/ 0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90"/>
              <a:gd name="T31" fmla="*/ 0 h 12"/>
              <a:gd name="T32" fmla="*/ 690 w 690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90" h="12">
                <a:moveTo>
                  <a:pt x="690" y="0"/>
                </a:moveTo>
                <a:lnTo>
                  <a:pt x="684" y="0"/>
                </a:lnTo>
                <a:lnTo>
                  <a:pt x="0" y="0"/>
                </a:lnTo>
                <a:lnTo>
                  <a:pt x="0" y="12"/>
                </a:lnTo>
                <a:lnTo>
                  <a:pt x="684" y="12"/>
                </a:lnTo>
                <a:lnTo>
                  <a:pt x="690" y="0"/>
                </a:lnTo>
                <a:lnTo>
                  <a:pt x="684" y="12"/>
                </a:lnTo>
                <a:lnTo>
                  <a:pt x="690" y="6"/>
                </a:lnTo>
                <a:lnTo>
                  <a:pt x="684" y="0"/>
                </a:lnTo>
                <a:lnTo>
                  <a:pt x="690" y="0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1" name="Freeform 77">
            <a:extLst>
              <a:ext uri="{FF2B5EF4-FFF2-40B4-BE49-F238E27FC236}">
                <a16:creationId xmlns:a16="http://schemas.microsoft.com/office/drawing/2014/main" id="{FAE7285E-8FB3-BF41-9AC7-BF71AADFA949}"/>
              </a:ext>
            </a:extLst>
          </p:cNvPr>
          <p:cNvSpPr>
            <a:spLocks/>
          </p:cNvSpPr>
          <p:nvPr/>
        </p:nvSpPr>
        <p:spPr bwMode="auto">
          <a:xfrm>
            <a:off x="4081463" y="3898900"/>
            <a:ext cx="792162" cy="360363"/>
          </a:xfrm>
          <a:custGeom>
            <a:avLst/>
            <a:gdLst>
              <a:gd name="T0" fmla="*/ 2147483647 w 402"/>
              <a:gd name="T1" fmla="*/ 2147483647 h 162"/>
              <a:gd name="T2" fmla="*/ 2147483647 w 402"/>
              <a:gd name="T3" fmla="*/ 2147483647 h 162"/>
              <a:gd name="T4" fmla="*/ 2147483647 w 402"/>
              <a:gd name="T5" fmla="*/ 0 h 162"/>
              <a:gd name="T6" fmla="*/ 0 w 402"/>
              <a:gd name="T7" fmla="*/ 2147483647 h 162"/>
              <a:gd name="T8" fmla="*/ 2147483647 w 402"/>
              <a:gd name="T9" fmla="*/ 2147483647 h 162"/>
              <a:gd name="T10" fmla="*/ 2147483647 w 402"/>
              <a:gd name="T11" fmla="*/ 2147483647 h 162"/>
              <a:gd name="T12" fmla="*/ 2147483647 w 402"/>
              <a:gd name="T13" fmla="*/ 2147483647 h 162"/>
              <a:gd name="T14" fmla="*/ 2147483647 w 402"/>
              <a:gd name="T15" fmla="*/ 2147483647 h 162"/>
              <a:gd name="T16" fmla="*/ 2147483647 w 402"/>
              <a:gd name="T17" fmla="*/ 2147483647 h 162"/>
              <a:gd name="T18" fmla="*/ 2147483647 w 402"/>
              <a:gd name="T19" fmla="*/ 2147483647 h 16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02"/>
              <a:gd name="T31" fmla="*/ 0 h 162"/>
              <a:gd name="T32" fmla="*/ 402 w 402"/>
              <a:gd name="T33" fmla="*/ 162 h 16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02" h="162">
                <a:moveTo>
                  <a:pt x="396" y="162"/>
                </a:moveTo>
                <a:lnTo>
                  <a:pt x="396" y="150"/>
                </a:lnTo>
                <a:lnTo>
                  <a:pt x="6" y="0"/>
                </a:lnTo>
                <a:lnTo>
                  <a:pt x="0" y="12"/>
                </a:lnTo>
                <a:lnTo>
                  <a:pt x="396" y="162"/>
                </a:lnTo>
                <a:lnTo>
                  <a:pt x="402" y="162"/>
                </a:lnTo>
                <a:lnTo>
                  <a:pt x="396" y="150"/>
                </a:lnTo>
                <a:lnTo>
                  <a:pt x="396" y="162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2" name="Freeform 78">
            <a:extLst>
              <a:ext uri="{FF2B5EF4-FFF2-40B4-BE49-F238E27FC236}">
                <a16:creationId xmlns:a16="http://schemas.microsoft.com/office/drawing/2014/main" id="{CAC055FF-F5FA-2541-A4C6-4D0CC61DFE56}"/>
              </a:ext>
            </a:extLst>
          </p:cNvPr>
          <p:cNvSpPr>
            <a:spLocks/>
          </p:cNvSpPr>
          <p:nvPr/>
        </p:nvSpPr>
        <p:spPr bwMode="auto">
          <a:xfrm>
            <a:off x="3502025" y="4232275"/>
            <a:ext cx="1360488" cy="26988"/>
          </a:xfrm>
          <a:custGeom>
            <a:avLst/>
            <a:gdLst>
              <a:gd name="T0" fmla="*/ 0 w 690"/>
              <a:gd name="T1" fmla="*/ 2147483647 h 12"/>
              <a:gd name="T2" fmla="*/ 2147483647 w 690"/>
              <a:gd name="T3" fmla="*/ 2147483647 h 12"/>
              <a:gd name="T4" fmla="*/ 2147483647 w 690"/>
              <a:gd name="T5" fmla="*/ 2147483647 h 12"/>
              <a:gd name="T6" fmla="*/ 2147483647 w 690"/>
              <a:gd name="T7" fmla="*/ 0 h 12"/>
              <a:gd name="T8" fmla="*/ 2147483647 w 690"/>
              <a:gd name="T9" fmla="*/ 0 h 12"/>
              <a:gd name="T10" fmla="*/ 0 w 690"/>
              <a:gd name="T11" fmla="*/ 2147483647 h 12"/>
              <a:gd name="T12" fmla="*/ 2147483647 w 690"/>
              <a:gd name="T13" fmla="*/ 0 h 12"/>
              <a:gd name="T14" fmla="*/ 0 w 690"/>
              <a:gd name="T15" fmla="*/ 2147483647 h 12"/>
              <a:gd name="T16" fmla="*/ 2147483647 w 690"/>
              <a:gd name="T17" fmla="*/ 2147483647 h 12"/>
              <a:gd name="T18" fmla="*/ 0 w 690"/>
              <a:gd name="T19" fmla="*/ 2147483647 h 1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690"/>
              <a:gd name="T31" fmla="*/ 0 h 12"/>
              <a:gd name="T32" fmla="*/ 690 w 690"/>
              <a:gd name="T33" fmla="*/ 12 h 1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690" h="12">
                <a:moveTo>
                  <a:pt x="0" y="12"/>
                </a:moveTo>
                <a:lnTo>
                  <a:pt x="6" y="12"/>
                </a:lnTo>
                <a:lnTo>
                  <a:pt x="690" y="12"/>
                </a:lnTo>
                <a:lnTo>
                  <a:pt x="690" y="0"/>
                </a:lnTo>
                <a:lnTo>
                  <a:pt x="6" y="0"/>
                </a:lnTo>
                <a:lnTo>
                  <a:pt x="0" y="12"/>
                </a:lnTo>
                <a:lnTo>
                  <a:pt x="6" y="0"/>
                </a:lnTo>
                <a:lnTo>
                  <a:pt x="0" y="6"/>
                </a:lnTo>
                <a:lnTo>
                  <a:pt x="6" y="12"/>
                </a:lnTo>
                <a:lnTo>
                  <a:pt x="0" y="12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3" name="Freeform 79">
            <a:extLst>
              <a:ext uri="{FF2B5EF4-FFF2-40B4-BE49-F238E27FC236}">
                <a16:creationId xmlns:a16="http://schemas.microsoft.com/office/drawing/2014/main" id="{FABD6893-11B8-6D43-ACF5-9A059F2CDAFE}"/>
              </a:ext>
            </a:extLst>
          </p:cNvPr>
          <p:cNvSpPr>
            <a:spLocks/>
          </p:cNvSpPr>
          <p:nvPr/>
        </p:nvSpPr>
        <p:spPr bwMode="auto">
          <a:xfrm>
            <a:off x="2720975" y="3898900"/>
            <a:ext cx="792163" cy="360363"/>
          </a:xfrm>
          <a:custGeom>
            <a:avLst/>
            <a:gdLst>
              <a:gd name="T0" fmla="*/ 2147483647 w 402"/>
              <a:gd name="T1" fmla="*/ 0 h 162"/>
              <a:gd name="T2" fmla="*/ 2147483647 w 402"/>
              <a:gd name="T3" fmla="*/ 2147483647 h 162"/>
              <a:gd name="T4" fmla="*/ 2147483647 w 402"/>
              <a:gd name="T5" fmla="*/ 2147483647 h 162"/>
              <a:gd name="T6" fmla="*/ 2147483647 w 402"/>
              <a:gd name="T7" fmla="*/ 2147483647 h 162"/>
              <a:gd name="T8" fmla="*/ 2147483647 w 402"/>
              <a:gd name="T9" fmla="*/ 0 h 162"/>
              <a:gd name="T10" fmla="*/ 2147483647 w 402"/>
              <a:gd name="T11" fmla="*/ 0 h 162"/>
              <a:gd name="T12" fmla="*/ 2147483647 w 402"/>
              <a:gd name="T13" fmla="*/ 0 h 162"/>
              <a:gd name="T14" fmla="*/ 0 w 402"/>
              <a:gd name="T15" fmla="*/ 2147483647 h 162"/>
              <a:gd name="T16" fmla="*/ 2147483647 w 402"/>
              <a:gd name="T17" fmla="*/ 2147483647 h 162"/>
              <a:gd name="T18" fmla="*/ 2147483647 w 402"/>
              <a:gd name="T19" fmla="*/ 0 h 16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02"/>
              <a:gd name="T31" fmla="*/ 0 h 162"/>
              <a:gd name="T32" fmla="*/ 402 w 402"/>
              <a:gd name="T33" fmla="*/ 162 h 16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02" h="162">
                <a:moveTo>
                  <a:pt x="6" y="0"/>
                </a:moveTo>
                <a:lnTo>
                  <a:pt x="6" y="12"/>
                </a:lnTo>
                <a:lnTo>
                  <a:pt x="396" y="162"/>
                </a:lnTo>
                <a:lnTo>
                  <a:pt x="402" y="150"/>
                </a:lnTo>
                <a:lnTo>
                  <a:pt x="6" y="0"/>
                </a:lnTo>
                <a:lnTo>
                  <a:pt x="0" y="6"/>
                </a:lnTo>
                <a:lnTo>
                  <a:pt x="6" y="12"/>
                </a:lnTo>
                <a:lnTo>
                  <a:pt x="6" y="0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4" name="Freeform 80">
            <a:extLst>
              <a:ext uri="{FF2B5EF4-FFF2-40B4-BE49-F238E27FC236}">
                <a16:creationId xmlns:a16="http://schemas.microsoft.com/office/drawing/2014/main" id="{73458C1E-1940-A844-8527-944F263404A8}"/>
              </a:ext>
            </a:extLst>
          </p:cNvPr>
          <p:cNvSpPr>
            <a:spLocks/>
          </p:cNvSpPr>
          <p:nvPr/>
        </p:nvSpPr>
        <p:spPr bwMode="auto">
          <a:xfrm>
            <a:off x="4246563" y="5616575"/>
            <a:ext cx="296862" cy="333375"/>
          </a:xfrm>
          <a:custGeom>
            <a:avLst/>
            <a:gdLst>
              <a:gd name="T0" fmla="*/ 2147483647 w 150"/>
              <a:gd name="T1" fmla="*/ 2147483647 h 150"/>
              <a:gd name="T2" fmla="*/ 0 w 150"/>
              <a:gd name="T3" fmla="*/ 2147483647 h 150"/>
              <a:gd name="T4" fmla="*/ 0 w 150"/>
              <a:gd name="T5" fmla="*/ 0 h 150"/>
              <a:gd name="T6" fmla="*/ 2147483647 w 150"/>
              <a:gd name="T7" fmla="*/ 2147483647 h 150"/>
              <a:gd name="T8" fmla="*/ 2147483647 w 150"/>
              <a:gd name="T9" fmla="*/ 2147483647 h 1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0"/>
              <a:gd name="T16" fmla="*/ 0 h 150"/>
              <a:gd name="T17" fmla="*/ 150 w 150"/>
              <a:gd name="T18" fmla="*/ 150 h 1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0" h="150">
                <a:moveTo>
                  <a:pt x="150" y="78"/>
                </a:moveTo>
                <a:lnTo>
                  <a:pt x="0" y="150"/>
                </a:lnTo>
                <a:lnTo>
                  <a:pt x="0" y="0"/>
                </a:lnTo>
                <a:lnTo>
                  <a:pt x="150" y="78"/>
                </a:lnTo>
                <a:close/>
              </a:path>
            </a:pathLst>
          </a:custGeom>
          <a:solidFill>
            <a:srgbClr val="EB3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5" name="Rectangle 81">
            <a:extLst>
              <a:ext uri="{FF2B5EF4-FFF2-40B4-BE49-F238E27FC236}">
                <a16:creationId xmlns:a16="http://schemas.microsoft.com/office/drawing/2014/main" id="{F55A52C6-2204-4B4A-8647-F39CD7156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0025" y="5764213"/>
            <a:ext cx="249238" cy="52387"/>
          </a:xfrm>
          <a:prstGeom prst="rect">
            <a:avLst/>
          </a:prstGeom>
          <a:solidFill>
            <a:srgbClr val="EB3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46" name="Rectangle 82">
            <a:extLst>
              <a:ext uri="{FF2B5EF4-FFF2-40B4-BE49-F238E27FC236}">
                <a16:creationId xmlns:a16="http://schemas.microsoft.com/office/drawing/2014/main" id="{CA82EA17-80FE-334E-878C-1B5C0C4E5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213" y="4951413"/>
            <a:ext cx="2762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009049"/>
                </a:solidFill>
              </a:rPr>
              <a:t>H</a:t>
            </a:r>
            <a:endParaRPr lang="en-US" altLang="en-US" sz="1400"/>
          </a:p>
        </p:txBody>
      </p:sp>
      <p:sp>
        <p:nvSpPr>
          <p:cNvPr id="21547" name="Rectangle 83">
            <a:extLst>
              <a:ext uri="{FF2B5EF4-FFF2-40B4-BE49-F238E27FC236}">
                <a16:creationId xmlns:a16="http://schemas.microsoft.com/office/drawing/2014/main" id="{7519A5A7-1F4B-4542-BFEA-C37A7D9E6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5105400"/>
            <a:ext cx="1587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500" b="1">
                <a:solidFill>
                  <a:srgbClr val="009049"/>
                </a:solidFill>
              </a:rPr>
              <a:t>y</a:t>
            </a:r>
            <a:endParaRPr lang="en-US" altLang="en-US" sz="1400"/>
          </a:p>
        </p:txBody>
      </p:sp>
      <p:sp>
        <p:nvSpPr>
          <p:cNvPr id="21548" name="Freeform 84">
            <a:extLst>
              <a:ext uri="{FF2B5EF4-FFF2-40B4-BE49-F238E27FC236}">
                <a16:creationId xmlns:a16="http://schemas.microsoft.com/office/drawing/2014/main" id="{49A63975-47DA-9440-95F3-D0CECDEAEB4F}"/>
              </a:ext>
            </a:extLst>
          </p:cNvPr>
          <p:cNvSpPr>
            <a:spLocks/>
          </p:cNvSpPr>
          <p:nvPr/>
        </p:nvSpPr>
        <p:spPr bwMode="auto">
          <a:xfrm>
            <a:off x="3714750" y="4778375"/>
            <a:ext cx="331788" cy="306388"/>
          </a:xfrm>
          <a:custGeom>
            <a:avLst/>
            <a:gdLst>
              <a:gd name="T0" fmla="*/ 0 w 168"/>
              <a:gd name="T1" fmla="*/ 0 h 138"/>
              <a:gd name="T2" fmla="*/ 2147483647 w 168"/>
              <a:gd name="T3" fmla="*/ 2147483647 h 138"/>
              <a:gd name="T4" fmla="*/ 2147483647 w 168"/>
              <a:gd name="T5" fmla="*/ 2147483647 h 138"/>
              <a:gd name="T6" fmla="*/ 0 w 168"/>
              <a:gd name="T7" fmla="*/ 0 h 138"/>
              <a:gd name="T8" fmla="*/ 0 w 168"/>
              <a:gd name="T9" fmla="*/ 0 h 1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"/>
              <a:gd name="T16" fmla="*/ 0 h 138"/>
              <a:gd name="T17" fmla="*/ 168 w 168"/>
              <a:gd name="T18" fmla="*/ 138 h 1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" h="138">
                <a:moveTo>
                  <a:pt x="0" y="0"/>
                </a:moveTo>
                <a:lnTo>
                  <a:pt x="168" y="6"/>
                </a:lnTo>
                <a:lnTo>
                  <a:pt x="102" y="138"/>
                </a:lnTo>
                <a:lnTo>
                  <a:pt x="0" y="0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49" name="Freeform 85">
            <a:extLst>
              <a:ext uri="{FF2B5EF4-FFF2-40B4-BE49-F238E27FC236}">
                <a16:creationId xmlns:a16="http://schemas.microsoft.com/office/drawing/2014/main" id="{32D9A183-2B39-784D-8F70-9733419C667C}"/>
              </a:ext>
            </a:extLst>
          </p:cNvPr>
          <p:cNvSpPr>
            <a:spLocks/>
          </p:cNvSpPr>
          <p:nvPr/>
        </p:nvSpPr>
        <p:spPr bwMode="auto">
          <a:xfrm>
            <a:off x="3951288" y="4899025"/>
            <a:ext cx="47625" cy="65088"/>
          </a:xfrm>
          <a:custGeom>
            <a:avLst/>
            <a:gdLst>
              <a:gd name="T0" fmla="*/ 2147483647 w 24"/>
              <a:gd name="T1" fmla="*/ 2147483647 h 30"/>
              <a:gd name="T2" fmla="*/ 2147483647 w 24"/>
              <a:gd name="T3" fmla="*/ 2147483647 h 30"/>
              <a:gd name="T4" fmla="*/ 0 w 24"/>
              <a:gd name="T5" fmla="*/ 2147483647 h 30"/>
              <a:gd name="T6" fmla="*/ 2147483647 w 24"/>
              <a:gd name="T7" fmla="*/ 0 h 30"/>
              <a:gd name="T8" fmla="*/ 2147483647 w 24"/>
              <a:gd name="T9" fmla="*/ 2147483647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"/>
              <a:gd name="T16" fmla="*/ 0 h 30"/>
              <a:gd name="T17" fmla="*/ 24 w 24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" h="30">
                <a:moveTo>
                  <a:pt x="24" y="6"/>
                </a:moveTo>
                <a:lnTo>
                  <a:pt x="12" y="30"/>
                </a:lnTo>
                <a:lnTo>
                  <a:pt x="0" y="24"/>
                </a:lnTo>
                <a:lnTo>
                  <a:pt x="12" y="0"/>
                </a:lnTo>
                <a:lnTo>
                  <a:pt x="24" y="6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0" name="Freeform 86">
            <a:extLst>
              <a:ext uri="{FF2B5EF4-FFF2-40B4-BE49-F238E27FC236}">
                <a16:creationId xmlns:a16="http://schemas.microsoft.com/office/drawing/2014/main" id="{E52693E8-F0F5-6F40-BEE2-1782964D9654}"/>
              </a:ext>
            </a:extLst>
          </p:cNvPr>
          <p:cNvSpPr>
            <a:spLocks/>
          </p:cNvSpPr>
          <p:nvPr/>
        </p:nvSpPr>
        <p:spPr bwMode="auto">
          <a:xfrm>
            <a:off x="3986213" y="4924425"/>
            <a:ext cx="47625" cy="53975"/>
          </a:xfrm>
          <a:custGeom>
            <a:avLst/>
            <a:gdLst>
              <a:gd name="T0" fmla="*/ 2147483647 w 24"/>
              <a:gd name="T1" fmla="*/ 2147483647 h 24"/>
              <a:gd name="T2" fmla="*/ 2147483647 w 24"/>
              <a:gd name="T3" fmla="*/ 2147483647 h 24"/>
              <a:gd name="T4" fmla="*/ 0 w 24"/>
              <a:gd name="T5" fmla="*/ 2147483647 h 24"/>
              <a:gd name="T6" fmla="*/ 2147483647 w 24"/>
              <a:gd name="T7" fmla="*/ 0 h 24"/>
              <a:gd name="T8" fmla="*/ 2147483647 w 24"/>
              <a:gd name="T9" fmla="*/ 2147483647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"/>
              <a:gd name="T16" fmla="*/ 0 h 24"/>
              <a:gd name="T17" fmla="*/ 24 w 24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" h="24">
                <a:moveTo>
                  <a:pt x="24" y="6"/>
                </a:moveTo>
                <a:lnTo>
                  <a:pt x="12" y="24"/>
                </a:lnTo>
                <a:lnTo>
                  <a:pt x="0" y="18"/>
                </a:lnTo>
                <a:lnTo>
                  <a:pt x="12" y="0"/>
                </a:lnTo>
                <a:lnTo>
                  <a:pt x="24" y="6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1" name="Freeform 87">
            <a:extLst>
              <a:ext uri="{FF2B5EF4-FFF2-40B4-BE49-F238E27FC236}">
                <a16:creationId xmlns:a16="http://schemas.microsoft.com/office/drawing/2014/main" id="{2B25043D-0CFA-3B4C-8925-AAD17C4983F7}"/>
              </a:ext>
            </a:extLst>
          </p:cNvPr>
          <p:cNvSpPr>
            <a:spLocks/>
          </p:cNvSpPr>
          <p:nvPr/>
        </p:nvSpPr>
        <p:spPr bwMode="auto">
          <a:xfrm>
            <a:off x="4033838" y="4938713"/>
            <a:ext cx="34925" cy="66675"/>
          </a:xfrm>
          <a:custGeom>
            <a:avLst/>
            <a:gdLst>
              <a:gd name="T0" fmla="*/ 2147483647 w 18"/>
              <a:gd name="T1" fmla="*/ 2147483647 h 30"/>
              <a:gd name="T2" fmla="*/ 2147483647 w 18"/>
              <a:gd name="T3" fmla="*/ 2147483647 h 30"/>
              <a:gd name="T4" fmla="*/ 0 w 18"/>
              <a:gd name="T5" fmla="*/ 2147483647 h 30"/>
              <a:gd name="T6" fmla="*/ 2147483647 w 18"/>
              <a:gd name="T7" fmla="*/ 0 h 30"/>
              <a:gd name="T8" fmla="*/ 2147483647 w 18"/>
              <a:gd name="T9" fmla="*/ 2147483647 h 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30"/>
              <a:gd name="T17" fmla="*/ 18 w 18"/>
              <a:gd name="T18" fmla="*/ 30 h 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30">
                <a:moveTo>
                  <a:pt x="18" y="6"/>
                </a:moveTo>
                <a:lnTo>
                  <a:pt x="6" y="30"/>
                </a:lnTo>
                <a:lnTo>
                  <a:pt x="0" y="24"/>
                </a:lnTo>
                <a:lnTo>
                  <a:pt x="6" y="0"/>
                </a:lnTo>
                <a:lnTo>
                  <a:pt x="18" y="6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2" name="Freeform 88">
            <a:extLst>
              <a:ext uri="{FF2B5EF4-FFF2-40B4-BE49-F238E27FC236}">
                <a16:creationId xmlns:a16="http://schemas.microsoft.com/office/drawing/2014/main" id="{4D9E73EA-7596-604C-ABD1-57E1CDF6A035}"/>
              </a:ext>
            </a:extLst>
          </p:cNvPr>
          <p:cNvSpPr>
            <a:spLocks/>
          </p:cNvSpPr>
          <p:nvPr/>
        </p:nvSpPr>
        <p:spPr bwMode="auto">
          <a:xfrm>
            <a:off x="4068763" y="4964113"/>
            <a:ext cx="36512" cy="53975"/>
          </a:xfrm>
          <a:custGeom>
            <a:avLst/>
            <a:gdLst>
              <a:gd name="T0" fmla="*/ 2147483647 w 18"/>
              <a:gd name="T1" fmla="*/ 2147483647 h 24"/>
              <a:gd name="T2" fmla="*/ 2147483647 w 18"/>
              <a:gd name="T3" fmla="*/ 2147483647 h 24"/>
              <a:gd name="T4" fmla="*/ 0 w 18"/>
              <a:gd name="T5" fmla="*/ 2147483647 h 24"/>
              <a:gd name="T6" fmla="*/ 2147483647 w 18"/>
              <a:gd name="T7" fmla="*/ 0 h 24"/>
              <a:gd name="T8" fmla="*/ 2147483647 w 18"/>
              <a:gd name="T9" fmla="*/ 2147483647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24"/>
              <a:gd name="T17" fmla="*/ 18 w 18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24">
                <a:moveTo>
                  <a:pt x="18" y="6"/>
                </a:moveTo>
                <a:lnTo>
                  <a:pt x="6" y="24"/>
                </a:lnTo>
                <a:lnTo>
                  <a:pt x="0" y="24"/>
                </a:lnTo>
                <a:lnTo>
                  <a:pt x="12" y="0"/>
                </a:lnTo>
                <a:lnTo>
                  <a:pt x="18" y="6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3" name="Freeform 89">
            <a:extLst>
              <a:ext uri="{FF2B5EF4-FFF2-40B4-BE49-F238E27FC236}">
                <a16:creationId xmlns:a16="http://schemas.microsoft.com/office/drawing/2014/main" id="{0D3AED73-1904-F047-ADCC-166FAC087722}"/>
              </a:ext>
            </a:extLst>
          </p:cNvPr>
          <p:cNvSpPr>
            <a:spLocks/>
          </p:cNvSpPr>
          <p:nvPr/>
        </p:nvSpPr>
        <p:spPr bwMode="auto">
          <a:xfrm>
            <a:off x="4105275" y="4991100"/>
            <a:ext cx="34925" cy="53975"/>
          </a:xfrm>
          <a:custGeom>
            <a:avLst/>
            <a:gdLst>
              <a:gd name="T0" fmla="*/ 2147483647 w 18"/>
              <a:gd name="T1" fmla="*/ 0 h 24"/>
              <a:gd name="T2" fmla="*/ 2147483647 w 18"/>
              <a:gd name="T3" fmla="*/ 2147483647 h 24"/>
              <a:gd name="T4" fmla="*/ 0 w 18"/>
              <a:gd name="T5" fmla="*/ 2147483647 h 24"/>
              <a:gd name="T6" fmla="*/ 2147483647 w 18"/>
              <a:gd name="T7" fmla="*/ 0 h 24"/>
              <a:gd name="T8" fmla="*/ 2147483647 w 18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"/>
              <a:gd name="T16" fmla="*/ 0 h 24"/>
              <a:gd name="T17" fmla="*/ 18 w 18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" h="24">
                <a:moveTo>
                  <a:pt x="18" y="0"/>
                </a:moveTo>
                <a:lnTo>
                  <a:pt x="6" y="24"/>
                </a:lnTo>
                <a:lnTo>
                  <a:pt x="0" y="18"/>
                </a:lnTo>
                <a:lnTo>
                  <a:pt x="12" y="0"/>
                </a:lnTo>
                <a:lnTo>
                  <a:pt x="18" y="0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4" name="Freeform 90">
            <a:extLst>
              <a:ext uri="{FF2B5EF4-FFF2-40B4-BE49-F238E27FC236}">
                <a16:creationId xmlns:a16="http://schemas.microsoft.com/office/drawing/2014/main" id="{888927C4-B954-0D43-BE84-1F6C27F3FC0B}"/>
              </a:ext>
            </a:extLst>
          </p:cNvPr>
          <p:cNvSpPr>
            <a:spLocks/>
          </p:cNvSpPr>
          <p:nvPr/>
        </p:nvSpPr>
        <p:spPr bwMode="auto">
          <a:xfrm>
            <a:off x="4140200" y="5005388"/>
            <a:ext cx="23813" cy="52387"/>
          </a:xfrm>
          <a:custGeom>
            <a:avLst/>
            <a:gdLst>
              <a:gd name="T0" fmla="*/ 2147483647 w 12"/>
              <a:gd name="T1" fmla="*/ 0 h 24"/>
              <a:gd name="T2" fmla="*/ 2147483647 w 12"/>
              <a:gd name="T3" fmla="*/ 0 h 24"/>
              <a:gd name="T4" fmla="*/ 0 w 12"/>
              <a:gd name="T5" fmla="*/ 2147483647 h 24"/>
              <a:gd name="T6" fmla="*/ 0 w 12"/>
              <a:gd name="T7" fmla="*/ 2147483647 h 24"/>
              <a:gd name="T8" fmla="*/ 2147483647 w 12"/>
              <a:gd name="T9" fmla="*/ 0 h 2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"/>
              <a:gd name="T16" fmla="*/ 0 h 24"/>
              <a:gd name="T17" fmla="*/ 12 w 12"/>
              <a:gd name="T18" fmla="*/ 24 h 2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" h="24">
                <a:moveTo>
                  <a:pt x="12" y="0"/>
                </a:moveTo>
                <a:lnTo>
                  <a:pt x="12" y="0"/>
                </a:lnTo>
                <a:lnTo>
                  <a:pt x="0" y="24"/>
                </a:lnTo>
                <a:lnTo>
                  <a:pt x="12" y="0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5" name="Freeform 91">
            <a:extLst>
              <a:ext uri="{FF2B5EF4-FFF2-40B4-BE49-F238E27FC236}">
                <a16:creationId xmlns:a16="http://schemas.microsoft.com/office/drawing/2014/main" id="{65255AD6-6B8D-9A4A-B9B5-74F430A43BC1}"/>
              </a:ext>
            </a:extLst>
          </p:cNvPr>
          <p:cNvSpPr>
            <a:spLocks/>
          </p:cNvSpPr>
          <p:nvPr/>
        </p:nvSpPr>
        <p:spPr bwMode="auto">
          <a:xfrm>
            <a:off x="4033838" y="4884738"/>
            <a:ext cx="249237" cy="293687"/>
          </a:xfrm>
          <a:custGeom>
            <a:avLst/>
            <a:gdLst>
              <a:gd name="T0" fmla="*/ 2147483647 w 21"/>
              <a:gd name="T1" fmla="*/ 2147483647 h 22"/>
              <a:gd name="T2" fmla="*/ 2147483647 w 21"/>
              <a:gd name="T3" fmla="*/ 2147483647 h 22"/>
              <a:gd name="T4" fmla="*/ 2147483647 w 21"/>
              <a:gd name="T5" fmla="*/ 2147483647 h 22"/>
              <a:gd name="T6" fmla="*/ 2147483647 w 21"/>
              <a:gd name="T7" fmla="*/ 2147483647 h 22"/>
              <a:gd name="T8" fmla="*/ 2147483647 w 21"/>
              <a:gd name="T9" fmla="*/ 2147483647 h 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22"/>
              <a:gd name="T17" fmla="*/ 21 w 21"/>
              <a:gd name="T18" fmla="*/ 22 h 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22">
                <a:moveTo>
                  <a:pt x="7" y="2"/>
                </a:moveTo>
                <a:cubicBezTo>
                  <a:pt x="2" y="4"/>
                  <a:pt x="0" y="10"/>
                  <a:pt x="2" y="14"/>
                </a:cubicBezTo>
                <a:cubicBezTo>
                  <a:pt x="4" y="19"/>
                  <a:pt x="9" y="22"/>
                  <a:pt x="14" y="19"/>
                </a:cubicBezTo>
                <a:cubicBezTo>
                  <a:pt x="19" y="17"/>
                  <a:pt x="21" y="12"/>
                  <a:pt x="19" y="7"/>
                </a:cubicBezTo>
                <a:cubicBezTo>
                  <a:pt x="17" y="2"/>
                  <a:pt x="11" y="0"/>
                  <a:pt x="7" y="2"/>
                </a:cubicBezTo>
              </a:path>
            </a:pathLst>
          </a:custGeom>
          <a:solidFill>
            <a:srgbClr val="ACDC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6" name="Freeform 92">
            <a:extLst>
              <a:ext uri="{FF2B5EF4-FFF2-40B4-BE49-F238E27FC236}">
                <a16:creationId xmlns:a16="http://schemas.microsoft.com/office/drawing/2014/main" id="{FA9252C9-1349-684B-899B-A9355BC3A439}"/>
              </a:ext>
            </a:extLst>
          </p:cNvPr>
          <p:cNvSpPr>
            <a:spLocks/>
          </p:cNvSpPr>
          <p:nvPr/>
        </p:nvSpPr>
        <p:spPr bwMode="auto">
          <a:xfrm>
            <a:off x="4140200" y="5005388"/>
            <a:ext cx="34925" cy="52387"/>
          </a:xfrm>
          <a:custGeom>
            <a:avLst/>
            <a:gdLst>
              <a:gd name="T0" fmla="*/ 2147483647 w 18"/>
              <a:gd name="T1" fmla="*/ 2147483647 h 24"/>
              <a:gd name="T2" fmla="*/ 2147483647 w 18"/>
              <a:gd name="T3" fmla="*/ 0 h 24"/>
              <a:gd name="T4" fmla="*/ 0 w 18"/>
              <a:gd name="T5" fmla="*/ 2147483647 h 24"/>
              <a:gd name="T6" fmla="*/ 0 w 18"/>
              <a:gd name="T7" fmla="*/ 2147483647 h 24"/>
              <a:gd name="T8" fmla="*/ 2147483647 w 18"/>
              <a:gd name="T9" fmla="*/ 2147483647 h 24"/>
              <a:gd name="T10" fmla="*/ 2147483647 w 18"/>
              <a:gd name="T11" fmla="*/ 2147483647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8"/>
              <a:gd name="T19" fmla="*/ 0 h 24"/>
              <a:gd name="T20" fmla="*/ 18 w 18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8" h="24">
                <a:moveTo>
                  <a:pt x="18" y="6"/>
                </a:moveTo>
                <a:lnTo>
                  <a:pt x="6" y="0"/>
                </a:lnTo>
                <a:lnTo>
                  <a:pt x="0" y="6"/>
                </a:lnTo>
                <a:lnTo>
                  <a:pt x="0" y="18"/>
                </a:lnTo>
                <a:lnTo>
                  <a:pt x="6" y="24"/>
                </a:lnTo>
                <a:lnTo>
                  <a:pt x="18" y="6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7" name="Freeform 93">
            <a:extLst>
              <a:ext uri="{FF2B5EF4-FFF2-40B4-BE49-F238E27FC236}">
                <a16:creationId xmlns:a16="http://schemas.microsoft.com/office/drawing/2014/main" id="{50CB3671-86DB-3F4C-A0BB-325B620B9ACF}"/>
              </a:ext>
            </a:extLst>
          </p:cNvPr>
          <p:cNvSpPr>
            <a:spLocks/>
          </p:cNvSpPr>
          <p:nvPr/>
        </p:nvSpPr>
        <p:spPr bwMode="auto">
          <a:xfrm>
            <a:off x="4152900" y="5018088"/>
            <a:ext cx="827088" cy="492125"/>
          </a:xfrm>
          <a:custGeom>
            <a:avLst/>
            <a:gdLst>
              <a:gd name="T0" fmla="*/ 2147483647 w 420"/>
              <a:gd name="T1" fmla="*/ 2147483647 h 222"/>
              <a:gd name="T2" fmla="*/ 2147483647 w 420"/>
              <a:gd name="T3" fmla="*/ 0 h 222"/>
              <a:gd name="T4" fmla="*/ 0 w 420"/>
              <a:gd name="T5" fmla="*/ 2147483647 h 222"/>
              <a:gd name="T6" fmla="*/ 2147483647 w 420"/>
              <a:gd name="T7" fmla="*/ 2147483647 h 222"/>
              <a:gd name="T8" fmla="*/ 2147483647 w 420"/>
              <a:gd name="T9" fmla="*/ 2147483647 h 2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0"/>
              <a:gd name="T16" fmla="*/ 0 h 222"/>
              <a:gd name="T17" fmla="*/ 420 w 420"/>
              <a:gd name="T18" fmla="*/ 222 h 2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0" h="222">
                <a:moveTo>
                  <a:pt x="420" y="204"/>
                </a:moveTo>
                <a:lnTo>
                  <a:pt x="12" y="0"/>
                </a:lnTo>
                <a:lnTo>
                  <a:pt x="0" y="18"/>
                </a:lnTo>
                <a:lnTo>
                  <a:pt x="414" y="222"/>
                </a:lnTo>
                <a:lnTo>
                  <a:pt x="420" y="204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8" name="Freeform 94">
            <a:extLst>
              <a:ext uri="{FF2B5EF4-FFF2-40B4-BE49-F238E27FC236}">
                <a16:creationId xmlns:a16="http://schemas.microsoft.com/office/drawing/2014/main" id="{1E69041C-6D58-0148-9B52-FCEF4CEB0F41}"/>
              </a:ext>
            </a:extLst>
          </p:cNvPr>
          <p:cNvSpPr>
            <a:spLocks/>
          </p:cNvSpPr>
          <p:nvPr/>
        </p:nvSpPr>
        <p:spPr bwMode="auto">
          <a:xfrm>
            <a:off x="4968875" y="5470525"/>
            <a:ext cx="23813" cy="53975"/>
          </a:xfrm>
          <a:custGeom>
            <a:avLst/>
            <a:gdLst>
              <a:gd name="T0" fmla="*/ 0 w 12"/>
              <a:gd name="T1" fmla="*/ 2147483647 h 24"/>
              <a:gd name="T2" fmla="*/ 2147483647 w 12"/>
              <a:gd name="T3" fmla="*/ 2147483647 h 24"/>
              <a:gd name="T4" fmla="*/ 2147483647 w 12"/>
              <a:gd name="T5" fmla="*/ 2147483647 h 24"/>
              <a:gd name="T6" fmla="*/ 2147483647 w 12"/>
              <a:gd name="T7" fmla="*/ 2147483647 h 24"/>
              <a:gd name="T8" fmla="*/ 2147483647 w 12"/>
              <a:gd name="T9" fmla="*/ 0 h 24"/>
              <a:gd name="T10" fmla="*/ 0 w 12"/>
              <a:gd name="T11" fmla="*/ 2147483647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"/>
              <a:gd name="T19" fmla="*/ 0 h 24"/>
              <a:gd name="T20" fmla="*/ 12 w 12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" h="24">
                <a:moveTo>
                  <a:pt x="0" y="18"/>
                </a:moveTo>
                <a:lnTo>
                  <a:pt x="6" y="24"/>
                </a:lnTo>
                <a:lnTo>
                  <a:pt x="12" y="18"/>
                </a:lnTo>
                <a:lnTo>
                  <a:pt x="12" y="6"/>
                </a:lnTo>
                <a:lnTo>
                  <a:pt x="6" y="0"/>
                </a:lnTo>
                <a:lnTo>
                  <a:pt x="0" y="18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59" name="Rectangle 95">
            <a:extLst>
              <a:ext uri="{FF2B5EF4-FFF2-40B4-BE49-F238E27FC236}">
                <a16:creationId xmlns:a16="http://schemas.microsoft.com/office/drawing/2014/main" id="{98223517-C0F5-FE4D-B513-0284298A2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7463" y="5568950"/>
            <a:ext cx="2365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EB3D00"/>
                </a:solidFill>
              </a:rPr>
              <a:t>E</a:t>
            </a:r>
            <a:endParaRPr lang="en-US" altLang="en-US" sz="1400"/>
          </a:p>
        </p:txBody>
      </p:sp>
      <p:sp>
        <p:nvSpPr>
          <p:cNvPr id="21560" name="Rectangle 96">
            <a:extLst>
              <a:ext uri="{FF2B5EF4-FFF2-40B4-BE49-F238E27FC236}">
                <a16:creationId xmlns:a16="http://schemas.microsoft.com/office/drawing/2014/main" id="{D1422D69-6E23-9C43-A4C7-2EFFB8456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2738" y="5724525"/>
            <a:ext cx="1587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500" b="1">
                <a:solidFill>
                  <a:srgbClr val="EB3D00"/>
                </a:solidFill>
              </a:rPr>
              <a:t>y</a:t>
            </a:r>
            <a:endParaRPr lang="en-US" altLang="en-US" sz="1400"/>
          </a:p>
        </p:txBody>
      </p:sp>
      <p:sp>
        <p:nvSpPr>
          <p:cNvPr id="21561" name="Rectangle 97">
            <a:extLst>
              <a:ext uri="{FF2B5EF4-FFF2-40B4-BE49-F238E27FC236}">
                <a16:creationId xmlns:a16="http://schemas.microsoft.com/office/drawing/2014/main" id="{A6B4AB5C-DF2D-A948-A246-AB4C5872A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900" y="5848350"/>
            <a:ext cx="236538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EB3D00"/>
                </a:solidFill>
              </a:rPr>
              <a:t>E</a:t>
            </a:r>
            <a:endParaRPr lang="en-US" altLang="en-US" sz="1400"/>
          </a:p>
        </p:txBody>
      </p:sp>
      <p:sp>
        <p:nvSpPr>
          <p:cNvPr id="21562" name="Rectangle 98">
            <a:extLst>
              <a:ext uri="{FF2B5EF4-FFF2-40B4-BE49-F238E27FC236}">
                <a16:creationId xmlns:a16="http://schemas.microsoft.com/office/drawing/2014/main" id="{DA514703-3EB1-9741-B8C0-239DC4F07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588" y="6000750"/>
            <a:ext cx="1587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500" b="1">
                <a:solidFill>
                  <a:srgbClr val="EB3D00"/>
                </a:solidFill>
              </a:rPr>
              <a:t>x</a:t>
            </a:r>
            <a:endParaRPr lang="en-US" altLang="en-US" sz="1400"/>
          </a:p>
        </p:txBody>
      </p:sp>
      <p:sp>
        <p:nvSpPr>
          <p:cNvPr id="21563" name="Oval 99">
            <a:extLst>
              <a:ext uri="{FF2B5EF4-FFF2-40B4-BE49-F238E27FC236}">
                <a16:creationId xmlns:a16="http://schemas.microsoft.com/office/drawing/2014/main" id="{6152B9DA-92A0-9042-A56A-B520917B0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2050" y="5537200"/>
            <a:ext cx="214313" cy="173038"/>
          </a:xfrm>
          <a:prstGeom prst="ellipse">
            <a:avLst/>
          </a:prstGeom>
          <a:solidFill>
            <a:srgbClr val="ACDC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64" name="Rectangle 100">
            <a:extLst>
              <a:ext uri="{FF2B5EF4-FFF2-40B4-BE49-F238E27FC236}">
                <a16:creationId xmlns:a16="http://schemas.microsoft.com/office/drawing/2014/main" id="{F02528FD-B118-3B45-8F5A-31B668E021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5975" y="4198938"/>
            <a:ext cx="2762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009049"/>
                </a:solidFill>
              </a:rPr>
              <a:t>H</a:t>
            </a:r>
            <a:endParaRPr lang="en-US" altLang="en-US" sz="1400"/>
          </a:p>
        </p:txBody>
      </p:sp>
      <p:sp>
        <p:nvSpPr>
          <p:cNvPr id="21565" name="Rectangle 101">
            <a:extLst>
              <a:ext uri="{FF2B5EF4-FFF2-40B4-BE49-F238E27FC236}">
                <a16:creationId xmlns:a16="http://schemas.microsoft.com/office/drawing/2014/main" id="{3707F2A3-72BF-A94D-9CEC-6812029A4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025" y="4356100"/>
            <a:ext cx="1587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500" b="1">
                <a:solidFill>
                  <a:srgbClr val="009049"/>
                </a:solidFill>
              </a:rPr>
              <a:t>x</a:t>
            </a:r>
            <a:endParaRPr lang="en-US" altLang="en-US" sz="1400"/>
          </a:p>
        </p:txBody>
      </p:sp>
      <p:sp>
        <p:nvSpPr>
          <p:cNvPr id="21566" name="Freeform 102">
            <a:extLst>
              <a:ext uri="{FF2B5EF4-FFF2-40B4-BE49-F238E27FC236}">
                <a16:creationId xmlns:a16="http://schemas.microsoft.com/office/drawing/2014/main" id="{0C003D4F-0A68-404E-8C61-D6E5048A1C69}"/>
              </a:ext>
            </a:extLst>
          </p:cNvPr>
          <p:cNvSpPr>
            <a:spLocks/>
          </p:cNvSpPr>
          <p:nvPr/>
        </p:nvSpPr>
        <p:spPr bwMode="auto">
          <a:xfrm>
            <a:off x="2708275" y="3913188"/>
            <a:ext cx="804863" cy="346075"/>
          </a:xfrm>
          <a:custGeom>
            <a:avLst/>
            <a:gdLst>
              <a:gd name="T0" fmla="*/ 0 w 408"/>
              <a:gd name="T1" fmla="*/ 2147483647 h 156"/>
              <a:gd name="T2" fmla="*/ 2147483647 w 408"/>
              <a:gd name="T3" fmla="*/ 2147483647 h 156"/>
              <a:gd name="T4" fmla="*/ 2147483647 w 408"/>
              <a:gd name="T5" fmla="*/ 2147483647 h 156"/>
              <a:gd name="T6" fmla="*/ 2147483647 w 408"/>
              <a:gd name="T7" fmla="*/ 2147483647 h 156"/>
              <a:gd name="T8" fmla="*/ 2147483647 w 408"/>
              <a:gd name="T9" fmla="*/ 0 h 156"/>
              <a:gd name="T10" fmla="*/ 0 w 408"/>
              <a:gd name="T11" fmla="*/ 2147483647 h 156"/>
              <a:gd name="T12" fmla="*/ 2147483647 w 408"/>
              <a:gd name="T13" fmla="*/ 0 h 156"/>
              <a:gd name="T14" fmla="*/ 0 w 408"/>
              <a:gd name="T15" fmla="*/ 0 h 156"/>
              <a:gd name="T16" fmla="*/ 2147483647 w 408"/>
              <a:gd name="T17" fmla="*/ 2147483647 h 156"/>
              <a:gd name="T18" fmla="*/ 0 w 408"/>
              <a:gd name="T19" fmla="*/ 2147483647 h 1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08"/>
              <a:gd name="T31" fmla="*/ 0 h 156"/>
              <a:gd name="T32" fmla="*/ 408 w 408"/>
              <a:gd name="T33" fmla="*/ 156 h 15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08" h="156">
                <a:moveTo>
                  <a:pt x="0" y="6"/>
                </a:moveTo>
                <a:lnTo>
                  <a:pt x="6" y="6"/>
                </a:lnTo>
                <a:lnTo>
                  <a:pt x="402" y="156"/>
                </a:lnTo>
                <a:lnTo>
                  <a:pt x="408" y="144"/>
                </a:ln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lnTo>
                  <a:pt x="0" y="0"/>
                </a:lnTo>
                <a:lnTo>
                  <a:pt x="6" y="6"/>
                </a:lnTo>
                <a:lnTo>
                  <a:pt x="0" y="6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7" name="Freeform 103">
            <a:extLst>
              <a:ext uri="{FF2B5EF4-FFF2-40B4-BE49-F238E27FC236}">
                <a16:creationId xmlns:a16="http://schemas.microsoft.com/office/drawing/2014/main" id="{EFB3DF9E-DB03-1B49-8CB6-5C981DC20BDC}"/>
              </a:ext>
            </a:extLst>
          </p:cNvPr>
          <p:cNvSpPr>
            <a:spLocks/>
          </p:cNvSpPr>
          <p:nvPr/>
        </p:nvSpPr>
        <p:spPr bwMode="auto">
          <a:xfrm>
            <a:off x="2708275" y="3925888"/>
            <a:ext cx="23813" cy="1544637"/>
          </a:xfrm>
          <a:custGeom>
            <a:avLst/>
            <a:gdLst>
              <a:gd name="T0" fmla="*/ 0 w 12"/>
              <a:gd name="T1" fmla="*/ 2147483647 h 696"/>
              <a:gd name="T2" fmla="*/ 2147483647 w 12"/>
              <a:gd name="T3" fmla="*/ 2147483647 h 696"/>
              <a:gd name="T4" fmla="*/ 2147483647 w 12"/>
              <a:gd name="T5" fmla="*/ 0 h 696"/>
              <a:gd name="T6" fmla="*/ 0 w 12"/>
              <a:gd name="T7" fmla="*/ 0 h 696"/>
              <a:gd name="T8" fmla="*/ 0 w 12"/>
              <a:gd name="T9" fmla="*/ 2147483647 h 696"/>
              <a:gd name="T10" fmla="*/ 0 w 12"/>
              <a:gd name="T11" fmla="*/ 2147483647 h 696"/>
              <a:gd name="T12" fmla="*/ 0 w 12"/>
              <a:gd name="T13" fmla="*/ 2147483647 h 696"/>
              <a:gd name="T14" fmla="*/ 2147483647 w 12"/>
              <a:gd name="T15" fmla="*/ 2147483647 h 696"/>
              <a:gd name="T16" fmla="*/ 2147483647 w 12"/>
              <a:gd name="T17" fmla="*/ 2147483647 h 696"/>
              <a:gd name="T18" fmla="*/ 0 w 12"/>
              <a:gd name="T19" fmla="*/ 2147483647 h 69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696"/>
              <a:gd name="T32" fmla="*/ 12 w 12"/>
              <a:gd name="T33" fmla="*/ 696 h 69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696">
                <a:moveTo>
                  <a:pt x="0" y="696"/>
                </a:moveTo>
                <a:lnTo>
                  <a:pt x="12" y="690"/>
                </a:lnTo>
                <a:lnTo>
                  <a:pt x="12" y="0"/>
                </a:lnTo>
                <a:lnTo>
                  <a:pt x="0" y="0"/>
                </a:lnTo>
                <a:lnTo>
                  <a:pt x="0" y="690"/>
                </a:lnTo>
                <a:lnTo>
                  <a:pt x="0" y="696"/>
                </a:lnTo>
                <a:lnTo>
                  <a:pt x="0" y="690"/>
                </a:lnTo>
                <a:lnTo>
                  <a:pt x="6" y="696"/>
                </a:lnTo>
                <a:lnTo>
                  <a:pt x="12" y="690"/>
                </a:lnTo>
                <a:lnTo>
                  <a:pt x="0" y="696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8" name="Freeform 104">
            <a:extLst>
              <a:ext uri="{FF2B5EF4-FFF2-40B4-BE49-F238E27FC236}">
                <a16:creationId xmlns:a16="http://schemas.microsoft.com/office/drawing/2014/main" id="{84B04A8B-32EC-B840-94C5-2D347D7F3A1E}"/>
              </a:ext>
            </a:extLst>
          </p:cNvPr>
          <p:cNvSpPr>
            <a:spLocks/>
          </p:cNvSpPr>
          <p:nvPr/>
        </p:nvSpPr>
        <p:spPr bwMode="auto">
          <a:xfrm>
            <a:off x="2708275" y="5443538"/>
            <a:ext cx="804863" cy="347662"/>
          </a:xfrm>
          <a:custGeom>
            <a:avLst/>
            <a:gdLst>
              <a:gd name="T0" fmla="*/ 2147483647 w 408"/>
              <a:gd name="T1" fmla="*/ 2147483647 h 156"/>
              <a:gd name="T2" fmla="*/ 2147483647 w 408"/>
              <a:gd name="T3" fmla="*/ 2147483647 h 156"/>
              <a:gd name="T4" fmla="*/ 2147483647 w 408"/>
              <a:gd name="T5" fmla="*/ 0 h 156"/>
              <a:gd name="T6" fmla="*/ 0 w 408"/>
              <a:gd name="T7" fmla="*/ 2147483647 h 156"/>
              <a:gd name="T8" fmla="*/ 2147483647 w 408"/>
              <a:gd name="T9" fmla="*/ 2147483647 h 156"/>
              <a:gd name="T10" fmla="*/ 2147483647 w 408"/>
              <a:gd name="T11" fmla="*/ 2147483647 h 156"/>
              <a:gd name="T12" fmla="*/ 2147483647 w 408"/>
              <a:gd name="T13" fmla="*/ 2147483647 h 156"/>
              <a:gd name="T14" fmla="*/ 2147483647 w 408"/>
              <a:gd name="T15" fmla="*/ 2147483647 h 156"/>
              <a:gd name="T16" fmla="*/ 2147483647 w 408"/>
              <a:gd name="T17" fmla="*/ 2147483647 h 156"/>
              <a:gd name="T18" fmla="*/ 2147483647 w 408"/>
              <a:gd name="T19" fmla="*/ 2147483647 h 15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08"/>
              <a:gd name="T31" fmla="*/ 0 h 156"/>
              <a:gd name="T32" fmla="*/ 408 w 408"/>
              <a:gd name="T33" fmla="*/ 156 h 15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08" h="156">
                <a:moveTo>
                  <a:pt x="408" y="156"/>
                </a:moveTo>
                <a:lnTo>
                  <a:pt x="408" y="150"/>
                </a:lnTo>
                <a:lnTo>
                  <a:pt x="6" y="0"/>
                </a:lnTo>
                <a:lnTo>
                  <a:pt x="0" y="12"/>
                </a:lnTo>
                <a:lnTo>
                  <a:pt x="402" y="156"/>
                </a:lnTo>
                <a:lnTo>
                  <a:pt x="408" y="156"/>
                </a:lnTo>
                <a:lnTo>
                  <a:pt x="402" y="156"/>
                </a:lnTo>
                <a:lnTo>
                  <a:pt x="408" y="156"/>
                </a:lnTo>
                <a:lnTo>
                  <a:pt x="408" y="150"/>
                </a:lnTo>
                <a:lnTo>
                  <a:pt x="408" y="156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69" name="Freeform 105">
            <a:extLst>
              <a:ext uri="{FF2B5EF4-FFF2-40B4-BE49-F238E27FC236}">
                <a16:creationId xmlns:a16="http://schemas.microsoft.com/office/drawing/2014/main" id="{1082E2EB-5654-7841-BB2D-1A2DAF213659}"/>
              </a:ext>
            </a:extLst>
          </p:cNvPr>
          <p:cNvSpPr>
            <a:spLocks/>
          </p:cNvSpPr>
          <p:nvPr/>
        </p:nvSpPr>
        <p:spPr bwMode="auto">
          <a:xfrm>
            <a:off x="3502025" y="4232275"/>
            <a:ext cx="23813" cy="1558925"/>
          </a:xfrm>
          <a:custGeom>
            <a:avLst/>
            <a:gdLst>
              <a:gd name="T0" fmla="*/ 2147483647 w 12"/>
              <a:gd name="T1" fmla="*/ 0 h 702"/>
              <a:gd name="T2" fmla="*/ 0 w 12"/>
              <a:gd name="T3" fmla="*/ 2147483647 h 702"/>
              <a:gd name="T4" fmla="*/ 0 w 12"/>
              <a:gd name="T5" fmla="*/ 2147483647 h 702"/>
              <a:gd name="T6" fmla="*/ 2147483647 w 12"/>
              <a:gd name="T7" fmla="*/ 2147483647 h 702"/>
              <a:gd name="T8" fmla="*/ 2147483647 w 12"/>
              <a:gd name="T9" fmla="*/ 2147483647 h 702"/>
              <a:gd name="T10" fmla="*/ 2147483647 w 12"/>
              <a:gd name="T11" fmla="*/ 0 h 702"/>
              <a:gd name="T12" fmla="*/ 2147483647 w 12"/>
              <a:gd name="T13" fmla="*/ 2147483647 h 702"/>
              <a:gd name="T14" fmla="*/ 2147483647 w 12"/>
              <a:gd name="T15" fmla="*/ 0 h 702"/>
              <a:gd name="T16" fmla="*/ 0 w 12"/>
              <a:gd name="T17" fmla="*/ 2147483647 h 702"/>
              <a:gd name="T18" fmla="*/ 2147483647 w 12"/>
              <a:gd name="T19" fmla="*/ 0 h 70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"/>
              <a:gd name="T31" fmla="*/ 0 h 702"/>
              <a:gd name="T32" fmla="*/ 12 w 12"/>
              <a:gd name="T33" fmla="*/ 702 h 70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" h="702">
                <a:moveTo>
                  <a:pt x="6" y="0"/>
                </a:moveTo>
                <a:lnTo>
                  <a:pt x="0" y="6"/>
                </a:lnTo>
                <a:lnTo>
                  <a:pt x="0" y="702"/>
                </a:lnTo>
                <a:lnTo>
                  <a:pt x="6" y="702"/>
                </a:lnTo>
                <a:lnTo>
                  <a:pt x="12" y="6"/>
                </a:lnTo>
                <a:lnTo>
                  <a:pt x="6" y="0"/>
                </a:lnTo>
                <a:lnTo>
                  <a:pt x="12" y="6"/>
                </a:lnTo>
                <a:lnTo>
                  <a:pt x="6" y="0"/>
                </a:lnTo>
                <a:lnTo>
                  <a:pt x="0" y="6"/>
                </a:lnTo>
                <a:lnTo>
                  <a:pt x="6" y="0"/>
                </a:lnTo>
                <a:close/>
              </a:path>
            </a:pathLst>
          </a:custGeom>
          <a:solidFill>
            <a:srgbClr val="2522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0" name="Freeform 106">
            <a:extLst>
              <a:ext uri="{FF2B5EF4-FFF2-40B4-BE49-F238E27FC236}">
                <a16:creationId xmlns:a16="http://schemas.microsoft.com/office/drawing/2014/main" id="{76460DA3-066F-E24A-9EC2-4889490543F7}"/>
              </a:ext>
            </a:extLst>
          </p:cNvPr>
          <p:cNvSpPr>
            <a:spLocks/>
          </p:cNvSpPr>
          <p:nvPr/>
        </p:nvSpPr>
        <p:spPr bwMode="auto">
          <a:xfrm>
            <a:off x="2814638" y="5457825"/>
            <a:ext cx="331787" cy="306388"/>
          </a:xfrm>
          <a:custGeom>
            <a:avLst/>
            <a:gdLst>
              <a:gd name="T0" fmla="*/ 0 w 168"/>
              <a:gd name="T1" fmla="*/ 2147483647 h 138"/>
              <a:gd name="T2" fmla="*/ 2147483647 w 168"/>
              <a:gd name="T3" fmla="*/ 0 h 138"/>
              <a:gd name="T4" fmla="*/ 2147483647 w 168"/>
              <a:gd name="T5" fmla="*/ 2147483647 h 138"/>
              <a:gd name="T6" fmla="*/ 0 w 168"/>
              <a:gd name="T7" fmla="*/ 2147483647 h 138"/>
              <a:gd name="T8" fmla="*/ 0 w 168"/>
              <a:gd name="T9" fmla="*/ 2147483647 h 1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8"/>
              <a:gd name="T16" fmla="*/ 0 h 138"/>
              <a:gd name="T17" fmla="*/ 168 w 168"/>
              <a:gd name="T18" fmla="*/ 138 h 1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8" h="138">
                <a:moveTo>
                  <a:pt x="0" y="18"/>
                </a:moveTo>
                <a:lnTo>
                  <a:pt x="168" y="0"/>
                </a:lnTo>
                <a:lnTo>
                  <a:pt x="108" y="138"/>
                </a:lnTo>
                <a:lnTo>
                  <a:pt x="0" y="18"/>
                </a:lnTo>
                <a:close/>
              </a:path>
            </a:pathLst>
          </a:custGeom>
          <a:solidFill>
            <a:srgbClr val="EB3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1" name="Freeform 107">
            <a:extLst>
              <a:ext uri="{FF2B5EF4-FFF2-40B4-BE49-F238E27FC236}">
                <a16:creationId xmlns:a16="http://schemas.microsoft.com/office/drawing/2014/main" id="{EE930FEC-9ED6-0F4C-9B6D-E7E843FAFE15}"/>
              </a:ext>
            </a:extLst>
          </p:cNvPr>
          <p:cNvSpPr>
            <a:spLocks/>
          </p:cNvSpPr>
          <p:nvPr/>
        </p:nvSpPr>
        <p:spPr bwMode="auto">
          <a:xfrm>
            <a:off x="3063875" y="5576888"/>
            <a:ext cx="247650" cy="160337"/>
          </a:xfrm>
          <a:custGeom>
            <a:avLst/>
            <a:gdLst>
              <a:gd name="T0" fmla="*/ 2147483647 w 126"/>
              <a:gd name="T1" fmla="*/ 2147483647 h 72"/>
              <a:gd name="T2" fmla="*/ 2147483647 w 126"/>
              <a:gd name="T3" fmla="*/ 0 h 72"/>
              <a:gd name="T4" fmla="*/ 0 w 126"/>
              <a:gd name="T5" fmla="*/ 2147483647 h 72"/>
              <a:gd name="T6" fmla="*/ 2147483647 w 126"/>
              <a:gd name="T7" fmla="*/ 2147483647 h 72"/>
              <a:gd name="T8" fmla="*/ 2147483647 w 126"/>
              <a:gd name="T9" fmla="*/ 2147483647 h 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6"/>
              <a:gd name="T16" fmla="*/ 0 h 72"/>
              <a:gd name="T17" fmla="*/ 126 w 126"/>
              <a:gd name="T18" fmla="*/ 72 h 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6" h="72">
                <a:moveTo>
                  <a:pt x="126" y="48"/>
                </a:moveTo>
                <a:lnTo>
                  <a:pt x="12" y="0"/>
                </a:lnTo>
                <a:lnTo>
                  <a:pt x="0" y="24"/>
                </a:lnTo>
                <a:lnTo>
                  <a:pt x="120" y="72"/>
                </a:lnTo>
                <a:lnTo>
                  <a:pt x="126" y="48"/>
                </a:lnTo>
                <a:close/>
              </a:path>
            </a:pathLst>
          </a:custGeom>
          <a:solidFill>
            <a:srgbClr val="EB3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2" name="Freeform 108">
            <a:extLst>
              <a:ext uri="{FF2B5EF4-FFF2-40B4-BE49-F238E27FC236}">
                <a16:creationId xmlns:a16="http://schemas.microsoft.com/office/drawing/2014/main" id="{3D009621-5811-2444-A737-D839AE2A9CD7}"/>
              </a:ext>
            </a:extLst>
          </p:cNvPr>
          <p:cNvSpPr>
            <a:spLocks/>
          </p:cNvSpPr>
          <p:nvPr/>
        </p:nvSpPr>
        <p:spPr bwMode="auto">
          <a:xfrm>
            <a:off x="3170238" y="4019550"/>
            <a:ext cx="674687" cy="625475"/>
          </a:xfrm>
          <a:custGeom>
            <a:avLst/>
            <a:gdLst>
              <a:gd name="T0" fmla="*/ 2147483647 w 57"/>
              <a:gd name="T1" fmla="*/ 2147483647 h 47"/>
              <a:gd name="T2" fmla="*/ 2147483647 w 57"/>
              <a:gd name="T3" fmla="*/ 2147483647 h 47"/>
              <a:gd name="T4" fmla="*/ 0 w 57"/>
              <a:gd name="T5" fmla="*/ 2147483647 h 47"/>
              <a:gd name="T6" fmla="*/ 2147483647 w 57"/>
              <a:gd name="T7" fmla="*/ 0 h 47"/>
              <a:gd name="T8" fmla="*/ 2147483647 w 57"/>
              <a:gd name="T9" fmla="*/ 2147483647 h 47"/>
              <a:gd name="T10" fmla="*/ 2147483647 w 57"/>
              <a:gd name="T11" fmla="*/ 2147483647 h 47"/>
              <a:gd name="T12" fmla="*/ 2147483647 w 57"/>
              <a:gd name="T13" fmla="*/ 2147483647 h 4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57"/>
              <a:gd name="T22" fmla="*/ 0 h 47"/>
              <a:gd name="T23" fmla="*/ 57 w 57"/>
              <a:gd name="T24" fmla="*/ 47 h 47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57" h="47">
                <a:moveTo>
                  <a:pt x="29" y="24"/>
                </a:moveTo>
                <a:lnTo>
                  <a:pt x="16" y="46"/>
                </a:lnTo>
                <a:cubicBezTo>
                  <a:pt x="7" y="42"/>
                  <a:pt x="0" y="33"/>
                  <a:pt x="0" y="24"/>
                </a:cubicBezTo>
                <a:cubicBezTo>
                  <a:pt x="0" y="11"/>
                  <a:pt x="13" y="0"/>
                  <a:pt x="29" y="0"/>
                </a:cubicBezTo>
                <a:cubicBezTo>
                  <a:pt x="44" y="0"/>
                  <a:pt x="57" y="11"/>
                  <a:pt x="57" y="24"/>
                </a:cubicBezTo>
                <a:cubicBezTo>
                  <a:pt x="57" y="34"/>
                  <a:pt x="50" y="43"/>
                  <a:pt x="39" y="47"/>
                </a:cubicBezTo>
                <a:lnTo>
                  <a:pt x="29" y="24"/>
                </a:lnTo>
              </a:path>
            </a:pathLst>
          </a:custGeom>
          <a:solidFill>
            <a:srgbClr val="FFFFFF"/>
          </a:solidFill>
          <a:ln w="0">
            <a:solidFill>
              <a:srgbClr val="FFFF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3" name="Rectangle 109">
            <a:extLst>
              <a:ext uri="{FF2B5EF4-FFF2-40B4-BE49-F238E27FC236}">
                <a16:creationId xmlns:a16="http://schemas.microsoft.com/office/drawing/2014/main" id="{0C2EFCCD-3EE0-8542-98B8-92528B43E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675" y="4338638"/>
            <a:ext cx="520700" cy="2397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74" name="Rectangle 110">
            <a:extLst>
              <a:ext uri="{FF2B5EF4-FFF2-40B4-BE49-F238E27FC236}">
                <a16:creationId xmlns:a16="http://schemas.microsoft.com/office/drawing/2014/main" id="{6E823836-CC58-BC45-94D8-969B5296E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675" y="4338638"/>
            <a:ext cx="520700" cy="239712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75" name="Rectangle 111">
            <a:extLst>
              <a:ext uri="{FF2B5EF4-FFF2-40B4-BE49-F238E27FC236}">
                <a16:creationId xmlns:a16="http://schemas.microsoft.com/office/drawing/2014/main" id="{5BC6A3AB-FC2C-4242-910A-903EC70765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7400" y="3986213"/>
            <a:ext cx="2365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EB3D00"/>
                </a:solidFill>
              </a:rPr>
              <a:t>E</a:t>
            </a:r>
            <a:endParaRPr lang="en-US" altLang="en-US" sz="1400"/>
          </a:p>
        </p:txBody>
      </p:sp>
      <p:sp>
        <p:nvSpPr>
          <p:cNvPr id="21576" name="Rectangle 112">
            <a:extLst>
              <a:ext uri="{FF2B5EF4-FFF2-40B4-BE49-F238E27FC236}">
                <a16:creationId xmlns:a16="http://schemas.microsoft.com/office/drawing/2014/main" id="{B282454A-C87A-244A-8F19-F78B2BAB01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75" y="4149725"/>
            <a:ext cx="1412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500" b="1">
                <a:solidFill>
                  <a:srgbClr val="EB3D00"/>
                </a:solidFill>
              </a:rPr>
              <a:t>z</a:t>
            </a:r>
            <a:endParaRPr lang="en-US" altLang="en-US" sz="1400"/>
          </a:p>
        </p:txBody>
      </p:sp>
      <p:sp>
        <p:nvSpPr>
          <p:cNvPr id="21577" name="Freeform 113">
            <a:extLst>
              <a:ext uri="{FF2B5EF4-FFF2-40B4-BE49-F238E27FC236}">
                <a16:creationId xmlns:a16="http://schemas.microsoft.com/office/drawing/2014/main" id="{5064E249-47E7-0F4B-A2A4-B2C2383B9ECC}"/>
              </a:ext>
            </a:extLst>
          </p:cNvPr>
          <p:cNvSpPr>
            <a:spLocks/>
          </p:cNvSpPr>
          <p:nvPr/>
        </p:nvSpPr>
        <p:spPr bwMode="auto">
          <a:xfrm>
            <a:off x="3265488" y="4699000"/>
            <a:ext cx="295275" cy="331788"/>
          </a:xfrm>
          <a:custGeom>
            <a:avLst/>
            <a:gdLst>
              <a:gd name="T0" fmla="*/ 2147483647 w 150"/>
              <a:gd name="T1" fmla="*/ 2147483647 h 150"/>
              <a:gd name="T2" fmla="*/ 0 w 150"/>
              <a:gd name="T3" fmla="*/ 2147483647 h 150"/>
              <a:gd name="T4" fmla="*/ 0 w 150"/>
              <a:gd name="T5" fmla="*/ 0 h 150"/>
              <a:gd name="T6" fmla="*/ 2147483647 w 150"/>
              <a:gd name="T7" fmla="*/ 2147483647 h 150"/>
              <a:gd name="T8" fmla="*/ 2147483647 w 150"/>
              <a:gd name="T9" fmla="*/ 2147483647 h 1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0"/>
              <a:gd name="T16" fmla="*/ 0 h 150"/>
              <a:gd name="T17" fmla="*/ 150 w 150"/>
              <a:gd name="T18" fmla="*/ 150 h 1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0" h="150">
                <a:moveTo>
                  <a:pt x="150" y="78"/>
                </a:moveTo>
                <a:lnTo>
                  <a:pt x="0" y="150"/>
                </a:lnTo>
                <a:lnTo>
                  <a:pt x="0" y="0"/>
                </a:lnTo>
                <a:lnTo>
                  <a:pt x="150" y="78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78" name="Rectangle 114">
            <a:extLst>
              <a:ext uri="{FF2B5EF4-FFF2-40B4-BE49-F238E27FC236}">
                <a16:creationId xmlns:a16="http://schemas.microsoft.com/office/drawing/2014/main" id="{AA0EBF6B-31C4-014B-8AC0-96C5F4FBF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65488" y="4832350"/>
            <a:ext cx="11112" cy="52388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79" name="Rectangle 115">
            <a:extLst>
              <a:ext uri="{FF2B5EF4-FFF2-40B4-BE49-F238E27FC236}">
                <a16:creationId xmlns:a16="http://schemas.microsoft.com/office/drawing/2014/main" id="{D776C43B-66EE-2E45-9714-EF391ACB8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7863" y="4832350"/>
            <a:ext cx="23812" cy="52388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80" name="Rectangle 116">
            <a:extLst>
              <a:ext uri="{FF2B5EF4-FFF2-40B4-BE49-F238E27FC236}">
                <a16:creationId xmlns:a16="http://schemas.microsoft.com/office/drawing/2014/main" id="{FF8558F2-1FB1-1946-96BF-BC1F647B7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1350" y="4832350"/>
            <a:ext cx="12700" cy="52388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81" name="Rectangle 117">
            <a:extLst>
              <a:ext uri="{FF2B5EF4-FFF2-40B4-BE49-F238E27FC236}">
                <a16:creationId xmlns:a16="http://schemas.microsoft.com/office/drawing/2014/main" id="{919BA3ED-2CF7-934E-9E65-B4C24B762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5313" y="4832350"/>
            <a:ext cx="23812" cy="52388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82" name="Rectangle 118">
            <a:extLst>
              <a:ext uri="{FF2B5EF4-FFF2-40B4-BE49-F238E27FC236}">
                <a16:creationId xmlns:a16="http://schemas.microsoft.com/office/drawing/2014/main" id="{EF1ADA90-6948-3D42-8E67-65F730D9D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8800" y="4832350"/>
            <a:ext cx="12700" cy="52388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83" name="Rectangle 119">
            <a:extLst>
              <a:ext uri="{FF2B5EF4-FFF2-40B4-BE49-F238E27FC236}">
                <a16:creationId xmlns:a16="http://schemas.microsoft.com/office/drawing/2014/main" id="{11C33B2A-3D16-2948-8B5D-943E2E3C0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4988" y="4832350"/>
            <a:ext cx="3175" cy="52388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84" name="Freeform 120">
            <a:extLst>
              <a:ext uri="{FF2B5EF4-FFF2-40B4-BE49-F238E27FC236}">
                <a16:creationId xmlns:a16="http://schemas.microsoft.com/office/drawing/2014/main" id="{5F32CE4D-5E0C-854F-B0FF-4CEB9CE55B0A}"/>
              </a:ext>
            </a:extLst>
          </p:cNvPr>
          <p:cNvSpPr>
            <a:spLocks/>
          </p:cNvSpPr>
          <p:nvPr/>
        </p:nvSpPr>
        <p:spPr bwMode="auto">
          <a:xfrm>
            <a:off x="2944813" y="4724400"/>
            <a:ext cx="249237" cy="280988"/>
          </a:xfrm>
          <a:custGeom>
            <a:avLst/>
            <a:gdLst>
              <a:gd name="T0" fmla="*/ 2147483647 w 21"/>
              <a:gd name="T1" fmla="*/ 2147483647 h 21"/>
              <a:gd name="T2" fmla="*/ 2147483647 w 21"/>
              <a:gd name="T3" fmla="*/ 2147483647 h 21"/>
              <a:gd name="T4" fmla="*/ 2147483647 w 21"/>
              <a:gd name="T5" fmla="*/ 2147483647 h 21"/>
              <a:gd name="T6" fmla="*/ 2147483647 w 21"/>
              <a:gd name="T7" fmla="*/ 2147483647 h 21"/>
              <a:gd name="T8" fmla="*/ 2147483647 w 21"/>
              <a:gd name="T9" fmla="*/ 2147483647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21"/>
              <a:gd name="T17" fmla="*/ 21 w 21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21">
                <a:moveTo>
                  <a:pt x="18" y="16"/>
                </a:moveTo>
                <a:cubicBezTo>
                  <a:pt x="21" y="12"/>
                  <a:pt x="21" y="6"/>
                  <a:pt x="17" y="3"/>
                </a:cubicBezTo>
                <a:cubicBezTo>
                  <a:pt x="13" y="0"/>
                  <a:pt x="7" y="0"/>
                  <a:pt x="3" y="4"/>
                </a:cubicBezTo>
                <a:cubicBezTo>
                  <a:pt x="0" y="8"/>
                  <a:pt x="0" y="14"/>
                  <a:pt x="4" y="17"/>
                </a:cubicBezTo>
                <a:cubicBezTo>
                  <a:pt x="8" y="21"/>
                  <a:pt x="14" y="20"/>
                  <a:pt x="18" y="16"/>
                </a:cubicBezTo>
              </a:path>
            </a:pathLst>
          </a:custGeom>
          <a:solidFill>
            <a:srgbClr val="ACDC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5" name="Freeform 121">
            <a:extLst>
              <a:ext uri="{FF2B5EF4-FFF2-40B4-BE49-F238E27FC236}">
                <a16:creationId xmlns:a16="http://schemas.microsoft.com/office/drawing/2014/main" id="{0956BBCB-5CBA-284A-8645-E591EB438011}"/>
              </a:ext>
            </a:extLst>
          </p:cNvPr>
          <p:cNvSpPr>
            <a:spLocks/>
          </p:cNvSpPr>
          <p:nvPr/>
        </p:nvSpPr>
        <p:spPr bwMode="auto">
          <a:xfrm>
            <a:off x="3063875" y="4832350"/>
            <a:ext cx="23813" cy="52388"/>
          </a:xfrm>
          <a:custGeom>
            <a:avLst/>
            <a:gdLst>
              <a:gd name="T0" fmla="*/ 0 w 12"/>
              <a:gd name="T1" fmla="*/ 2147483647 h 24"/>
              <a:gd name="T2" fmla="*/ 2147483647 w 12"/>
              <a:gd name="T3" fmla="*/ 2147483647 h 24"/>
              <a:gd name="T4" fmla="*/ 2147483647 w 12"/>
              <a:gd name="T5" fmla="*/ 2147483647 h 24"/>
              <a:gd name="T6" fmla="*/ 2147483647 w 12"/>
              <a:gd name="T7" fmla="*/ 0 h 24"/>
              <a:gd name="T8" fmla="*/ 0 w 12"/>
              <a:gd name="T9" fmla="*/ 0 h 24"/>
              <a:gd name="T10" fmla="*/ 0 w 12"/>
              <a:gd name="T11" fmla="*/ 2147483647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"/>
              <a:gd name="T19" fmla="*/ 0 h 24"/>
              <a:gd name="T20" fmla="*/ 12 w 12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" h="24">
                <a:moveTo>
                  <a:pt x="0" y="24"/>
                </a:moveTo>
                <a:lnTo>
                  <a:pt x="12" y="18"/>
                </a:lnTo>
                <a:lnTo>
                  <a:pt x="12" y="12"/>
                </a:lnTo>
                <a:lnTo>
                  <a:pt x="12" y="0"/>
                </a:lnTo>
                <a:lnTo>
                  <a:pt x="0" y="0"/>
                </a:lnTo>
                <a:lnTo>
                  <a:pt x="0" y="24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6" name="Rectangle 122">
            <a:extLst>
              <a:ext uri="{FF2B5EF4-FFF2-40B4-BE49-F238E27FC236}">
                <a16:creationId xmlns:a16="http://schemas.microsoft.com/office/drawing/2014/main" id="{DA19BABD-6161-5740-A9FD-0229259CE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0" y="4832350"/>
            <a:ext cx="568325" cy="52388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87" name="Freeform 123">
            <a:extLst>
              <a:ext uri="{FF2B5EF4-FFF2-40B4-BE49-F238E27FC236}">
                <a16:creationId xmlns:a16="http://schemas.microsoft.com/office/drawing/2014/main" id="{C7F53B3A-DA56-7343-9981-4265BCD5E650}"/>
              </a:ext>
            </a:extLst>
          </p:cNvPr>
          <p:cNvSpPr>
            <a:spLocks/>
          </p:cNvSpPr>
          <p:nvPr/>
        </p:nvSpPr>
        <p:spPr bwMode="auto">
          <a:xfrm>
            <a:off x="2471738" y="4832350"/>
            <a:ext cx="23812" cy="52388"/>
          </a:xfrm>
          <a:custGeom>
            <a:avLst/>
            <a:gdLst>
              <a:gd name="T0" fmla="*/ 2147483647 w 12"/>
              <a:gd name="T1" fmla="*/ 0 h 24"/>
              <a:gd name="T2" fmla="*/ 0 w 12"/>
              <a:gd name="T3" fmla="*/ 2147483647 h 24"/>
              <a:gd name="T4" fmla="*/ 0 w 12"/>
              <a:gd name="T5" fmla="*/ 2147483647 h 24"/>
              <a:gd name="T6" fmla="*/ 0 w 12"/>
              <a:gd name="T7" fmla="*/ 2147483647 h 24"/>
              <a:gd name="T8" fmla="*/ 2147483647 w 12"/>
              <a:gd name="T9" fmla="*/ 2147483647 h 24"/>
              <a:gd name="T10" fmla="*/ 2147483647 w 12"/>
              <a:gd name="T11" fmla="*/ 0 h 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2"/>
              <a:gd name="T19" fmla="*/ 0 h 24"/>
              <a:gd name="T20" fmla="*/ 12 w 12"/>
              <a:gd name="T21" fmla="*/ 24 h 2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2" h="24">
                <a:moveTo>
                  <a:pt x="12" y="0"/>
                </a:moveTo>
                <a:lnTo>
                  <a:pt x="0" y="6"/>
                </a:lnTo>
                <a:lnTo>
                  <a:pt x="0" y="12"/>
                </a:lnTo>
                <a:lnTo>
                  <a:pt x="0" y="24"/>
                </a:lnTo>
                <a:lnTo>
                  <a:pt x="12" y="24"/>
                </a:lnTo>
                <a:lnTo>
                  <a:pt x="12" y="0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8" name="Freeform 124">
            <a:extLst>
              <a:ext uri="{FF2B5EF4-FFF2-40B4-BE49-F238E27FC236}">
                <a16:creationId xmlns:a16="http://schemas.microsoft.com/office/drawing/2014/main" id="{3808FB7B-AE7C-1A44-AEDA-72666E2E26DA}"/>
              </a:ext>
            </a:extLst>
          </p:cNvPr>
          <p:cNvSpPr>
            <a:spLocks/>
          </p:cNvSpPr>
          <p:nvPr/>
        </p:nvSpPr>
        <p:spPr bwMode="auto">
          <a:xfrm>
            <a:off x="3359150" y="4645025"/>
            <a:ext cx="296863" cy="319088"/>
          </a:xfrm>
          <a:custGeom>
            <a:avLst/>
            <a:gdLst>
              <a:gd name="T0" fmla="*/ 2147483647 w 150"/>
              <a:gd name="T1" fmla="*/ 0 h 144"/>
              <a:gd name="T2" fmla="*/ 2147483647 w 150"/>
              <a:gd name="T3" fmla="*/ 2147483647 h 144"/>
              <a:gd name="T4" fmla="*/ 0 w 150"/>
              <a:gd name="T5" fmla="*/ 2147483647 h 144"/>
              <a:gd name="T6" fmla="*/ 2147483647 w 150"/>
              <a:gd name="T7" fmla="*/ 0 h 144"/>
              <a:gd name="T8" fmla="*/ 2147483647 w 150"/>
              <a:gd name="T9" fmla="*/ 0 h 1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0"/>
              <a:gd name="T16" fmla="*/ 0 h 144"/>
              <a:gd name="T17" fmla="*/ 150 w 150"/>
              <a:gd name="T18" fmla="*/ 144 h 1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0" h="144">
                <a:moveTo>
                  <a:pt x="78" y="0"/>
                </a:moveTo>
                <a:lnTo>
                  <a:pt x="150" y="144"/>
                </a:lnTo>
                <a:lnTo>
                  <a:pt x="0" y="144"/>
                </a:lnTo>
                <a:lnTo>
                  <a:pt x="78" y="0"/>
                </a:lnTo>
                <a:close/>
              </a:path>
            </a:pathLst>
          </a:custGeom>
          <a:solidFill>
            <a:srgbClr val="EB3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89" name="Rectangle 125">
            <a:extLst>
              <a:ext uri="{FF2B5EF4-FFF2-40B4-BE49-F238E27FC236}">
                <a16:creationId xmlns:a16="http://schemas.microsoft.com/office/drawing/2014/main" id="{D33A1B84-3D91-0F46-95ED-E2D7EB309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325" y="4951413"/>
            <a:ext cx="47625" cy="279400"/>
          </a:xfrm>
          <a:prstGeom prst="rect">
            <a:avLst/>
          </a:prstGeom>
          <a:solidFill>
            <a:srgbClr val="EB3D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90" name="Freeform 126">
            <a:extLst>
              <a:ext uri="{FF2B5EF4-FFF2-40B4-BE49-F238E27FC236}">
                <a16:creationId xmlns:a16="http://schemas.microsoft.com/office/drawing/2014/main" id="{B5201520-4FD3-2A49-BD3F-A66B3F1E087A}"/>
              </a:ext>
            </a:extLst>
          </p:cNvPr>
          <p:cNvSpPr>
            <a:spLocks/>
          </p:cNvSpPr>
          <p:nvPr/>
        </p:nvSpPr>
        <p:spPr bwMode="auto">
          <a:xfrm>
            <a:off x="3667125" y="5018088"/>
            <a:ext cx="284163" cy="333375"/>
          </a:xfrm>
          <a:custGeom>
            <a:avLst/>
            <a:gdLst>
              <a:gd name="T0" fmla="*/ 2147483647 w 144"/>
              <a:gd name="T1" fmla="*/ 0 h 150"/>
              <a:gd name="T2" fmla="*/ 2147483647 w 144"/>
              <a:gd name="T3" fmla="*/ 2147483647 h 150"/>
              <a:gd name="T4" fmla="*/ 0 w 144"/>
              <a:gd name="T5" fmla="*/ 2147483647 h 150"/>
              <a:gd name="T6" fmla="*/ 2147483647 w 144"/>
              <a:gd name="T7" fmla="*/ 0 h 150"/>
              <a:gd name="T8" fmla="*/ 2147483647 w 144"/>
              <a:gd name="T9" fmla="*/ 0 h 1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"/>
              <a:gd name="T16" fmla="*/ 0 h 150"/>
              <a:gd name="T17" fmla="*/ 144 w 144"/>
              <a:gd name="T18" fmla="*/ 150 h 1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" h="150">
                <a:moveTo>
                  <a:pt x="72" y="0"/>
                </a:moveTo>
                <a:lnTo>
                  <a:pt x="144" y="150"/>
                </a:lnTo>
                <a:lnTo>
                  <a:pt x="0" y="150"/>
                </a:lnTo>
                <a:lnTo>
                  <a:pt x="72" y="0"/>
                </a:lnTo>
                <a:close/>
              </a:path>
            </a:pathLst>
          </a:cu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91" name="Rectangle 127">
            <a:extLst>
              <a:ext uri="{FF2B5EF4-FFF2-40B4-BE49-F238E27FC236}">
                <a16:creationId xmlns:a16="http://schemas.microsoft.com/office/drawing/2014/main" id="{861AB268-8257-4745-B37F-368DEEAF15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8" y="5337175"/>
            <a:ext cx="46037" cy="26988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92" name="Rectangle 128">
            <a:extLst>
              <a:ext uri="{FF2B5EF4-FFF2-40B4-BE49-F238E27FC236}">
                <a16:creationId xmlns:a16="http://schemas.microsoft.com/office/drawing/2014/main" id="{153E9C96-7F82-374A-A226-2C72EEE75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8" y="5391150"/>
            <a:ext cx="46037" cy="26988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93" name="Rectangle 129">
            <a:extLst>
              <a:ext uri="{FF2B5EF4-FFF2-40B4-BE49-F238E27FC236}">
                <a16:creationId xmlns:a16="http://schemas.microsoft.com/office/drawing/2014/main" id="{A7FE49D4-B2C7-F640-826D-2FD2F58935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8" y="5430838"/>
            <a:ext cx="46037" cy="26987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94" name="Rectangle 130">
            <a:extLst>
              <a:ext uri="{FF2B5EF4-FFF2-40B4-BE49-F238E27FC236}">
                <a16:creationId xmlns:a16="http://schemas.microsoft.com/office/drawing/2014/main" id="{10DF38ED-3C6A-4A40-9353-D2CB7B1E73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8" y="5484813"/>
            <a:ext cx="46037" cy="25400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95" name="Rectangle 131">
            <a:extLst>
              <a:ext uri="{FF2B5EF4-FFF2-40B4-BE49-F238E27FC236}">
                <a16:creationId xmlns:a16="http://schemas.microsoft.com/office/drawing/2014/main" id="{605E49CF-9BDC-1544-A12D-4D13FF4FE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8" y="5537200"/>
            <a:ext cx="46037" cy="26988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96" name="Rectangle 132">
            <a:extLst>
              <a:ext uri="{FF2B5EF4-FFF2-40B4-BE49-F238E27FC236}">
                <a16:creationId xmlns:a16="http://schemas.microsoft.com/office/drawing/2014/main" id="{33C51238-CCB7-9C45-AC68-32E160FC8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188" y="5591175"/>
            <a:ext cx="46037" cy="25400"/>
          </a:xfrm>
          <a:prstGeom prst="rect">
            <a:avLst/>
          </a:prstGeom>
          <a:solidFill>
            <a:srgbClr val="009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1597" name="Rectangle 133">
            <a:extLst>
              <a:ext uri="{FF2B5EF4-FFF2-40B4-BE49-F238E27FC236}">
                <a16:creationId xmlns:a16="http://schemas.microsoft.com/office/drawing/2014/main" id="{CCE38082-61F3-8A45-8850-D4315D068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6299200"/>
            <a:ext cx="2762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800" b="1">
                <a:solidFill>
                  <a:srgbClr val="009049"/>
                </a:solidFill>
              </a:rPr>
              <a:t>H</a:t>
            </a:r>
            <a:endParaRPr lang="en-US" altLang="en-US" sz="1400"/>
          </a:p>
        </p:txBody>
      </p:sp>
      <p:sp>
        <p:nvSpPr>
          <p:cNvPr id="21598" name="Rectangle 134">
            <a:extLst>
              <a:ext uri="{FF2B5EF4-FFF2-40B4-BE49-F238E27FC236}">
                <a16:creationId xmlns:a16="http://schemas.microsoft.com/office/drawing/2014/main" id="{53858279-5D9F-CA4A-95B8-E1E571315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875" y="6440488"/>
            <a:ext cx="141288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500" b="1">
                <a:solidFill>
                  <a:srgbClr val="009049"/>
                </a:solidFill>
              </a:rPr>
              <a:t>z</a:t>
            </a:r>
            <a:endParaRPr lang="en-US" altLang="en-US" sz="1400"/>
          </a:p>
        </p:txBody>
      </p:sp>
      <p:sp>
        <p:nvSpPr>
          <p:cNvPr id="21599" name="Text Box 142">
            <a:extLst>
              <a:ext uri="{FF2B5EF4-FFF2-40B4-BE49-F238E27FC236}">
                <a16:creationId xmlns:a16="http://schemas.microsoft.com/office/drawing/2014/main" id="{9670ADD8-E05F-5246-A347-D08393E92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47244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/>
              <a:t>K.S. Yee 1966</a:t>
            </a:r>
          </a:p>
        </p:txBody>
      </p:sp>
      <p:sp>
        <p:nvSpPr>
          <p:cNvPr id="21600" name="Text Box 142">
            <a:extLst>
              <a:ext uri="{FF2B5EF4-FFF2-40B4-BE49-F238E27FC236}">
                <a16:creationId xmlns:a16="http://schemas.microsoft.com/office/drawing/2014/main" id="{2DC626B4-C966-5342-935B-08E425D2AD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454650"/>
            <a:ext cx="3124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i="1"/>
              <a:t>A. Taflove &amp; S.C. Hagness 2005</a:t>
            </a:r>
          </a:p>
        </p:txBody>
      </p:sp>
      <p:graphicFrame>
        <p:nvGraphicFramePr>
          <p:cNvPr id="21601" name="Object 143">
            <a:extLst>
              <a:ext uri="{FF2B5EF4-FFF2-40B4-BE49-F238E27FC236}">
                <a16:creationId xmlns:a16="http://schemas.microsoft.com/office/drawing/2014/main" id="{D367B568-A452-B846-8FC5-D67145F322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28800" y="1884363"/>
          <a:ext cx="182880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1" name="Equation" r:id="rId4" imgW="431800" imgH="196850" progId="Equation.DSMT4">
                  <p:embed/>
                </p:oleObj>
              </mc:Choice>
              <mc:Fallback>
                <p:oleObj name="Equation" r:id="rId4" imgW="431800" imgH="196850" progId="Equation.DSMT4">
                  <p:embed/>
                  <p:pic>
                    <p:nvPicPr>
                      <p:cNvPr id="21601" name="Object 143">
                        <a:extLst>
                          <a:ext uri="{FF2B5EF4-FFF2-40B4-BE49-F238E27FC236}">
                            <a16:creationId xmlns:a16="http://schemas.microsoft.com/office/drawing/2014/main" id="{D367B568-A452-B846-8FC5-D67145F322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884363"/>
                        <a:ext cx="1828800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2" name="Object 144">
            <a:extLst>
              <a:ext uri="{FF2B5EF4-FFF2-40B4-BE49-F238E27FC236}">
                <a16:creationId xmlns:a16="http://schemas.microsoft.com/office/drawing/2014/main" id="{78E70D1B-3D4C-FE49-8E09-474EAD49017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1884363"/>
          <a:ext cx="2152650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2" name="Equation" r:id="rId6" imgW="508000" imgH="196850" progId="Equation.DSMT4">
                  <p:embed/>
                </p:oleObj>
              </mc:Choice>
              <mc:Fallback>
                <p:oleObj name="Equation" r:id="rId6" imgW="508000" imgH="196850" progId="Equation.DSMT4">
                  <p:embed/>
                  <p:pic>
                    <p:nvPicPr>
                      <p:cNvPr id="21602" name="Object 144">
                        <a:extLst>
                          <a:ext uri="{FF2B5EF4-FFF2-40B4-BE49-F238E27FC236}">
                            <a16:creationId xmlns:a16="http://schemas.microsoft.com/office/drawing/2014/main" id="{78E70D1B-3D4C-FE49-8E09-474EAD4901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884363"/>
                        <a:ext cx="2152650" cy="833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3" name="Object 145">
            <a:extLst>
              <a:ext uri="{FF2B5EF4-FFF2-40B4-BE49-F238E27FC236}">
                <a16:creationId xmlns:a16="http://schemas.microsoft.com/office/drawing/2014/main" id="{6C6B2920-5C9E-A641-ABDB-4554455DB7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95600" y="3179763"/>
          <a:ext cx="1047750" cy="34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3" name="Equation" r:id="rId8" imgW="247650" imgH="82550" progId="Equation.DSMT4">
                  <p:embed/>
                </p:oleObj>
              </mc:Choice>
              <mc:Fallback>
                <p:oleObj name="Equation" r:id="rId8" imgW="247650" imgH="82550" progId="Equation.DSMT4">
                  <p:embed/>
                  <p:pic>
                    <p:nvPicPr>
                      <p:cNvPr id="21603" name="Object 145">
                        <a:extLst>
                          <a:ext uri="{FF2B5EF4-FFF2-40B4-BE49-F238E27FC236}">
                            <a16:creationId xmlns:a16="http://schemas.microsoft.com/office/drawing/2014/main" id="{6C6B2920-5C9E-A641-ABDB-4554455DB7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3179763"/>
                        <a:ext cx="1047750" cy="349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604" name="Object 146">
            <a:extLst>
              <a:ext uri="{FF2B5EF4-FFF2-40B4-BE49-F238E27FC236}">
                <a16:creationId xmlns:a16="http://schemas.microsoft.com/office/drawing/2014/main" id="{A4F0E95C-31D3-3245-8FE9-64CBCE6B44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68813" y="3179763"/>
          <a:ext cx="1101725" cy="40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64" name="Equation" r:id="rId10" imgW="260350" imgH="95250" progId="Equation.DSMT4">
                  <p:embed/>
                </p:oleObj>
              </mc:Choice>
              <mc:Fallback>
                <p:oleObj name="Equation" r:id="rId10" imgW="260350" imgH="95250" progId="Equation.DSMT4">
                  <p:embed/>
                  <p:pic>
                    <p:nvPicPr>
                      <p:cNvPr id="21604" name="Object 146">
                        <a:extLst>
                          <a:ext uri="{FF2B5EF4-FFF2-40B4-BE49-F238E27FC236}">
                            <a16:creationId xmlns:a16="http://schemas.microsoft.com/office/drawing/2014/main" id="{A4F0E95C-31D3-3245-8FE9-64CBCE6B44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8813" y="3179763"/>
                        <a:ext cx="1101725" cy="401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467" name="Rectangle 147">
            <a:extLst>
              <a:ext uri="{FF2B5EF4-FFF2-40B4-BE49-F238E27FC236}">
                <a16:creationId xmlns:a16="http://schemas.microsoft.com/office/drawing/2014/main" id="{48156CE6-845E-7D4F-8A72-D1E26B634F7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solidFill>
                  <a:srgbClr val="0000FF"/>
                </a:solidFill>
                <a:cs typeface="+mj-cs"/>
              </a:rPr>
              <a:t>FDTD: finite difference time domain</a:t>
            </a:r>
          </a:p>
        </p:txBody>
      </p:sp>
    </p:spTree>
    <p:extLst>
      <p:ext uri="{BB962C8B-B14F-4D97-AF65-F5344CB8AC3E}">
        <p14:creationId xmlns:p14="http://schemas.microsoft.com/office/powerpoint/2010/main" val="173554725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2">
            <a:extLst>
              <a:ext uri="{FF2B5EF4-FFF2-40B4-BE49-F238E27FC236}">
                <a16:creationId xmlns:a16="http://schemas.microsoft.com/office/drawing/2014/main" id="{74B83957-2CBF-ED4E-82B3-486C4EBC0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644650"/>
            <a:ext cx="6096000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buFontTx/>
              <a:buAutoNum type="arabicParenR"/>
            </a:pPr>
            <a:r>
              <a:rPr lang="en-US" altLang="en-US" sz="1800" b="1">
                <a:solidFill>
                  <a:srgbClr val="990099"/>
                </a:solidFill>
              </a:rPr>
              <a:t>at time t: </a:t>
            </a:r>
            <a:r>
              <a:rPr lang="en-US" altLang="en-US" sz="1800" b="1"/>
              <a:t>Update </a:t>
            </a:r>
            <a:r>
              <a:rPr lang="en-US" altLang="en-US" sz="1800" b="1">
                <a:solidFill>
                  <a:srgbClr val="FF0000"/>
                </a:solidFill>
              </a:rPr>
              <a:t>D</a:t>
            </a:r>
            <a:r>
              <a:rPr lang="en-US" altLang="en-US" b="1"/>
              <a:t> </a:t>
            </a:r>
            <a:r>
              <a:rPr lang="en-US" altLang="en-US" sz="1800" b="1"/>
              <a:t>fields everywhere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1800" b="1"/>
              <a:t>      using spatial derivatives of </a:t>
            </a:r>
            <a:r>
              <a:rPr lang="en-US" altLang="en-US" sz="1800" b="1">
                <a:solidFill>
                  <a:srgbClr val="FF0000"/>
                </a:solidFill>
              </a:rPr>
              <a:t>H</a:t>
            </a:r>
            <a:r>
              <a:rPr lang="en-US" altLang="en-US" b="1"/>
              <a:t>, </a:t>
            </a:r>
            <a:r>
              <a:rPr lang="en-US" altLang="en-US" sz="1800" b="1"/>
              <a:t>then find </a:t>
            </a:r>
            <a:r>
              <a:rPr lang="en-US" altLang="en-US" sz="1800" b="1">
                <a:solidFill>
                  <a:srgbClr val="FF0000"/>
                </a:solidFill>
              </a:rPr>
              <a:t>E</a:t>
            </a:r>
            <a:r>
              <a:rPr lang="en-US" altLang="en-US" sz="1800" b="1"/>
              <a:t>=</a:t>
            </a:r>
            <a:r>
              <a:rPr lang="en-US" altLang="en-US" sz="1800" b="1">
                <a:sym typeface="Symbol" pitchFamily="2" charset="2"/>
              </a:rPr>
              <a:t>ε</a:t>
            </a:r>
            <a:r>
              <a:rPr lang="en-US" altLang="en-US" sz="1800" b="1" baseline="30000">
                <a:sym typeface="Symbol" pitchFamily="2" charset="2"/>
              </a:rPr>
              <a:t>-1</a:t>
            </a:r>
            <a:r>
              <a:rPr lang="en-US" altLang="en-US" sz="1800" b="1">
                <a:solidFill>
                  <a:srgbClr val="FF0000"/>
                </a:solidFill>
              </a:rPr>
              <a:t>D</a:t>
            </a:r>
            <a:endParaRPr lang="en-US" altLang="en-US" sz="1800" b="1">
              <a:sym typeface="Symbol" pitchFamily="2" charset="2"/>
            </a:endParaRPr>
          </a:p>
        </p:txBody>
      </p:sp>
      <p:grpSp>
        <p:nvGrpSpPr>
          <p:cNvPr id="23554" name="Group 3">
            <a:extLst>
              <a:ext uri="{FF2B5EF4-FFF2-40B4-BE49-F238E27FC236}">
                <a16:creationId xmlns:a16="http://schemas.microsoft.com/office/drawing/2014/main" id="{70785ADF-A98D-3F41-9791-505A4818D6B4}"/>
              </a:ext>
            </a:extLst>
          </p:cNvPr>
          <p:cNvGrpSpPr>
            <a:grpSpLocks/>
          </p:cNvGrpSpPr>
          <p:nvPr/>
        </p:nvGrpSpPr>
        <p:grpSpPr bwMode="auto">
          <a:xfrm>
            <a:off x="1223963" y="2387600"/>
            <a:ext cx="4262437" cy="1373188"/>
            <a:chOff x="481" y="1123"/>
            <a:chExt cx="2751" cy="886"/>
          </a:xfrm>
        </p:grpSpPr>
        <p:sp>
          <p:nvSpPr>
            <p:cNvPr id="23614" name="Rectangle 4">
              <a:extLst>
                <a:ext uri="{FF2B5EF4-FFF2-40B4-BE49-F238E27FC236}">
                  <a16:creationId xmlns:a16="http://schemas.microsoft.com/office/drawing/2014/main" id="{4F4C0E76-C4FB-5D49-BD3C-9DCEA8555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" y="1178"/>
              <a:ext cx="567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b="1">
                  <a:solidFill>
                    <a:srgbClr val="FF0000"/>
                  </a:solidFill>
                </a:rPr>
                <a:t>E</a:t>
              </a:r>
              <a:r>
                <a:rPr lang="en-US" altLang="en-US" sz="2800" b="1" baseline="-25000">
                  <a:solidFill>
                    <a:srgbClr val="FF0000"/>
                  </a:solidFill>
                </a:rPr>
                <a:t>x</a:t>
              </a:r>
              <a:r>
                <a:rPr lang="en-US" altLang="en-US" b="1"/>
                <a:t> </a:t>
              </a:r>
              <a:r>
                <a:rPr lang="en-US" altLang="en-US" sz="1800" b="1"/>
                <a:t>+=</a:t>
              </a:r>
              <a:endParaRPr lang="en-US" altLang="en-US" b="1"/>
            </a:p>
          </p:txBody>
        </p:sp>
        <p:grpSp>
          <p:nvGrpSpPr>
            <p:cNvPr id="23615" name="Group 5">
              <a:extLst>
                <a:ext uri="{FF2B5EF4-FFF2-40B4-BE49-F238E27FC236}">
                  <a16:creationId xmlns:a16="http://schemas.microsoft.com/office/drawing/2014/main" id="{1AC91D43-25F4-3745-88D0-82829129EB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4" y="1123"/>
              <a:ext cx="403" cy="457"/>
              <a:chOff x="3431" y="1108"/>
              <a:chExt cx="403" cy="457"/>
            </a:xfrm>
          </p:grpSpPr>
          <p:sp>
            <p:nvSpPr>
              <p:cNvPr id="23624" name="Rectangle 6">
                <a:extLst>
                  <a:ext uri="{FF2B5EF4-FFF2-40B4-BE49-F238E27FC236}">
                    <a16:creationId xmlns:a16="http://schemas.microsoft.com/office/drawing/2014/main" id="{BA2109C9-B3D5-204F-A0CB-7790A1B8C6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1" y="1108"/>
                <a:ext cx="403" cy="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l-GR" altLang="en-US" sz="1800"/>
                  <a:t>∆</a:t>
                </a:r>
                <a:r>
                  <a:rPr lang="en-US" altLang="en-US" sz="2000" b="1"/>
                  <a:t>t </a:t>
                </a:r>
              </a:p>
              <a:p>
                <a:pPr algn="ctr" eaLnBrk="1" hangingPunct="1"/>
                <a:r>
                  <a:rPr lang="el-GR" altLang="en-US" sz="2000">
                    <a:latin typeface="Symbol" pitchFamily="2" charset="2"/>
                  </a:rPr>
                  <a:t>ε</a:t>
                </a:r>
                <a:r>
                  <a:rPr lang="el-GR" altLang="en-US" sz="1800"/>
                  <a:t> ∆</a:t>
                </a:r>
                <a:r>
                  <a:rPr lang="en-US" altLang="en-US" sz="2000" b="1"/>
                  <a:t>y </a:t>
                </a:r>
              </a:p>
            </p:txBody>
          </p:sp>
          <p:sp>
            <p:nvSpPr>
              <p:cNvPr id="23625" name="Line 7">
                <a:extLst>
                  <a:ext uri="{FF2B5EF4-FFF2-40B4-BE49-F238E27FC236}">
                    <a16:creationId xmlns:a16="http://schemas.microsoft.com/office/drawing/2014/main" id="{E93032E6-59F5-3540-BE8E-373D25D3F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2" y="1337"/>
                <a:ext cx="35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16" name="Rectangle 8">
              <a:extLst>
                <a:ext uri="{FF2B5EF4-FFF2-40B4-BE49-F238E27FC236}">
                  <a16:creationId xmlns:a16="http://schemas.microsoft.com/office/drawing/2014/main" id="{09D55F24-0C4B-7544-BB30-D734D57CBB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1" y="1134"/>
              <a:ext cx="789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600" b="1"/>
                <a:t>(</a:t>
              </a:r>
              <a:r>
                <a:rPr lang="en-US" altLang="en-US" b="1"/>
                <a:t> H</a:t>
              </a:r>
              <a:r>
                <a:rPr lang="en-US" altLang="en-US" sz="3600" b="1" baseline="-25000"/>
                <a:t>z</a:t>
              </a:r>
              <a:r>
                <a:rPr lang="en-US" altLang="en-US" b="1" baseline="55000"/>
                <a:t>j+0.5</a:t>
              </a:r>
            </a:p>
          </p:txBody>
        </p:sp>
        <p:sp>
          <p:nvSpPr>
            <p:cNvPr id="23617" name="Rectangle 9">
              <a:extLst>
                <a:ext uri="{FF2B5EF4-FFF2-40B4-BE49-F238E27FC236}">
                  <a16:creationId xmlns:a16="http://schemas.microsoft.com/office/drawing/2014/main" id="{DD729D08-91D9-5043-9BDE-EB8EFBCC8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9" y="1138"/>
              <a:ext cx="963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C0C0C0"/>
                  </a:solidFill>
                </a:rPr>
                <a:t>–  H</a:t>
              </a:r>
              <a:r>
                <a:rPr lang="en-US" altLang="en-US" sz="3600" b="1" baseline="-25000">
                  <a:solidFill>
                    <a:srgbClr val="C0C0C0"/>
                  </a:solidFill>
                </a:rPr>
                <a:t>z</a:t>
              </a:r>
              <a:r>
                <a:rPr lang="en-US" altLang="en-US" b="1" baseline="55000">
                  <a:solidFill>
                    <a:srgbClr val="C0C0C0"/>
                  </a:solidFill>
                </a:rPr>
                <a:t>j</a:t>
              </a:r>
              <a:r>
                <a:rPr lang="en-US" altLang="en-US" sz="2800" b="1" baseline="55000">
                  <a:solidFill>
                    <a:srgbClr val="C0C0C0"/>
                  </a:solidFill>
                </a:rPr>
                <a:t>-</a:t>
              </a:r>
              <a:r>
                <a:rPr lang="en-US" altLang="en-US" b="1" baseline="55000">
                  <a:solidFill>
                    <a:srgbClr val="C0C0C0"/>
                  </a:solidFill>
                </a:rPr>
                <a:t>0.5</a:t>
              </a:r>
              <a:r>
                <a:rPr lang="en-US" altLang="en-US" sz="3600" b="1" baseline="-25000">
                  <a:solidFill>
                    <a:srgbClr val="C0C0C0"/>
                  </a:solidFill>
                </a:rPr>
                <a:t> </a:t>
              </a:r>
              <a:r>
                <a:rPr lang="en-US" altLang="en-US" sz="3600" b="1">
                  <a:solidFill>
                    <a:srgbClr val="C0C0C0"/>
                  </a:solidFill>
                </a:rPr>
                <a:t>)</a:t>
              </a:r>
            </a:p>
          </p:txBody>
        </p:sp>
        <p:sp>
          <p:nvSpPr>
            <p:cNvPr id="23618" name="Rectangle 10">
              <a:extLst>
                <a:ext uri="{FF2B5EF4-FFF2-40B4-BE49-F238E27FC236}">
                  <a16:creationId xmlns:a16="http://schemas.microsoft.com/office/drawing/2014/main" id="{3FCD6B89-C381-864F-BF16-92F2CBAF41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" y="1609"/>
              <a:ext cx="548" cy="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800" b="1">
                  <a:solidFill>
                    <a:srgbClr val="00CC00"/>
                  </a:solidFill>
                </a:rPr>
                <a:t>E</a:t>
              </a:r>
              <a:r>
                <a:rPr lang="en-US" altLang="en-US" sz="2800" b="1" baseline="-25000">
                  <a:solidFill>
                    <a:srgbClr val="00CC00"/>
                  </a:solidFill>
                </a:rPr>
                <a:t>y</a:t>
              </a:r>
              <a:r>
                <a:rPr lang="en-US" altLang="en-US" b="1"/>
                <a:t> -</a:t>
              </a:r>
              <a:r>
                <a:rPr lang="en-US" altLang="en-US" sz="1800" b="1"/>
                <a:t>=</a:t>
              </a:r>
              <a:endParaRPr lang="en-US" altLang="en-US" b="1"/>
            </a:p>
          </p:txBody>
        </p:sp>
        <p:grpSp>
          <p:nvGrpSpPr>
            <p:cNvPr id="23619" name="Group 11">
              <a:extLst>
                <a:ext uri="{FF2B5EF4-FFF2-40B4-BE49-F238E27FC236}">
                  <a16:creationId xmlns:a16="http://schemas.microsoft.com/office/drawing/2014/main" id="{A4D47840-AC57-2E47-A5C5-720B7F0633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" y="1552"/>
              <a:ext cx="403" cy="457"/>
              <a:chOff x="3446" y="1510"/>
              <a:chExt cx="403" cy="457"/>
            </a:xfrm>
          </p:grpSpPr>
          <p:sp>
            <p:nvSpPr>
              <p:cNvPr id="23622" name="Rectangle 12">
                <a:extLst>
                  <a:ext uri="{FF2B5EF4-FFF2-40B4-BE49-F238E27FC236}">
                    <a16:creationId xmlns:a16="http://schemas.microsoft.com/office/drawing/2014/main" id="{8EC6AB93-D850-9442-9DEA-7A6CB56DFD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6" y="1510"/>
                <a:ext cx="403" cy="4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l-GR" altLang="en-US" sz="1800"/>
                  <a:t>∆</a:t>
                </a:r>
                <a:r>
                  <a:rPr lang="en-US" altLang="en-US" sz="2000" b="1"/>
                  <a:t>t </a:t>
                </a:r>
              </a:p>
              <a:p>
                <a:pPr algn="ctr" eaLnBrk="1" hangingPunct="1"/>
                <a:r>
                  <a:rPr lang="el-GR" altLang="en-US" sz="2000">
                    <a:latin typeface="Symbol" pitchFamily="2" charset="2"/>
                  </a:rPr>
                  <a:t>ε</a:t>
                </a:r>
                <a:r>
                  <a:rPr lang="el-GR" altLang="en-US" sz="1800"/>
                  <a:t> ∆</a:t>
                </a:r>
                <a:r>
                  <a:rPr lang="en-US" altLang="en-US" sz="2000" b="1"/>
                  <a:t>x</a:t>
                </a:r>
              </a:p>
            </p:txBody>
          </p:sp>
          <p:sp>
            <p:nvSpPr>
              <p:cNvPr id="23623" name="Line 13">
                <a:extLst>
                  <a:ext uri="{FF2B5EF4-FFF2-40B4-BE49-F238E27FC236}">
                    <a16:creationId xmlns:a16="http://schemas.microsoft.com/office/drawing/2014/main" id="{E4329F6F-3C41-F440-8DB5-78DCB494B1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8" y="1739"/>
                <a:ext cx="35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20" name="Rectangle 14">
              <a:extLst>
                <a:ext uri="{FF2B5EF4-FFF2-40B4-BE49-F238E27FC236}">
                  <a16:creationId xmlns:a16="http://schemas.microsoft.com/office/drawing/2014/main" id="{16806BA5-A1C2-0740-8451-E898141DA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7" y="1565"/>
              <a:ext cx="782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600" b="1"/>
                <a:t>(</a:t>
              </a:r>
              <a:r>
                <a:rPr lang="en-US" altLang="en-US" b="1"/>
                <a:t> H</a:t>
              </a:r>
              <a:r>
                <a:rPr lang="en-US" altLang="en-US" sz="3600" b="1" baseline="-25000"/>
                <a:t>z</a:t>
              </a:r>
              <a:r>
                <a:rPr lang="en-US" altLang="en-US" b="1" baseline="55000"/>
                <a:t>i+0.5</a:t>
              </a:r>
            </a:p>
          </p:txBody>
        </p:sp>
        <p:sp>
          <p:nvSpPr>
            <p:cNvPr id="23621" name="Rectangle 15">
              <a:extLst>
                <a:ext uri="{FF2B5EF4-FFF2-40B4-BE49-F238E27FC236}">
                  <a16:creationId xmlns:a16="http://schemas.microsoft.com/office/drawing/2014/main" id="{91DC5F5A-E926-4447-ACEB-1AA0494A9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1567"/>
              <a:ext cx="956" cy="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/>
                <a:t>–  </a:t>
              </a:r>
              <a:r>
                <a:rPr lang="en-US" altLang="en-US" b="1">
                  <a:solidFill>
                    <a:schemeClr val="bg2"/>
                  </a:solidFill>
                </a:rPr>
                <a:t>H</a:t>
              </a:r>
              <a:r>
                <a:rPr lang="en-US" altLang="en-US" sz="3600" b="1" baseline="-25000">
                  <a:solidFill>
                    <a:schemeClr val="bg2"/>
                  </a:solidFill>
                </a:rPr>
                <a:t>z</a:t>
              </a:r>
              <a:r>
                <a:rPr lang="en-US" altLang="en-US" b="1" baseline="55000">
                  <a:solidFill>
                    <a:schemeClr val="bg2"/>
                  </a:solidFill>
                </a:rPr>
                <a:t>i</a:t>
              </a:r>
              <a:r>
                <a:rPr lang="en-US" altLang="en-US" sz="2800" b="1" baseline="55000">
                  <a:solidFill>
                    <a:schemeClr val="bg2"/>
                  </a:solidFill>
                </a:rPr>
                <a:t>-</a:t>
              </a:r>
              <a:r>
                <a:rPr lang="en-US" altLang="en-US" b="1" baseline="55000">
                  <a:solidFill>
                    <a:schemeClr val="bg2"/>
                  </a:solidFill>
                </a:rPr>
                <a:t>0.5</a:t>
              </a:r>
              <a:r>
                <a:rPr lang="en-US" altLang="en-US" sz="3600" b="1" baseline="-25000">
                  <a:solidFill>
                    <a:schemeClr val="bg2"/>
                  </a:solidFill>
                </a:rPr>
                <a:t> </a:t>
              </a:r>
              <a:r>
                <a:rPr lang="en-US" altLang="en-US" sz="3600" b="1"/>
                <a:t>)</a:t>
              </a:r>
            </a:p>
          </p:txBody>
        </p:sp>
      </p:grpSp>
      <p:grpSp>
        <p:nvGrpSpPr>
          <p:cNvPr id="23555" name="Group 16">
            <a:extLst>
              <a:ext uri="{FF2B5EF4-FFF2-40B4-BE49-F238E27FC236}">
                <a16:creationId xmlns:a16="http://schemas.microsoft.com/office/drawing/2014/main" id="{AE6CA656-5A22-5A47-9B6E-918BF8C16B49}"/>
              </a:ext>
            </a:extLst>
          </p:cNvPr>
          <p:cNvGrpSpPr>
            <a:grpSpLocks/>
          </p:cNvGrpSpPr>
          <p:nvPr/>
        </p:nvGrpSpPr>
        <p:grpSpPr bwMode="auto">
          <a:xfrm>
            <a:off x="6929438" y="2435225"/>
            <a:ext cx="947737" cy="903288"/>
            <a:chOff x="3985" y="906"/>
            <a:chExt cx="616" cy="587"/>
          </a:xfrm>
        </p:grpSpPr>
        <p:sp>
          <p:nvSpPr>
            <p:cNvPr id="23612" name="Oval 17">
              <a:extLst>
                <a:ext uri="{FF2B5EF4-FFF2-40B4-BE49-F238E27FC236}">
                  <a16:creationId xmlns:a16="http://schemas.microsoft.com/office/drawing/2014/main" id="{73CC98AE-FF10-6841-983B-58B82DF81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5" y="906"/>
              <a:ext cx="86" cy="86"/>
            </a:xfrm>
            <a:prstGeom prst="ellipse">
              <a:avLst/>
            </a:prstGeom>
            <a:noFill/>
            <a:ln w="5715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600"/>
            </a:p>
          </p:txBody>
        </p:sp>
        <p:sp>
          <p:nvSpPr>
            <p:cNvPr id="23613" name="Oval 18">
              <a:extLst>
                <a:ext uri="{FF2B5EF4-FFF2-40B4-BE49-F238E27FC236}">
                  <a16:creationId xmlns:a16="http://schemas.microsoft.com/office/drawing/2014/main" id="{F9B65810-8520-D94D-96E1-60F9D35F5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5" y="1407"/>
              <a:ext cx="86" cy="86"/>
            </a:xfrm>
            <a:prstGeom prst="ellipse">
              <a:avLst/>
            </a:prstGeom>
            <a:noFill/>
            <a:ln w="5715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600"/>
            </a:p>
          </p:txBody>
        </p:sp>
      </p:grpSp>
      <p:sp>
        <p:nvSpPr>
          <p:cNvPr id="23556" name="Text Box 19">
            <a:extLst>
              <a:ext uri="{FF2B5EF4-FFF2-40B4-BE49-F238E27FC236}">
                <a16:creationId xmlns:a16="http://schemas.microsoft.com/office/drawing/2014/main" id="{33216548-1CB4-FE4B-86A6-6F0E56676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" y="4095750"/>
            <a:ext cx="558165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2000" b="1">
                <a:solidFill>
                  <a:srgbClr val="990099"/>
                </a:solidFill>
              </a:rPr>
              <a:t>2)</a:t>
            </a:r>
            <a:r>
              <a:rPr lang="en-US" altLang="en-US" sz="1800" b="1">
                <a:solidFill>
                  <a:srgbClr val="990099"/>
                </a:solidFill>
              </a:rPr>
              <a:t> at time t+0.5: </a:t>
            </a:r>
            <a:r>
              <a:rPr lang="en-US" altLang="en-US" sz="1800" b="1"/>
              <a:t>Update </a:t>
            </a:r>
            <a:r>
              <a:rPr lang="en-US" altLang="en-US" sz="1800" b="1">
                <a:solidFill>
                  <a:srgbClr val="FF0000"/>
                </a:solidFill>
              </a:rPr>
              <a:t>H</a:t>
            </a:r>
            <a:r>
              <a:rPr lang="en-US" altLang="en-US" b="1"/>
              <a:t> </a:t>
            </a:r>
            <a:r>
              <a:rPr lang="en-US" altLang="en-US" sz="1800" b="1"/>
              <a:t>fields everywhere using spatial derivatives of </a:t>
            </a:r>
            <a:r>
              <a:rPr lang="en-US" altLang="en-US" sz="1800" b="1">
                <a:solidFill>
                  <a:srgbClr val="FF0000"/>
                </a:solidFill>
              </a:rPr>
              <a:t>E</a:t>
            </a:r>
            <a:endParaRPr lang="en-US" altLang="en-US" sz="1800"/>
          </a:p>
        </p:txBody>
      </p:sp>
      <p:grpSp>
        <p:nvGrpSpPr>
          <p:cNvPr id="23557" name="Group 20">
            <a:extLst>
              <a:ext uri="{FF2B5EF4-FFF2-40B4-BE49-F238E27FC236}">
                <a16:creationId xmlns:a16="http://schemas.microsoft.com/office/drawing/2014/main" id="{BE9988C3-C7B4-9C4F-816F-E1AE45A0A2DF}"/>
              </a:ext>
            </a:extLst>
          </p:cNvPr>
          <p:cNvGrpSpPr>
            <a:grpSpLocks/>
          </p:cNvGrpSpPr>
          <p:nvPr/>
        </p:nvGrpSpPr>
        <p:grpSpPr bwMode="auto">
          <a:xfrm>
            <a:off x="1150938" y="4821238"/>
            <a:ext cx="4935537" cy="1084262"/>
            <a:chOff x="107" y="2862"/>
            <a:chExt cx="3291" cy="724"/>
          </a:xfrm>
        </p:grpSpPr>
        <p:sp>
          <p:nvSpPr>
            <p:cNvPr id="23598" name="Rectangle 21">
              <a:extLst>
                <a:ext uri="{FF2B5EF4-FFF2-40B4-BE49-F238E27FC236}">
                  <a16:creationId xmlns:a16="http://schemas.microsoft.com/office/drawing/2014/main" id="{7F2077B0-2169-F644-A39D-15D6A71D01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2914"/>
              <a:ext cx="678" cy="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2800" b="1"/>
                <a:t>H</a:t>
              </a:r>
              <a:r>
                <a:rPr lang="en-US" altLang="en-US" sz="2800" b="1" baseline="-25000"/>
                <a:t>z</a:t>
              </a:r>
              <a:r>
                <a:rPr lang="en-US" altLang="en-US" b="1"/>
                <a:t> </a:t>
              </a:r>
              <a:r>
                <a:rPr lang="en-US" altLang="en-US" sz="1800" b="1"/>
                <a:t>+=  </a:t>
              </a:r>
              <a:endParaRPr lang="en-US" altLang="en-US" b="1"/>
            </a:p>
          </p:txBody>
        </p:sp>
        <p:grpSp>
          <p:nvGrpSpPr>
            <p:cNvPr id="23599" name="Group 22">
              <a:extLst>
                <a:ext uri="{FF2B5EF4-FFF2-40B4-BE49-F238E27FC236}">
                  <a16:creationId xmlns:a16="http://schemas.microsoft.com/office/drawing/2014/main" id="{AF266EE7-571E-3F4A-9F7A-21A7093B986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" y="2868"/>
              <a:ext cx="350" cy="473"/>
              <a:chOff x="3152" y="2971"/>
              <a:chExt cx="350" cy="473"/>
            </a:xfrm>
          </p:grpSpPr>
          <p:sp>
            <p:nvSpPr>
              <p:cNvPr id="23610" name="Rectangle 23">
                <a:extLst>
                  <a:ext uri="{FF2B5EF4-FFF2-40B4-BE49-F238E27FC236}">
                    <a16:creationId xmlns:a16="http://schemas.microsoft.com/office/drawing/2014/main" id="{E25D9065-ADC8-0149-AB63-E612C7A265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93" y="2971"/>
                <a:ext cx="274" cy="4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r>
                  <a:rPr lang="el-GR" altLang="en-US" sz="1800"/>
                  <a:t>∆</a:t>
                </a:r>
                <a:r>
                  <a:rPr lang="en-US" altLang="en-US" sz="2000" b="1"/>
                  <a:t>t </a:t>
                </a:r>
              </a:p>
              <a:p>
                <a:pPr algn="ctr" eaLnBrk="1" hangingPunct="1"/>
                <a:r>
                  <a:rPr lang="el-GR" altLang="en-US" sz="2000">
                    <a:latin typeface="Symbol" pitchFamily="2" charset="2"/>
                  </a:rPr>
                  <a:t>μ</a:t>
                </a:r>
                <a:endParaRPr lang="el-GR" altLang="en-US" sz="2000"/>
              </a:p>
            </p:txBody>
          </p:sp>
          <p:sp>
            <p:nvSpPr>
              <p:cNvPr id="23611" name="Line 24">
                <a:extLst>
                  <a:ext uri="{FF2B5EF4-FFF2-40B4-BE49-F238E27FC236}">
                    <a16:creationId xmlns:a16="http://schemas.microsoft.com/office/drawing/2014/main" id="{DCC449D5-FB7D-CC46-8709-42DD708606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52" y="3199"/>
                <a:ext cx="350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600" name="Rectangle 25">
              <a:extLst>
                <a:ext uri="{FF2B5EF4-FFF2-40B4-BE49-F238E27FC236}">
                  <a16:creationId xmlns:a16="http://schemas.microsoft.com/office/drawing/2014/main" id="{976D0DF2-6FCD-5540-BF12-30B948A45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" y="2869"/>
              <a:ext cx="728" cy="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3600" b="1"/>
                <a:t>( </a:t>
              </a:r>
              <a:r>
                <a:rPr lang="en-US" altLang="en-US" b="1">
                  <a:solidFill>
                    <a:srgbClr val="FF7C80"/>
                  </a:solidFill>
                </a:rPr>
                <a:t>E</a:t>
              </a:r>
              <a:r>
                <a:rPr lang="en-US" altLang="en-US" sz="3600" b="1" baseline="-25000">
                  <a:solidFill>
                    <a:srgbClr val="FF7C80"/>
                  </a:solidFill>
                </a:rPr>
                <a:t>x</a:t>
              </a:r>
              <a:r>
                <a:rPr lang="en-US" altLang="en-US" b="1" baseline="55000"/>
                <a:t>j+1</a:t>
              </a:r>
            </a:p>
          </p:txBody>
        </p:sp>
        <p:sp>
          <p:nvSpPr>
            <p:cNvPr id="23601" name="Rectangle 26">
              <a:extLst>
                <a:ext uri="{FF2B5EF4-FFF2-40B4-BE49-F238E27FC236}">
                  <a16:creationId xmlns:a16="http://schemas.microsoft.com/office/drawing/2014/main" id="{DC612721-7724-0147-8996-66EF5A640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2951"/>
              <a:ext cx="557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4D4D4D"/>
                  </a:solidFill>
                </a:rPr>
                <a:t>– </a:t>
              </a:r>
              <a:r>
                <a:rPr lang="en-US" altLang="en-US" b="1">
                  <a:solidFill>
                    <a:srgbClr val="FF0000"/>
                  </a:solidFill>
                </a:rPr>
                <a:t>E</a:t>
              </a:r>
              <a:r>
                <a:rPr lang="en-US" altLang="en-US" sz="3600" b="1" baseline="-25000">
                  <a:solidFill>
                    <a:srgbClr val="FF0000"/>
                  </a:solidFill>
                </a:rPr>
                <a:t>x</a:t>
              </a:r>
              <a:r>
                <a:rPr lang="en-US" altLang="en-US" b="1" baseline="55000"/>
                <a:t>j</a:t>
              </a:r>
              <a:endParaRPr lang="en-US" altLang="en-US" sz="3200" b="1"/>
            </a:p>
          </p:txBody>
        </p:sp>
        <p:sp>
          <p:nvSpPr>
            <p:cNvPr id="23602" name="Rectangle 27">
              <a:extLst>
                <a:ext uri="{FF2B5EF4-FFF2-40B4-BE49-F238E27FC236}">
                  <a16:creationId xmlns:a16="http://schemas.microsoft.com/office/drawing/2014/main" id="{6798BE52-8F6C-ED40-BF9E-83884A4F96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0" y="2933"/>
              <a:ext cx="564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/>
                <a:t>+ </a:t>
              </a:r>
              <a:r>
                <a:rPr lang="en-US" altLang="en-US" b="1">
                  <a:solidFill>
                    <a:srgbClr val="00CC00"/>
                  </a:solidFill>
                </a:rPr>
                <a:t>E</a:t>
              </a:r>
              <a:r>
                <a:rPr lang="en-US" altLang="en-US" sz="3600" b="1" baseline="-25000">
                  <a:solidFill>
                    <a:srgbClr val="00CC00"/>
                  </a:solidFill>
                </a:rPr>
                <a:t>y</a:t>
              </a:r>
              <a:r>
                <a:rPr lang="en-US" altLang="en-US" b="1" baseline="55000"/>
                <a:t>i</a:t>
              </a:r>
            </a:p>
          </p:txBody>
        </p:sp>
        <p:sp>
          <p:nvSpPr>
            <p:cNvPr id="23603" name="Rectangle 28">
              <a:extLst>
                <a:ext uri="{FF2B5EF4-FFF2-40B4-BE49-F238E27FC236}">
                  <a16:creationId xmlns:a16="http://schemas.microsoft.com/office/drawing/2014/main" id="{B569311A-630E-3941-BB22-1CC0C9DC23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1" y="2862"/>
              <a:ext cx="797" cy="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/>
                <a:t>– </a:t>
              </a:r>
              <a:r>
                <a:rPr lang="en-US" altLang="en-US" b="1">
                  <a:solidFill>
                    <a:srgbClr val="99FF66"/>
                  </a:solidFill>
                </a:rPr>
                <a:t>E</a:t>
              </a:r>
              <a:r>
                <a:rPr lang="en-US" altLang="en-US" sz="3600" b="1" baseline="-25000">
                  <a:solidFill>
                    <a:srgbClr val="99FF66"/>
                  </a:solidFill>
                </a:rPr>
                <a:t>y</a:t>
              </a:r>
              <a:r>
                <a:rPr lang="en-US" altLang="en-US" b="1" baseline="55000"/>
                <a:t>i+1</a:t>
              </a:r>
              <a:r>
                <a:rPr lang="en-US" altLang="en-US" sz="3600" b="1"/>
                <a:t>)</a:t>
              </a:r>
            </a:p>
          </p:txBody>
        </p:sp>
        <p:grpSp>
          <p:nvGrpSpPr>
            <p:cNvPr id="23604" name="Group 29">
              <a:extLst>
                <a:ext uri="{FF2B5EF4-FFF2-40B4-BE49-F238E27FC236}">
                  <a16:creationId xmlns:a16="http://schemas.microsoft.com/office/drawing/2014/main" id="{5AE0C455-319C-B942-B943-8458F2E4CF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5" y="3278"/>
              <a:ext cx="944" cy="305"/>
              <a:chOff x="4525" y="3354"/>
              <a:chExt cx="944" cy="305"/>
            </a:xfrm>
          </p:grpSpPr>
          <p:sp>
            <p:nvSpPr>
              <p:cNvPr id="23608" name="Line 30">
                <a:extLst>
                  <a:ext uri="{FF2B5EF4-FFF2-40B4-BE49-F238E27FC236}">
                    <a16:creationId xmlns:a16="http://schemas.microsoft.com/office/drawing/2014/main" id="{1B913E0C-77CD-D646-A311-9BFCEFB21A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25" y="3355"/>
                <a:ext cx="9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9" name="Rectangle 31">
                <a:extLst>
                  <a:ext uri="{FF2B5EF4-FFF2-40B4-BE49-F238E27FC236}">
                    <a16:creationId xmlns:a16="http://schemas.microsoft.com/office/drawing/2014/main" id="{D7BF57DD-64D1-FF4A-BA7C-268F75CB8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36" y="3354"/>
                <a:ext cx="318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l-GR" altLang="en-US" sz="1800"/>
                  <a:t>∆</a:t>
                </a:r>
                <a:r>
                  <a:rPr lang="en-US" altLang="en-US" b="1"/>
                  <a:t>x</a:t>
                </a:r>
              </a:p>
            </p:txBody>
          </p:sp>
        </p:grpSp>
        <p:grpSp>
          <p:nvGrpSpPr>
            <p:cNvPr id="23605" name="Group 32">
              <a:extLst>
                <a:ext uri="{FF2B5EF4-FFF2-40B4-BE49-F238E27FC236}">
                  <a16:creationId xmlns:a16="http://schemas.microsoft.com/office/drawing/2014/main" id="{A88E15D1-A3F0-3145-A8A7-FF8228A81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7" y="3281"/>
              <a:ext cx="944" cy="305"/>
              <a:chOff x="3447" y="3357"/>
              <a:chExt cx="944" cy="305"/>
            </a:xfrm>
          </p:grpSpPr>
          <p:sp>
            <p:nvSpPr>
              <p:cNvPr id="23606" name="Line 33">
                <a:extLst>
                  <a:ext uri="{FF2B5EF4-FFF2-40B4-BE49-F238E27FC236}">
                    <a16:creationId xmlns:a16="http://schemas.microsoft.com/office/drawing/2014/main" id="{09269B6B-9495-E94B-B556-574D716B10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47" y="3363"/>
                <a:ext cx="9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07" name="Rectangle 34">
                <a:extLst>
                  <a:ext uri="{FF2B5EF4-FFF2-40B4-BE49-F238E27FC236}">
                    <a16:creationId xmlns:a16="http://schemas.microsoft.com/office/drawing/2014/main" id="{A3F103F7-262C-944E-8877-223D4FE655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3357"/>
                <a:ext cx="317" cy="3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l-GR" altLang="en-US" sz="1800"/>
                  <a:t>∆</a:t>
                </a:r>
                <a:r>
                  <a:rPr lang="en-US" altLang="en-US" b="1"/>
                  <a:t>y</a:t>
                </a:r>
              </a:p>
            </p:txBody>
          </p:sp>
        </p:grpSp>
      </p:grpSp>
      <p:grpSp>
        <p:nvGrpSpPr>
          <p:cNvPr id="23558" name="Group 36">
            <a:extLst>
              <a:ext uri="{FF2B5EF4-FFF2-40B4-BE49-F238E27FC236}">
                <a16:creationId xmlns:a16="http://schemas.microsoft.com/office/drawing/2014/main" id="{CAAECBA1-55D0-A64B-8C6F-A3EE3E0B7275}"/>
              </a:ext>
            </a:extLst>
          </p:cNvPr>
          <p:cNvGrpSpPr>
            <a:grpSpLocks/>
          </p:cNvGrpSpPr>
          <p:nvPr/>
        </p:nvGrpSpPr>
        <p:grpSpPr bwMode="auto">
          <a:xfrm>
            <a:off x="6542088" y="1277938"/>
            <a:ext cx="2424112" cy="2424112"/>
            <a:chOff x="4121" y="115"/>
            <a:chExt cx="1527" cy="1527"/>
          </a:xfrm>
        </p:grpSpPr>
        <p:sp>
          <p:nvSpPr>
            <p:cNvPr id="23584" name="Line 37">
              <a:extLst>
                <a:ext uri="{FF2B5EF4-FFF2-40B4-BE49-F238E27FC236}">
                  <a16:creationId xmlns:a16="http://schemas.microsoft.com/office/drawing/2014/main" id="{FB15227B-02E7-EA46-A5EA-8625FFB259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8" y="150"/>
              <a:ext cx="0" cy="1456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5" name="Line 38">
              <a:extLst>
                <a:ext uri="{FF2B5EF4-FFF2-40B4-BE49-F238E27FC236}">
                  <a16:creationId xmlns:a16="http://schemas.microsoft.com/office/drawing/2014/main" id="{446A33B0-5C4E-7F4C-86E8-E9E8DAA205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2" y="138"/>
              <a:ext cx="0" cy="1489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6" name="Line 39">
              <a:extLst>
                <a:ext uri="{FF2B5EF4-FFF2-40B4-BE49-F238E27FC236}">
                  <a16:creationId xmlns:a16="http://schemas.microsoft.com/office/drawing/2014/main" id="{8944A387-8700-B94A-A00D-A413C238B84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894" y="393"/>
              <a:ext cx="0" cy="1474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7" name="Line 40">
              <a:extLst>
                <a:ext uri="{FF2B5EF4-FFF2-40B4-BE49-F238E27FC236}">
                  <a16:creationId xmlns:a16="http://schemas.microsoft.com/office/drawing/2014/main" id="{971675DF-8C22-1345-8212-073C251FD42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890" y="-114"/>
              <a:ext cx="0" cy="1484"/>
            </a:xfrm>
            <a:prstGeom prst="line">
              <a:avLst/>
            </a:prstGeom>
            <a:noFill/>
            <a:ln w="635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88" name="Oval 41">
              <a:extLst>
                <a:ext uri="{FF2B5EF4-FFF2-40B4-BE49-F238E27FC236}">
                  <a16:creationId xmlns:a16="http://schemas.microsoft.com/office/drawing/2014/main" id="{39400CAB-0F26-414F-B634-C211A9C90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4" y="843"/>
              <a:ext cx="83" cy="8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600"/>
            </a:p>
          </p:txBody>
        </p:sp>
        <p:grpSp>
          <p:nvGrpSpPr>
            <p:cNvPr id="23589" name="Group 42">
              <a:extLst>
                <a:ext uri="{FF2B5EF4-FFF2-40B4-BE49-F238E27FC236}">
                  <a16:creationId xmlns:a16="http://schemas.microsoft.com/office/drawing/2014/main" id="{28B5AE85-3A3A-0F49-AB48-03CD12BEF7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1" y="115"/>
              <a:ext cx="1527" cy="1527"/>
              <a:chOff x="1150" y="1267"/>
              <a:chExt cx="1872" cy="1872"/>
            </a:xfrm>
          </p:grpSpPr>
          <p:sp>
            <p:nvSpPr>
              <p:cNvPr id="23596" name="Oval 43">
                <a:extLst>
                  <a:ext uri="{FF2B5EF4-FFF2-40B4-BE49-F238E27FC236}">
                    <a16:creationId xmlns:a16="http://schemas.microsoft.com/office/drawing/2014/main" id="{1098CE5A-5DA8-E34B-9557-A9EC6AADE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6" y="1297"/>
                <a:ext cx="1812" cy="1812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3597" name="Oval 44">
                <a:extLst>
                  <a:ext uri="{FF2B5EF4-FFF2-40B4-BE49-F238E27FC236}">
                    <a16:creationId xmlns:a16="http://schemas.microsoft.com/office/drawing/2014/main" id="{A27977C5-C2BC-FB4F-AF5F-08F99575A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" y="1267"/>
                <a:ext cx="1872" cy="1872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</p:grpSp>
        <p:sp>
          <p:nvSpPr>
            <p:cNvPr id="23590" name="Rectangle 45">
              <a:extLst>
                <a:ext uri="{FF2B5EF4-FFF2-40B4-BE49-F238E27FC236}">
                  <a16:creationId xmlns:a16="http://schemas.microsoft.com/office/drawing/2014/main" id="{926F505A-C6CB-744A-8522-2CE6714179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9" y="642"/>
              <a:ext cx="3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/>
                <a:t>H</a:t>
              </a:r>
              <a:r>
                <a:rPr lang="en-US" altLang="en-US" b="1" baseline="-25000"/>
                <a:t>z</a:t>
              </a:r>
              <a:endParaRPr lang="en-US" altLang="en-US" sz="2000" b="1"/>
            </a:p>
          </p:txBody>
        </p:sp>
        <p:sp>
          <p:nvSpPr>
            <p:cNvPr id="23591" name="Rectangle 46">
              <a:extLst>
                <a:ext uri="{FF2B5EF4-FFF2-40B4-BE49-F238E27FC236}">
                  <a16:creationId xmlns:a16="http://schemas.microsoft.com/office/drawing/2014/main" id="{5A8D3385-C027-644E-BEDB-370D19D96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631"/>
              <a:ext cx="512" cy="50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3592" name="Line 47">
              <a:extLst>
                <a:ext uri="{FF2B5EF4-FFF2-40B4-BE49-F238E27FC236}">
                  <a16:creationId xmlns:a16="http://schemas.microsoft.com/office/drawing/2014/main" id="{307265C6-E5A4-6444-9763-667E600C5FF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899" y="950"/>
              <a:ext cx="0" cy="36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3" name="Line 48">
              <a:extLst>
                <a:ext uri="{FF2B5EF4-FFF2-40B4-BE49-F238E27FC236}">
                  <a16:creationId xmlns:a16="http://schemas.microsoft.com/office/drawing/2014/main" id="{20BB4BE3-14DF-D047-B651-80E2A033BA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4" y="700"/>
              <a:ext cx="0" cy="362"/>
            </a:xfrm>
            <a:prstGeom prst="line">
              <a:avLst/>
            </a:prstGeom>
            <a:noFill/>
            <a:ln w="76200">
              <a:solidFill>
                <a:srgbClr val="00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94" name="Rectangle 49">
              <a:extLst>
                <a:ext uri="{FF2B5EF4-FFF2-40B4-BE49-F238E27FC236}">
                  <a16:creationId xmlns:a16="http://schemas.microsoft.com/office/drawing/2014/main" id="{D3F87EA1-8DB1-4449-A991-C7D47F2071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7" y="1125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FF0000"/>
                  </a:solidFill>
                </a:rPr>
                <a:t>E</a:t>
              </a:r>
              <a:r>
                <a:rPr lang="en-US" altLang="en-US" b="1" baseline="-25000">
                  <a:solidFill>
                    <a:srgbClr val="FF0000"/>
                  </a:solidFill>
                </a:rPr>
                <a:t>x</a:t>
              </a:r>
              <a:endParaRPr lang="en-US" altLang="en-US" sz="2000" b="1"/>
            </a:p>
          </p:txBody>
        </p:sp>
        <p:sp>
          <p:nvSpPr>
            <p:cNvPr id="23595" name="Rectangle 50">
              <a:extLst>
                <a:ext uri="{FF2B5EF4-FFF2-40B4-BE49-F238E27FC236}">
                  <a16:creationId xmlns:a16="http://schemas.microsoft.com/office/drawing/2014/main" id="{869B9241-37A6-E74A-8CDE-EB193F472E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" y="459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00"/>
                  </a:solidFill>
                </a:rPr>
                <a:t>E</a:t>
              </a:r>
              <a:r>
                <a:rPr lang="en-US" altLang="en-US" b="1" baseline="-25000">
                  <a:solidFill>
                    <a:srgbClr val="00CC00"/>
                  </a:solidFill>
                </a:rPr>
                <a:t>y</a:t>
              </a:r>
              <a:endParaRPr lang="en-US" altLang="en-US" sz="2000" b="1"/>
            </a:p>
          </p:txBody>
        </p:sp>
      </p:grpSp>
      <p:grpSp>
        <p:nvGrpSpPr>
          <p:cNvPr id="23559" name="Group 51">
            <a:extLst>
              <a:ext uri="{FF2B5EF4-FFF2-40B4-BE49-F238E27FC236}">
                <a16:creationId xmlns:a16="http://schemas.microsoft.com/office/drawing/2014/main" id="{DAC63E2E-B9E2-4447-9C9A-129286013CD4}"/>
              </a:ext>
            </a:extLst>
          </p:cNvPr>
          <p:cNvGrpSpPr>
            <a:grpSpLocks/>
          </p:cNvGrpSpPr>
          <p:nvPr/>
        </p:nvGrpSpPr>
        <p:grpSpPr bwMode="auto">
          <a:xfrm>
            <a:off x="6543675" y="3784600"/>
            <a:ext cx="2424113" cy="2424113"/>
            <a:chOff x="4122" y="1694"/>
            <a:chExt cx="1527" cy="1527"/>
          </a:xfrm>
        </p:grpSpPr>
        <p:grpSp>
          <p:nvGrpSpPr>
            <p:cNvPr id="23569" name="Group 52">
              <a:extLst>
                <a:ext uri="{FF2B5EF4-FFF2-40B4-BE49-F238E27FC236}">
                  <a16:creationId xmlns:a16="http://schemas.microsoft.com/office/drawing/2014/main" id="{89F27CFC-19B2-8745-84CF-2F18E1CDCD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49" y="1717"/>
              <a:ext cx="1484" cy="1489"/>
              <a:chOff x="1183" y="1296"/>
              <a:chExt cx="1820" cy="1825"/>
            </a:xfrm>
          </p:grpSpPr>
          <p:sp>
            <p:nvSpPr>
              <p:cNvPr id="23580" name="Line 53">
                <a:extLst>
                  <a:ext uri="{FF2B5EF4-FFF2-40B4-BE49-F238E27FC236}">
                    <a16:creationId xmlns:a16="http://schemas.microsoft.com/office/drawing/2014/main" id="{A8E4640E-BDF6-E740-9CD9-D96360448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10" y="1311"/>
                <a:ext cx="0" cy="1784"/>
              </a:xfrm>
              <a:prstGeom prst="line">
                <a:avLst/>
              </a:prstGeom>
              <a:noFill/>
              <a:ln w="63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1" name="Line 54">
                <a:extLst>
                  <a:ext uri="{FF2B5EF4-FFF2-40B4-BE49-F238E27FC236}">
                    <a16:creationId xmlns:a16="http://schemas.microsoft.com/office/drawing/2014/main" id="{E0A792F5-3790-7745-82A1-22E7383BF5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89" y="1296"/>
                <a:ext cx="0" cy="1825"/>
              </a:xfrm>
              <a:prstGeom prst="line">
                <a:avLst/>
              </a:prstGeom>
              <a:noFill/>
              <a:ln w="63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2" name="Line 55">
                <a:extLst>
                  <a:ext uri="{FF2B5EF4-FFF2-40B4-BE49-F238E27FC236}">
                    <a16:creationId xmlns:a16="http://schemas.microsoft.com/office/drawing/2014/main" id="{2528C847-A353-0240-AC28-D839E4F4C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098" y="1608"/>
                <a:ext cx="0" cy="1808"/>
              </a:xfrm>
              <a:prstGeom prst="line">
                <a:avLst/>
              </a:prstGeom>
              <a:noFill/>
              <a:ln w="63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83" name="Line 56">
                <a:extLst>
                  <a:ext uri="{FF2B5EF4-FFF2-40B4-BE49-F238E27FC236}">
                    <a16:creationId xmlns:a16="http://schemas.microsoft.com/office/drawing/2014/main" id="{83C68D75-C1D6-1040-9F0E-2527EAEFB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2093" y="987"/>
                <a:ext cx="0" cy="1820"/>
              </a:xfrm>
              <a:prstGeom prst="line">
                <a:avLst/>
              </a:prstGeom>
              <a:noFill/>
              <a:ln w="6350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3570" name="Oval 57">
              <a:extLst>
                <a:ext uri="{FF2B5EF4-FFF2-40B4-BE49-F238E27FC236}">
                  <a16:creationId xmlns:a16="http://schemas.microsoft.com/office/drawing/2014/main" id="{4CB83D04-A028-BB40-B76F-83BF2DD6B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5" y="2422"/>
              <a:ext cx="83" cy="83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600"/>
            </a:p>
          </p:txBody>
        </p:sp>
        <p:grpSp>
          <p:nvGrpSpPr>
            <p:cNvPr id="23571" name="Group 58">
              <a:extLst>
                <a:ext uri="{FF2B5EF4-FFF2-40B4-BE49-F238E27FC236}">
                  <a16:creationId xmlns:a16="http://schemas.microsoft.com/office/drawing/2014/main" id="{E86CAB2B-DD8F-4F47-B718-1E910ECC23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22" y="1694"/>
              <a:ext cx="1527" cy="1527"/>
              <a:chOff x="1150" y="1267"/>
              <a:chExt cx="1872" cy="1872"/>
            </a:xfrm>
          </p:grpSpPr>
          <p:sp>
            <p:nvSpPr>
              <p:cNvPr id="23578" name="Oval 59">
                <a:extLst>
                  <a:ext uri="{FF2B5EF4-FFF2-40B4-BE49-F238E27FC236}">
                    <a16:creationId xmlns:a16="http://schemas.microsoft.com/office/drawing/2014/main" id="{7329DB40-C07C-AA4B-A428-B2AB42263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6" y="1297"/>
                <a:ext cx="1812" cy="1812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  <p:sp>
            <p:nvSpPr>
              <p:cNvPr id="23579" name="Oval 60">
                <a:extLst>
                  <a:ext uri="{FF2B5EF4-FFF2-40B4-BE49-F238E27FC236}">
                    <a16:creationId xmlns:a16="http://schemas.microsoft.com/office/drawing/2014/main" id="{E66542B1-05F9-8443-B6DE-7F43491B6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0" y="1267"/>
                <a:ext cx="1872" cy="1872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1800"/>
              </a:p>
            </p:txBody>
          </p:sp>
        </p:grpSp>
        <p:sp>
          <p:nvSpPr>
            <p:cNvPr id="23572" name="Rectangle 61">
              <a:extLst>
                <a:ext uri="{FF2B5EF4-FFF2-40B4-BE49-F238E27FC236}">
                  <a16:creationId xmlns:a16="http://schemas.microsoft.com/office/drawing/2014/main" id="{EA8088C1-6940-364E-9446-647B50A35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8" y="270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FF0000"/>
                  </a:solidFill>
                </a:rPr>
                <a:t>E</a:t>
              </a:r>
              <a:r>
                <a:rPr lang="en-US" altLang="en-US" b="1" baseline="-25000">
                  <a:solidFill>
                    <a:srgbClr val="FF0000"/>
                  </a:solidFill>
                </a:rPr>
                <a:t>x</a:t>
              </a:r>
              <a:endParaRPr lang="en-US" altLang="en-US" sz="2000" b="1"/>
            </a:p>
          </p:txBody>
        </p:sp>
        <p:sp>
          <p:nvSpPr>
            <p:cNvPr id="23573" name="Rectangle 62">
              <a:extLst>
                <a:ext uri="{FF2B5EF4-FFF2-40B4-BE49-F238E27FC236}">
                  <a16:creationId xmlns:a16="http://schemas.microsoft.com/office/drawing/2014/main" id="{92D8794F-D439-A843-937B-FFC7ACCFA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2" y="203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>
                  <a:solidFill>
                    <a:srgbClr val="00CC00"/>
                  </a:solidFill>
                </a:rPr>
                <a:t>E</a:t>
              </a:r>
              <a:r>
                <a:rPr lang="en-US" altLang="en-US" b="1" baseline="-25000">
                  <a:solidFill>
                    <a:srgbClr val="00CC00"/>
                  </a:solidFill>
                </a:rPr>
                <a:t>y</a:t>
              </a:r>
              <a:endParaRPr lang="en-US" altLang="en-US" sz="2000" b="1"/>
            </a:p>
          </p:txBody>
        </p:sp>
        <p:sp>
          <p:nvSpPr>
            <p:cNvPr id="23574" name="Rectangle 63">
              <a:extLst>
                <a:ext uri="{FF2B5EF4-FFF2-40B4-BE49-F238E27FC236}">
                  <a16:creationId xmlns:a16="http://schemas.microsoft.com/office/drawing/2014/main" id="{CEF4B09D-DA86-6B4B-ABF0-1BD99C3F5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7" y="2209"/>
              <a:ext cx="512" cy="505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 sz="1800"/>
            </a:p>
          </p:txBody>
        </p:sp>
        <p:sp>
          <p:nvSpPr>
            <p:cNvPr id="23575" name="Line 64">
              <a:extLst>
                <a:ext uri="{FF2B5EF4-FFF2-40B4-BE49-F238E27FC236}">
                  <a16:creationId xmlns:a16="http://schemas.microsoft.com/office/drawing/2014/main" id="{970AB182-6216-FC48-AE02-D4584A0F234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900" y="2529"/>
              <a:ext cx="0" cy="36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6" name="Line 65">
              <a:extLst>
                <a:ext uri="{FF2B5EF4-FFF2-40B4-BE49-F238E27FC236}">
                  <a16:creationId xmlns:a16="http://schemas.microsoft.com/office/drawing/2014/main" id="{8784C649-E179-B747-B53A-5D9BB21711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5" y="2279"/>
              <a:ext cx="0" cy="362"/>
            </a:xfrm>
            <a:prstGeom prst="line">
              <a:avLst/>
            </a:prstGeom>
            <a:noFill/>
            <a:ln w="76200">
              <a:solidFill>
                <a:srgbClr val="00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77" name="Rectangle 66">
              <a:extLst>
                <a:ext uri="{FF2B5EF4-FFF2-40B4-BE49-F238E27FC236}">
                  <a16:creationId xmlns:a16="http://schemas.microsoft.com/office/drawing/2014/main" id="{DDC316AC-0F20-934C-AFEA-39B964582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2221"/>
              <a:ext cx="3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b="1"/>
                <a:t>H</a:t>
              </a:r>
              <a:r>
                <a:rPr lang="en-US" altLang="en-US" b="1" baseline="-25000"/>
                <a:t>z</a:t>
              </a:r>
              <a:endParaRPr lang="en-US" altLang="en-US" sz="2000" b="1"/>
            </a:p>
          </p:txBody>
        </p:sp>
      </p:grpSp>
      <p:grpSp>
        <p:nvGrpSpPr>
          <p:cNvPr id="23560" name="Group 67">
            <a:extLst>
              <a:ext uri="{FF2B5EF4-FFF2-40B4-BE49-F238E27FC236}">
                <a16:creationId xmlns:a16="http://schemas.microsoft.com/office/drawing/2014/main" id="{D5D2DEF1-3AD4-4648-A4C6-28C1A31CBDCE}"/>
              </a:ext>
            </a:extLst>
          </p:cNvPr>
          <p:cNvGrpSpPr>
            <a:grpSpLocks/>
          </p:cNvGrpSpPr>
          <p:nvPr/>
        </p:nvGrpSpPr>
        <p:grpSpPr bwMode="auto">
          <a:xfrm>
            <a:off x="7497763" y="4581525"/>
            <a:ext cx="677862" cy="690563"/>
            <a:chOff x="4383" y="2552"/>
            <a:chExt cx="441" cy="449"/>
          </a:xfrm>
        </p:grpSpPr>
        <p:sp>
          <p:nvSpPr>
            <p:cNvPr id="23567" name="Line 68">
              <a:extLst>
                <a:ext uri="{FF2B5EF4-FFF2-40B4-BE49-F238E27FC236}">
                  <a16:creationId xmlns:a16="http://schemas.microsoft.com/office/drawing/2014/main" id="{9EDB5E7F-E591-3F40-B52A-C86EC5B97C4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4570" y="2365"/>
              <a:ext cx="0" cy="373"/>
            </a:xfrm>
            <a:prstGeom prst="line">
              <a:avLst/>
            </a:prstGeom>
            <a:noFill/>
            <a:ln w="76200">
              <a:solidFill>
                <a:srgbClr val="FF99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568" name="Line 69">
              <a:extLst>
                <a:ext uri="{FF2B5EF4-FFF2-40B4-BE49-F238E27FC236}">
                  <a16:creationId xmlns:a16="http://schemas.microsoft.com/office/drawing/2014/main" id="{6AB7B9F6-5B02-4248-9CB1-F49EDD689F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24" y="2628"/>
              <a:ext cx="0" cy="373"/>
            </a:xfrm>
            <a:prstGeom prst="line">
              <a:avLst/>
            </a:prstGeom>
            <a:noFill/>
            <a:ln w="76200">
              <a:solidFill>
                <a:srgbClr val="99FF6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561" name="Oval 70">
            <a:extLst>
              <a:ext uri="{FF2B5EF4-FFF2-40B4-BE49-F238E27FC236}">
                <a16:creationId xmlns:a16="http://schemas.microsoft.com/office/drawing/2014/main" id="{ED2C2734-E463-DA48-B7B0-40FCF736A124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8986838" y="7872413"/>
            <a:ext cx="53975" cy="52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ot="10800000"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23562" name="Oval 71">
            <a:extLst>
              <a:ext uri="{FF2B5EF4-FFF2-40B4-BE49-F238E27FC236}">
                <a16:creationId xmlns:a16="http://schemas.microsoft.com/office/drawing/2014/main" id="{28DFF02E-7FE3-5C46-BBE4-2416CA433F76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9063038" y="7872413"/>
            <a:ext cx="53975" cy="52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rot="10800000" wrap="none" anchor="ctr"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800"/>
          </a:p>
        </p:txBody>
      </p:sp>
      <p:sp>
        <p:nvSpPr>
          <p:cNvPr id="59466" name="Rectangle 74">
            <a:extLst>
              <a:ext uri="{FF2B5EF4-FFF2-40B4-BE49-F238E27FC236}">
                <a16:creationId xmlns:a16="http://schemas.microsoft.com/office/drawing/2014/main" id="{484AB86D-FC21-6344-BFCA-E959DF6F5D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152400"/>
            <a:ext cx="7772400" cy="6858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solidFill>
                  <a:srgbClr val="0000FF"/>
                </a:solidFill>
                <a:cs typeface="Times New Roman" charset="0"/>
              </a:rPr>
              <a:t>FDTD: Yee leapfrog algorithm</a:t>
            </a:r>
          </a:p>
        </p:txBody>
      </p:sp>
      <p:sp>
        <p:nvSpPr>
          <p:cNvPr id="59467" name="Text Box 75">
            <a:extLst>
              <a:ext uri="{FF2B5EF4-FFF2-40B4-BE49-F238E27FC236}">
                <a16:creationId xmlns:a16="http://schemas.microsoft.com/office/drawing/2014/main" id="{FABCEF04-0A36-5149-B4E4-5C758F181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1143000"/>
            <a:ext cx="1681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</a:rPr>
              <a:t>2d example:</a:t>
            </a:r>
          </a:p>
        </p:txBody>
      </p:sp>
      <p:sp>
        <p:nvSpPr>
          <p:cNvPr id="23565" name="TextBox 2">
            <a:extLst>
              <a:ext uri="{FF2B5EF4-FFF2-40B4-BE49-F238E27FC236}">
                <a16:creationId xmlns:a16="http://schemas.microsoft.com/office/drawing/2014/main" id="{C5A43A77-77A8-A748-9B7C-60199746D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6172200"/>
            <a:ext cx="6465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CFL/Von Neumann stability: c</a:t>
            </a:r>
            <a:r>
              <a:rPr lang="en-US" altLang="en-US">
                <a:solidFill>
                  <a:srgbClr val="FF0000"/>
                </a:solidFill>
              </a:rPr>
              <a:t>Δt &lt; 1 / √Δx</a:t>
            </a:r>
            <a:r>
              <a:rPr lang="en-US" altLang="en-US" baseline="30000">
                <a:solidFill>
                  <a:srgbClr val="FF0000"/>
                </a:solidFill>
              </a:rPr>
              <a:t>–2</a:t>
            </a:r>
            <a:r>
              <a:rPr lang="en-US" altLang="en-US">
                <a:solidFill>
                  <a:srgbClr val="FF0000"/>
                </a:solidFill>
              </a:rPr>
              <a:t>+Δy</a:t>
            </a:r>
            <a:r>
              <a:rPr lang="en-US" altLang="en-US" baseline="30000">
                <a:solidFill>
                  <a:srgbClr val="FF0000"/>
                </a:solidFill>
              </a:rPr>
              <a:t>–2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AD0F45-4095-FB4F-BF3C-F8BA6364B9DF}"/>
              </a:ext>
            </a:extLst>
          </p:cNvPr>
          <p:cNvCxnSpPr/>
          <p:nvPr/>
        </p:nvCxnSpPr>
        <p:spPr bwMode="auto">
          <a:xfrm>
            <a:off x="5257800" y="6248400"/>
            <a:ext cx="14478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2080921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32D05-54EC-2D4A-8133-8ECF3FF4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Free software: </a:t>
            </a:r>
            <a:r>
              <a:rPr lang="en-US" dirty="0">
                <a:solidFill>
                  <a:srgbClr val="FF0000"/>
                </a:solidFill>
                <a:cs typeface="+mj-cs"/>
              </a:rPr>
              <a:t>M</a:t>
            </a:r>
            <a:r>
              <a:rPr lang="en-US" sz="3200" dirty="0">
                <a:solidFill>
                  <a:srgbClr val="FF0000"/>
                </a:solidFill>
                <a:cs typeface="+mj-cs"/>
              </a:rPr>
              <a:t>EEP</a:t>
            </a:r>
            <a:endParaRPr lang="en-US" dirty="0">
              <a:solidFill>
                <a:srgbClr val="FF0000"/>
              </a:solidFill>
              <a:cs typeface="+mj-cs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24580C31-D956-B948-A5C5-1355AC701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038600"/>
            <a:ext cx="55880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3">
            <a:extLst>
              <a:ext uri="{FF2B5EF4-FFF2-40B4-BE49-F238E27FC236}">
                <a16:creationId xmlns:a16="http://schemas.microsoft.com/office/drawing/2014/main" id="{87EDC801-B1C8-2A45-B9EA-3C698871E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00200"/>
            <a:ext cx="795972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FDTD Maxwell solver: 1d/2d/3d/cylindrical</a:t>
            </a:r>
          </a:p>
          <a:p>
            <a:r>
              <a:rPr lang="en-US" altLang="en-US"/>
              <a:t>• Parallel, scriptable, integrated optimization, signal processing</a:t>
            </a:r>
          </a:p>
          <a:p>
            <a:r>
              <a:rPr lang="en-US" altLang="en-US"/>
              <a:t>• Arbitrary geometries, anisotropy, dispersion, nonlinearity</a:t>
            </a:r>
          </a:p>
          <a:p>
            <a:r>
              <a:rPr lang="en-US" altLang="en-US"/>
              <a:t>• Bloch-periodic boundaries, symmetry boundary conditions,</a:t>
            </a:r>
          </a:p>
          <a:p>
            <a:r>
              <a:rPr lang="en-US" altLang="en-US"/>
              <a:t>	+ PML absorbing boundary layers…</a:t>
            </a:r>
          </a:p>
        </p:txBody>
      </p:sp>
      <p:sp>
        <p:nvSpPr>
          <p:cNvPr id="24580" name="TextBox 4">
            <a:extLst>
              <a:ext uri="{FF2B5EF4-FFF2-40B4-BE49-F238E27FC236}">
                <a16:creationId xmlns:a16="http://schemas.microsoft.com/office/drawing/2014/main" id="{DD30AB5B-C85C-F64E-B80B-D7FEE70AE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990600"/>
            <a:ext cx="3724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http://ab-initio.mit.edu/meep</a:t>
            </a:r>
          </a:p>
        </p:txBody>
      </p:sp>
    </p:spTree>
    <p:extLst>
      <p:ext uri="{BB962C8B-B14F-4D97-AF65-F5344CB8AC3E}">
        <p14:creationId xmlns:p14="http://schemas.microsoft.com/office/powerpoint/2010/main" val="402934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9993B001-858A-484E-9918-F55E1E60EA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>
                <a:cs typeface="+mj-cs"/>
              </a:rPr>
              <a:t>Development of Classical EM Computations</a:t>
            </a:r>
          </a:p>
        </p:txBody>
      </p:sp>
      <p:sp>
        <p:nvSpPr>
          <p:cNvPr id="7171" name="Oval 3">
            <a:extLst>
              <a:ext uri="{FF2B5EF4-FFF2-40B4-BE49-F238E27FC236}">
                <a16:creationId xmlns:a16="http://schemas.microsoft.com/office/drawing/2014/main" id="{519D3EF6-5E9B-E740-9432-7C4874B48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89000"/>
            <a:ext cx="533400" cy="533400"/>
          </a:xfrm>
          <a:prstGeom prst="ellipse">
            <a:avLst/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latin typeface="Times" charset="0"/>
                <a:ea typeface="ＭＳ Ｐゴシック" charset="0"/>
              </a:rPr>
              <a:t>1</a:t>
            </a:r>
          </a:p>
        </p:txBody>
      </p:sp>
      <p:sp>
        <p:nvSpPr>
          <p:cNvPr id="7172" name="Text Box 4">
            <a:extLst>
              <a:ext uri="{FF2B5EF4-FFF2-40B4-BE49-F238E27FC236}">
                <a16:creationId xmlns:a16="http://schemas.microsoft.com/office/drawing/2014/main" id="{24C71994-02F1-A541-A7F3-A18C2B6AC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858838"/>
            <a:ext cx="34480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Analytical solutions</a:t>
            </a:r>
          </a:p>
        </p:txBody>
      </p:sp>
      <p:sp>
        <p:nvSpPr>
          <p:cNvPr id="7173" name="Oval 5">
            <a:extLst>
              <a:ext uri="{FF2B5EF4-FFF2-40B4-BE49-F238E27FC236}">
                <a16:creationId xmlns:a16="http://schemas.microsoft.com/office/drawing/2014/main" id="{A7BB9161-4DAD-3542-9CA2-F1EDE5340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04963"/>
            <a:ext cx="533400" cy="5334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latin typeface="Times" charset="0"/>
                <a:ea typeface="ＭＳ Ｐゴシック" charset="0"/>
              </a:rPr>
              <a:t>2</a:t>
            </a:r>
          </a:p>
        </p:txBody>
      </p:sp>
      <p:sp>
        <p:nvSpPr>
          <p:cNvPr id="7174" name="Text Box 6">
            <a:extLst>
              <a:ext uri="{FF2B5EF4-FFF2-40B4-BE49-F238E27FC236}">
                <a16:creationId xmlns:a16="http://schemas.microsoft.com/office/drawing/2014/main" id="{D1E624E1-5806-2440-9104-306B4601A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74800"/>
            <a:ext cx="7356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Semi-analytical solutions: </a:t>
            </a:r>
            <a:r>
              <a:rPr lang="en-US" sz="3200">
                <a:latin typeface="Times" charset="0"/>
                <a:ea typeface="ＭＳ Ｐゴシック" charset="0"/>
              </a:rPr>
              <a:t>series expansions</a:t>
            </a:r>
            <a:endParaRPr lang="en-US" sz="3200">
              <a:solidFill>
                <a:schemeClr val="accent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7175" name="Text Box 7">
            <a:extLst>
              <a:ext uri="{FF2B5EF4-FFF2-40B4-BE49-F238E27FC236}">
                <a16:creationId xmlns:a16="http://schemas.microsoft.com/office/drawing/2014/main" id="{2C880E47-8180-EC45-BF3C-4B0F873C4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4516438"/>
            <a:ext cx="1374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Gustav Mie</a:t>
            </a:r>
          </a:p>
          <a:p>
            <a:pPr algn="ctr"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(1908)</a:t>
            </a:r>
          </a:p>
        </p:txBody>
      </p:sp>
      <p:pic>
        <p:nvPicPr>
          <p:cNvPr id="7176" name="Picture 8">
            <a:extLst>
              <a:ext uri="{FF2B5EF4-FFF2-40B4-BE49-F238E27FC236}">
                <a16:creationId xmlns:a16="http://schemas.microsoft.com/office/drawing/2014/main" id="{AC9D1831-7113-4849-A43D-B6FAEAEA3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9038"/>
            <a:ext cx="1303338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177" name="Text Box 9">
            <a:extLst>
              <a:ext uri="{FF2B5EF4-FFF2-40B4-BE49-F238E27FC236}">
                <a16:creationId xmlns:a16="http://schemas.microsoft.com/office/drawing/2014/main" id="{57F089CB-836B-C746-8C6F-6A34C9A5C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230438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e.g. Mie scattering of light by a sphere</a:t>
            </a:r>
          </a:p>
        </p:txBody>
      </p:sp>
      <p:sp>
        <p:nvSpPr>
          <p:cNvPr id="7178" name="Text Box 10">
            <a:extLst>
              <a:ext uri="{FF2B5EF4-FFF2-40B4-BE49-F238E27FC236}">
                <a16:creationId xmlns:a16="http://schemas.microsoft.com/office/drawing/2014/main" id="{CE4E5976-6F12-B24C-A65B-BBD6C33FEB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687638"/>
            <a:ext cx="7153275" cy="3951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FF0000"/>
                </a:solidFill>
              </a:rPr>
              <a:t>Also called </a:t>
            </a:r>
            <a:r>
              <a:rPr lang="en-US" altLang="en-US" sz="2800" i="1">
                <a:solidFill>
                  <a:srgbClr val="FF0000"/>
                </a:solidFill>
              </a:rPr>
              <a:t>spectral methods:</a:t>
            </a:r>
            <a:endParaRPr lang="en-US" altLang="en-US"/>
          </a:p>
          <a:p>
            <a:r>
              <a:rPr lang="en-US" altLang="en-US"/>
              <a:t>Expand solution in </a:t>
            </a:r>
            <a:r>
              <a:rPr lang="en-US" altLang="en-US" i="1"/>
              <a:t>rapidly converging Fourier-like basis</a:t>
            </a:r>
          </a:p>
          <a:p>
            <a:pPr>
              <a:lnSpc>
                <a:spcPct val="140000"/>
              </a:lnSpc>
            </a:pPr>
            <a:r>
              <a:rPr lang="en-US" altLang="en-US" i="1"/>
              <a:t>• spectral integral-equation methods:</a:t>
            </a:r>
          </a:p>
          <a:p>
            <a:r>
              <a:rPr lang="en-US" altLang="en-US" i="1"/>
              <a:t>      </a:t>
            </a:r>
            <a:r>
              <a:rPr lang="en-US" altLang="en-US"/>
              <a:t>exactly solve homogeneous regions (Green</a:t>
            </a:r>
            <a:r>
              <a:rPr lang="ja-JP" altLang="en-US">
                <a:latin typeface="Arial" panose="020B0604020202020204" pitchFamily="34" charset="0"/>
              </a:rPr>
              <a:t>’</a:t>
            </a:r>
            <a:r>
              <a:rPr lang="en-US" altLang="ja-JP"/>
              <a:t>s func.),</a:t>
            </a:r>
          </a:p>
          <a:p>
            <a:r>
              <a:rPr lang="en-US" altLang="en-US"/>
              <a:t>      &amp; match boundary conditions via spectral basis</a:t>
            </a:r>
          </a:p>
          <a:p>
            <a:r>
              <a:rPr lang="en-US" altLang="en-US"/>
              <a:t>      (e.g. Fourier series, spherical harmonics)</a:t>
            </a:r>
          </a:p>
          <a:p>
            <a:r>
              <a:rPr lang="en-US" altLang="en-US"/>
              <a:t>• </a:t>
            </a:r>
            <a:r>
              <a:rPr lang="en-US" altLang="en-US" i="1"/>
              <a:t>spectral PDE methods:</a:t>
            </a:r>
          </a:p>
          <a:p>
            <a:r>
              <a:rPr lang="en-US" altLang="en-US" i="1"/>
              <a:t>      </a:t>
            </a:r>
            <a:r>
              <a:rPr lang="en-US" altLang="en-US"/>
              <a:t>spectral basis for unknowns in inhomogeous space</a:t>
            </a:r>
          </a:p>
          <a:p>
            <a:r>
              <a:rPr lang="en-US" altLang="en-US"/>
              <a:t>      (e.g. Fourier series, Chebyshev polynomials, …)</a:t>
            </a:r>
          </a:p>
          <a:p>
            <a:r>
              <a:rPr lang="en-US" altLang="en-US"/>
              <a:t>      &amp; plug into PDE and solve for coefficients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482379C8-EF90-9140-8072-465330B54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0"/>
            <a:ext cx="4495800" cy="419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155F0B7-8544-A346-8CF9-3C88F02F76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Absorbing boundaries?</a:t>
            </a:r>
          </a:p>
        </p:txBody>
      </p:sp>
      <p:sp>
        <p:nvSpPr>
          <p:cNvPr id="54276" name="Text Box 4">
            <a:extLst>
              <a:ext uri="{FF2B5EF4-FFF2-40B4-BE49-F238E27FC236}">
                <a16:creationId xmlns:a16="http://schemas.microsoft.com/office/drawing/2014/main" id="{C6AEB622-677E-B04A-B418-1A495BEF8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143000"/>
            <a:ext cx="75263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Finite-difference/finite-element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volume discretizations</a:t>
            </a:r>
            <a:endParaRPr lang="en-US">
              <a:latin typeface="Times" charset="0"/>
              <a:ea typeface="ＭＳ Ｐゴシック" charset="0"/>
            </a:endParaRP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need to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artificially truncate space</a:t>
            </a:r>
            <a:r>
              <a:rPr lang="en-US">
                <a:latin typeface="Times" charset="0"/>
                <a:ea typeface="ＭＳ Ｐゴシック" charset="0"/>
              </a:rPr>
              <a:t> for a computer simulation.</a:t>
            </a:r>
          </a:p>
        </p:txBody>
      </p:sp>
      <p:pic>
        <p:nvPicPr>
          <p:cNvPr id="54277" name="pt-source-nopml.mpg" descr="/Users/stevenj/Documents/Work/Presentations/Tutorial/pt-source-nopml.mpg">
            <a:hlinkClick r:id="" action="ppaction://media"/>
            <a:extLst>
              <a:ext uri="{FF2B5EF4-FFF2-40B4-BE49-F238E27FC236}">
                <a16:creationId xmlns:a16="http://schemas.microsoft.com/office/drawing/2014/main" id="{FA4F5075-2A76-B444-8908-EED6F1EBF0BF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4216400" cy="385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Text Box 6">
            <a:extLst>
              <a:ext uri="{FF2B5EF4-FFF2-40B4-BE49-F238E27FC236}">
                <a16:creationId xmlns:a16="http://schemas.microsoft.com/office/drawing/2014/main" id="{D086747F-453C-CC42-885B-1EEFE6ECD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362200"/>
            <a:ext cx="3657600" cy="415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In a wave equation,</a:t>
            </a:r>
          </a:p>
          <a:p>
            <a:r>
              <a:rPr lang="en-US" altLang="en-US"/>
              <a:t>a hard-wall </a:t>
            </a:r>
            <a:r>
              <a:rPr lang="en-US" altLang="en-US">
                <a:solidFill>
                  <a:srgbClr val="FF0000"/>
                </a:solidFill>
              </a:rPr>
              <a:t>truncation</a:t>
            </a:r>
          </a:p>
          <a:p>
            <a:r>
              <a:rPr lang="en-US" altLang="en-US">
                <a:solidFill>
                  <a:srgbClr val="FF0000"/>
                </a:solidFill>
              </a:rPr>
              <a:t>gives reflection artifacts</a:t>
            </a:r>
            <a:r>
              <a:rPr lang="en-US" altLang="en-US"/>
              <a:t>.</a:t>
            </a:r>
          </a:p>
          <a:p>
            <a:endParaRPr lang="en-US" altLang="en-US"/>
          </a:p>
          <a:p>
            <a:r>
              <a:rPr lang="en-US" altLang="en-US"/>
              <a:t>An old goal: “</a:t>
            </a:r>
            <a:r>
              <a:rPr lang="en-US" altLang="ja-JP">
                <a:solidFill>
                  <a:srgbClr val="0000FF"/>
                </a:solidFill>
              </a:rPr>
              <a:t>absorbing boundary condition</a:t>
            </a:r>
            <a:r>
              <a:rPr lang="en-US" altLang="en-US"/>
              <a:t>”</a:t>
            </a:r>
            <a:r>
              <a:rPr lang="en-US" altLang="ja-JP"/>
              <a:t> (ABC) that absorbs outgoing waves.</a:t>
            </a:r>
          </a:p>
          <a:p>
            <a:endParaRPr lang="en-US" altLang="en-US"/>
          </a:p>
          <a:p>
            <a:r>
              <a:rPr lang="en-US" altLang="en-US" b="1"/>
              <a:t>Problem</a:t>
            </a:r>
            <a:r>
              <a:rPr lang="en-US" altLang="en-US"/>
              <a:t>: good ABCs are </a:t>
            </a:r>
            <a:r>
              <a:rPr lang="en-US" altLang="en-US">
                <a:solidFill>
                  <a:srgbClr val="0000FF"/>
                </a:solidFill>
              </a:rPr>
              <a:t>hard to find in &gt; 1d</a:t>
            </a:r>
            <a:r>
              <a:rPr lang="en-US" alt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549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542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427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42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42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427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05503E2B-555C-AD41-B536-1B0B26F882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Perfectly Matched Layers (PMLs)</a:t>
            </a:r>
          </a:p>
        </p:txBody>
      </p:sp>
      <p:sp>
        <p:nvSpPr>
          <p:cNvPr id="55299" name="Text Box 3">
            <a:extLst>
              <a:ext uri="{FF2B5EF4-FFF2-40B4-BE49-F238E27FC236}">
                <a16:creationId xmlns:a16="http://schemas.microsoft.com/office/drawing/2014/main" id="{6C5F1937-7D06-964B-9424-8447E4D12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63" y="1082675"/>
            <a:ext cx="6483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Bérenger, 1994: design an </a:t>
            </a:r>
            <a:r>
              <a:rPr lang="en-US" altLang="en-US" i="1">
                <a:solidFill>
                  <a:srgbClr val="FF0000"/>
                </a:solidFill>
              </a:rPr>
              <a:t>artificial</a:t>
            </a:r>
            <a:r>
              <a:rPr lang="en-US" altLang="en-US">
                <a:solidFill>
                  <a:srgbClr val="FF0000"/>
                </a:solidFill>
              </a:rPr>
              <a:t> absorbing layer</a:t>
            </a:r>
            <a:endParaRPr lang="en-US" altLang="en-US"/>
          </a:p>
          <a:p>
            <a:r>
              <a:rPr lang="en-US" altLang="en-US"/>
              <a:t>		   that is </a:t>
            </a:r>
            <a:r>
              <a:rPr lang="en-US" altLang="en-US">
                <a:solidFill>
                  <a:srgbClr val="FF0000"/>
                </a:solidFill>
              </a:rPr>
              <a:t>analytically reflectionless</a:t>
            </a:r>
            <a:endParaRPr lang="en-US" altLang="en-US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38312DA4-BC1A-9E4F-AA3A-3EF9BA8F4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0"/>
            <a:ext cx="4495800" cy="419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55301" name="Text Box 5">
            <a:extLst>
              <a:ext uri="{FF2B5EF4-FFF2-40B4-BE49-F238E27FC236}">
                <a16:creationId xmlns:a16="http://schemas.microsoft.com/office/drawing/2014/main" id="{9909BF4E-F60F-B849-AAB4-DC8F495AF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701925"/>
            <a:ext cx="3933825" cy="335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Works </a:t>
            </a:r>
            <a:r>
              <a:rPr lang="en-US" altLang="en-US" i="1">
                <a:solidFill>
                  <a:srgbClr val="0000FF"/>
                </a:solidFill>
              </a:rPr>
              <a:t>remarkably well.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Now </a:t>
            </a:r>
            <a:r>
              <a:rPr lang="en-US" altLang="en-US">
                <a:solidFill>
                  <a:srgbClr val="0000FF"/>
                </a:solidFill>
              </a:rPr>
              <a:t>ubiquitous</a:t>
            </a:r>
            <a:r>
              <a:rPr lang="en-US" altLang="en-US"/>
              <a:t> in FD/FEM</a:t>
            </a:r>
          </a:p>
          <a:p>
            <a:r>
              <a:rPr lang="en-US" altLang="en-US"/>
              <a:t>wave-equation solvers.</a:t>
            </a:r>
          </a:p>
          <a:p>
            <a:endParaRPr lang="en-US" altLang="en-US"/>
          </a:p>
          <a:p>
            <a:r>
              <a:rPr lang="en-US" altLang="en-US"/>
              <a:t>Several derivations, cleanest</a:t>
            </a:r>
          </a:p>
          <a:p>
            <a:r>
              <a:rPr lang="en-US" altLang="en-US"/>
              <a:t>&amp; most general via “</a:t>
            </a:r>
            <a:r>
              <a:rPr lang="en-US" altLang="ja-JP">
                <a:solidFill>
                  <a:srgbClr val="FF0000"/>
                </a:solidFill>
              </a:rPr>
              <a:t>complex</a:t>
            </a:r>
          </a:p>
          <a:p>
            <a:r>
              <a:rPr lang="en-US" altLang="en-US">
                <a:solidFill>
                  <a:srgbClr val="FF0000"/>
                </a:solidFill>
              </a:rPr>
              <a:t>coordinate stretching</a:t>
            </a:r>
            <a:r>
              <a:rPr lang="en-US" altLang="en-US"/>
              <a:t>”</a:t>
            </a:r>
          </a:p>
          <a:p>
            <a:r>
              <a:rPr lang="en-US" altLang="en-US" sz="2000"/>
              <a:t>        [ Chew &amp; Weedon (1994) ]</a:t>
            </a:r>
            <a:endParaRPr lang="en-US" altLang="en-US"/>
          </a:p>
        </p:txBody>
      </p:sp>
      <p:pic>
        <p:nvPicPr>
          <p:cNvPr id="55302" name="pt-source-pml.mpg" descr="/Users/stevenj/Documents/Work/Presentations/Tutorial/pt-source-pml.mpg">
            <a:hlinkClick r:id="" action="ppaction://media"/>
            <a:extLst>
              <a:ext uri="{FF2B5EF4-FFF2-40B4-BE49-F238E27FC236}">
                <a16:creationId xmlns:a16="http://schemas.microsoft.com/office/drawing/2014/main" id="{3B70C1BC-C493-3744-B882-828008E955C0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419100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51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553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530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53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53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302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7B32BC51-1983-704B-AE38-29791AF1BD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Perfectly Matched Layers (PMLs)</a:t>
            </a:r>
          </a:p>
        </p:txBody>
      </p:sp>
      <p:sp>
        <p:nvSpPr>
          <p:cNvPr id="7171" name="Text Box 3">
            <a:extLst>
              <a:ext uri="{FF2B5EF4-FFF2-40B4-BE49-F238E27FC236}">
                <a16:creationId xmlns:a16="http://schemas.microsoft.com/office/drawing/2014/main" id="{D4B81B68-0559-8C4C-BEEB-AFBEB738C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563" y="1082675"/>
            <a:ext cx="64833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Bérenger, 1994: design an </a:t>
            </a:r>
            <a:r>
              <a:rPr lang="en-US" altLang="en-US" i="1">
                <a:solidFill>
                  <a:srgbClr val="FF0000"/>
                </a:solidFill>
              </a:rPr>
              <a:t>artificial</a:t>
            </a:r>
            <a:r>
              <a:rPr lang="en-US" altLang="en-US">
                <a:solidFill>
                  <a:srgbClr val="FF0000"/>
                </a:solidFill>
              </a:rPr>
              <a:t> absorbing layer</a:t>
            </a:r>
            <a:endParaRPr lang="en-US" altLang="en-US"/>
          </a:p>
          <a:p>
            <a:r>
              <a:rPr lang="en-US" altLang="en-US"/>
              <a:t>		   that is </a:t>
            </a:r>
            <a:r>
              <a:rPr lang="en-US" altLang="en-US">
                <a:solidFill>
                  <a:srgbClr val="FF0000"/>
                </a:solidFill>
              </a:rPr>
              <a:t>analytically reflectionless</a:t>
            </a:r>
            <a:endParaRPr lang="en-US" altLang="en-US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B945A062-8607-7D4E-8A4F-AD9DF9E7C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286000"/>
            <a:ext cx="4495800" cy="419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7173" name="Text Box 5">
            <a:extLst>
              <a:ext uri="{FF2B5EF4-FFF2-40B4-BE49-F238E27FC236}">
                <a16:creationId xmlns:a16="http://schemas.microsoft.com/office/drawing/2014/main" id="{AB7300BE-2B45-E04B-825E-13942C1C5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2701925"/>
            <a:ext cx="39497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Even works</a:t>
            </a:r>
            <a:r>
              <a:rPr lang="en-US">
                <a:solidFill>
                  <a:srgbClr val="0000FF"/>
                </a:solidFill>
                <a:latin typeface="Times" charset="0"/>
                <a:ea typeface="ＭＳ Ｐゴシック" charset="0"/>
              </a:rPr>
              <a:t> in inhomogeneous</a:t>
            </a:r>
          </a:p>
          <a:p>
            <a:pPr>
              <a:defRPr/>
            </a:pPr>
            <a:r>
              <a:rPr lang="en-US">
                <a:solidFill>
                  <a:srgbClr val="0000FF"/>
                </a:solidFill>
                <a:latin typeface="Times" charset="0"/>
                <a:ea typeface="ＭＳ Ｐゴシック" charset="0"/>
              </a:rPr>
              <a:t>media </a:t>
            </a:r>
            <a:r>
              <a:rPr lang="en-US">
                <a:latin typeface="Times" charset="0"/>
                <a:ea typeface="ＭＳ Ｐゴシック" charset="0"/>
              </a:rPr>
              <a:t>(e.g.</a:t>
            </a:r>
            <a:r>
              <a:rPr lang="en-US">
                <a:solidFill>
                  <a:srgbClr val="0000FF"/>
                </a:solidFill>
                <a:latin typeface="Times" charset="0"/>
                <a:ea typeface="ＭＳ Ｐゴシック" charset="0"/>
              </a:rPr>
              <a:t> waveguides</a:t>
            </a:r>
            <a:r>
              <a:rPr lang="en-US">
                <a:latin typeface="Times" charset="0"/>
                <a:ea typeface="ＭＳ Ｐゴシック" charset="0"/>
              </a:rPr>
              <a:t>)</a:t>
            </a:r>
            <a:r>
              <a:rPr lang="en-US" i="1">
                <a:latin typeface="Times" charset="0"/>
                <a:ea typeface="ＭＳ Ｐゴシック" charset="0"/>
              </a:rPr>
              <a:t>.</a:t>
            </a:r>
            <a:endParaRPr lang="en-US">
              <a:latin typeface="Times" charset="0"/>
              <a:ea typeface="ＭＳ Ｐゴシック" charset="0"/>
            </a:endParaRPr>
          </a:p>
        </p:txBody>
      </p:sp>
      <p:pic>
        <p:nvPicPr>
          <p:cNvPr id="7175" name="pt-source-pml-wvg.mpg" descr="/Users/stevenj/Documents/Work/Presentations/Tutorial/pt-source-pml-wvg.mpg">
            <a:hlinkClick r:id="" action="ppaction://media"/>
            <a:extLst>
              <a:ext uri="{FF2B5EF4-FFF2-40B4-BE49-F238E27FC236}">
                <a16:creationId xmlns:a16="http://schemas.microsoft.com/office/drawing/2014/main" id="{989DD88B-1A67-4F48-8B48-2ADEE5F53BF9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419100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49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7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17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1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17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7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026">
            <a:extLst>
              <a:ext uri="{FF2B5EF4-FFF2-40B4-BE49-F238E27FC236}">
                <a16:creationId xmlns:a16="http://schemas.microsoft.com/office/drawing/2014/main" id="{BC2A291A-A273-F945-A358-E86B23BEF9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PML Starting point: propagating wave</a:t>
            </a:r>
          </a:p>
        </p:txBody>
      </p:sp>
      <p:sp>
        <p:nvSpPr>
          <p:cNvPr id="61443" name="Text Box 1027">
            <a:extLst>
              <a:ext uri="{FF2B5EF4-FFF2-40B4-BE49-F238E27FC236}">
                <a16:creationId xmlns:a16="http://schemas.microsoft.com/office/drawing/2014/main" id="{BA58A774-DB0F-3A4F-ABE7-F307D2A8A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219200"/>
            <a:ext cx="6927850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Say we want to absorb wave </a:t>
            </a:r>
            <a:r>
              <a:rPr lang="en-US" altLang="en-US">
                <a:solidFill>
                  <a:srgbClr val="0000FF"/>
                </a:solidFill>
              </a:rPr>
              <a:t>traveling in +</a:t>
            </a:r>
            <a:r>
              <a:rPr lang="en-US" altLang="en-US" i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 direction</a:t>
            </a:r>
          </a:p>
          <a:p>
            <a:r>
              <a:rPr lang="en-US" altLang="en-US"/>
              <a:t>   in an </a:t>
            </a:r>
            <a:r>
              <a:rPr lang="en-US" altLang="en-US" i="1">
                <a:solidFill>
                  <a:srgbClr val="FF0000"/>
                </a:solidFill>
              </a:rPr>
              <a:t>x</a:t>
            </a:r>
            <a:r>
              <a:rPr lang="en-US" altLang="en-US">
                <a:solidFill>
                  <a:srgbClr val="FF0000"/>
                </a:solidFill>
              </a:rPr>
              <a:t>-invariant medium</a:t>
            </a:r>
            <a:r>
              <a:rPr lang="en-US" altLang="en-US"/>
              <a:t> at a frequency </a:t>
            </a:r>
            <a:r>
              <a:rPr lang="en-US" altLang="en-US" i="1">
                <a:latin typeface="Symbol" pitchFamily="2" charset="2"/>
              </a:rPr>
              <a:t>ω</a:t>
            </a:r>
            <a:r>
              <a:rPr lang="en-US" altLang="en-US">
                <a:latin typeface="Symbol" pitchFamily="2" charset="2"/>
              </a:rPr>
              <a:t> &gt; 0</a:t>
            </a:r>
            <a:r>
              <a:rPr lang="en-US" altLang="en-US"/>
              <a:t>.</a:t>
            </a:r>
            <a:endParaRPr lang="en-US" altLang="en-US">
              <a:solidFill>
                <a:srgbClr val="0000FF"/>
              </a:solidFill>
            </a:endParaRPr>
          </a:p>
        </p:txBody>
      </p:sp>
      <p:graphicFrame>
        <p:nvGraphicFramePr>
          <p:cNvPr id="28675" name="Object 1028">
            <a:extLst>
              <a:ext uri="{FF2B5EF4-FFF2-40B4-BE49-F238E27FC236}">
                <a16:creationId xmlns:a16="http://schemas.microsoft.com/office/drawing/2014/main" id="{160635DA-7C7C-084E-AD15-A6E3ED3D1F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8263" y="2209800"/>
          <a:ext cx="42672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99" name="Equation" r:id="rId3" imgW="666750" imgH="120650" progId="Equation.DSMT4">
                  <p:embed/>
                </p:oleObj>
              </mc:Choice>
              <mc:Fallback>
                <p:oleObj name="Equation" r:id="rId3" imgW="666750" imgH="120650" progId="Equation.DSMT4">
                  <p:embed/>
                  <p:pic>
                    <p:nvPicPr>
                      <p:cNvPr id="28675" name="Object 1028">
                        <a:extLst>
                          <a:ext uri="{FF2B5EF4-FFF2-40B4-BE49-F238E27FC236}">
                            <a16:creationId xmlns:a16="http://schemas.microsoft.com/office/drawing/2014/main" id="{160635DA-7C7C-084E-AD15-A6E3ED3D1F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8263" y="2209800"/>
                        <a:ext cx="4267200" cy="771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45" name="Picture 1029">
            <a:extLst>
              <a:ext uri="{FF2B5EF4-FFF2-40B4-BE49-F238E27FC236}">
                <a16:creationId xmlns:a16="http://schemas.microsoft.com/office/drawing/2014/main" id="{92D251D7-6789-304F-9FB0-805B26D4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200400"/>
            <a:ext cx="4343400" cy="346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1446" name="Text Box 1030">
            <a:extLst>
              <a:ext uri="{FF2B5EF4-FFF2-40B4-BE49-F238E27FC236}">
                <a16:creationId xmlns:a16="http://schemas.microsoft.com/office/drawing/2014/main" id="{61EDAD70-38D5-7A47-9273-A45CC53C1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4391025"/>
            <a:ext cx="20701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(only </a:t>
            </a:r>
            <a:r>
              <a:rPr lang="en-US" i="1">
                <a:latin typeface="Times" charset="0"/>
                <a:ea typeface="ＭＳ Ｐゴシック" charset="0"/>
              </a:rPr>
              <a:t>x</a:t>
            </a:r>
            <a:r>
              <a:rPr lang="en-US">
                <a:latin typeface="Times" charset="0"/>
                <a:ea typeface="ＭＳ Ｐゴシック" charset="0"/>
              </a:rPr>
              <a:t> in wave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 equation is via</a:t>
            </a:r>
          </a:p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 terms.)</a:t>
            </a:r>
          </a:p>
        </p:txBody>
      </p:sp>
      <p:graphicFrame>
        <p:nvGraphicFramePr>
          <p:cNvPr id="28678" name="Object 1031">
            <a:extLst>
              <a:ext uri="{FF2B5EF4-FFF2-40B4-BE49-F238E27FC236}">
                <a16:creationId xmlns:a16="http://schemas.microsoft.com/office/drawing/2014/main" id="{A2F85436-6457-164F-B9A0-6F45265307B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92875" y="5127625"/>
          <a:ext cx="87471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00" name="Equation" r:id="rId6" imgW="184150" imgH="88900" progId="Equation.DSMT4">
                  <p:embed/>
                </p:oleObj>
              </mc:Choice>
              <mc:Fallback>
                <p:oleObj name="Equation" r:id="rId6" imgW="184150" imgH="88900" progId="Equation.DSMT4">
                  <p:embed/>
                  <p:pic>
                    <p:nvPicPr>
                      <p:cNvPr id="28678" name="Object 1031">
                        <a:extLst>
                          <a:ext uri="{FF2B5EF4-FFF2-40B4-BE49-F238E27FC236}">
                            <a16:creationId xmlns:a16="http://schemas.microsoft.com/office/drawing/2014/main" id="{A2F85436-6457-164F-B9A0-6F45265307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2875" y="5127625"/>
                        <a:ext cx="874713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48" name="Text Box 1032">
            <a:extLst>
              <a:ext uri="{FF2B5EF4-FFF2-40B4-BE49-F238E27FC236}">
                <a16:creationId xmlns:a16="http://schemas.microsoft.com/office/drawing/2014/main" id="{8062ABAB-1F74-5648-AD98-90602BCCA6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6788" y="2498725"/>
            <a:ext cx="20304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(</a:t>
            </a:r>
            <a:r>
              <a:rPr lang="en-US" i="1">
                <a:latin typeface="Times" charset="0"/>
                <a:ea typeface="ＭＳ Ｐゴシック" charset="0"/>
              </a:rPr>
              <a:t>usually</a:t>
            </a:r>
            <a:r>
              <a:rPr lang="en-US">
                <a:latin typeface="Times" charset="0"/>
                <a:ea typeface="ＭＳ Ｐゴシック" charset="0"/>
              </a:rPr>
              <a:t>, </a:t>
            </a:r>
            <a:r>
              <a:rPr lang="en-US" i="1">
                <a:latin typeface="Times" charset="0"/>
                <a:ea typeface="ＭＳ Ｐゴシック" charset="0"/>
              </a:rPr>
              <a:t>k</a:t>
            </a:r>
            <a:r>
              <a:rPr lang="en-US">
                <a:latin typeface="Times" charset="0"/>
                <a:ea typeface="ＭＳ Ｐゴシック" charset="0"/>
              </a:rPr>
              <a:t> &gt; 0)</a:t>
            </a:r>
          </a:p>
        </p:txBody>
      </p:sp>
      <p:sp>
        <p:nvSpPr>
          <p:cNvPr id="28680" name="TextBox 1">
            <a:extLst>
              <a:ext uri="{FF2B5EF4-FFF2-40B4-BE49-F238E27FC236}">
                <a16:creationId xmlns:a16="http://schemas.microsoft.com/office/drawing/2014/main" id="{5BAB2E82-B604-AA4C-9E1A-E67497BB4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048000"/>
            <a:ext cx="2655888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[ rare “backward-wave”</a:t>
            </a:r>
          </a:p>
          <a:p>
            <a:r>
              <a:rPr lang="en-US" altLang="en-US" sz="2000"/>
              <a:t>  cases defeat PML</a:t>
            </a:r>
          </a:p>
          <a:p>
            <a:r>
              <a:rPr lang="en-US" altLang="en-US" sz="2000"/>
              <a:t>      (Loh, 2009) ] </a:t>
            </a:r>
          </a:p>
        </p:txBody>
      </p:sp>
    </p:spTree>
    <p:extLst>
      <p:ext uri="{BB962C8B-B14F-4D97-AF65-F5344CB8AC3E}">
        <p14:creationId xmlns:p14="http://schemas.microsoft.com/office/powerpoint/2010/main" val="2380851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026">
            <a:extLst>
              <a:ext uri="{FF2B5EF4-FFF2-40B4-BE49-F238E27FC236}">
                <a16:creationId xmlns:a16="http://schemas.microsoft.com/office/drawing/2014/main" id="{4F4E1773-2C7F-8249-8480-F7B1D72B00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8534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PML step 1: Analytically continue</a:t>
            </a:r>
          </a:p>
        </p:txBody>
      </p:sp>
      <p:sp>
        <p:nvSpPr>
          <p:cNvPr id="62467" name="Text Box 1027">
            <a:extLst>
              <a:ext uri="{FF2B5EF4-FFF2-40B4-BE49-F238E27FC236}">
                <a16:creationId xmlns:a16="http://schemas.microsoft.com/office/drawing/2014/main" id="{329E90E8-486C-BF41-B421-293DBCCC38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158875"/>
            <a:ext cx="769778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Times" charset="0"/>
                <a:ea typeface="ＭＳ Ｐゴシック" charset="0"/>
              </a:rPr>
              <a:t>Electromagnetic fields &amp; equations are </a:t>
            </a:r>
            <a:r>
              <a:rPr lang="en-US" i="1" dirty="0">
                <a:latin typeface="Times" charset="0"/>
                <a:ea typeface="ＭＳ Ｐゴシック" charset="0"/>
              </a:rPr>
              <a:t>analytic</a:t>
            </a:r>
            <a:r>
              <a:rPr lang="en-US" dirty="0">
                <a:latin typeface="Times" charset="0"/>
                <a:ea typeface="ＭＳ Ｐゴシック" charset="0"/>
              </a:rPr>
              <a:t> in </a:t>
            </a:r>
            <a:r>
              <a:rPr lang="en-US" i="1" dirty="0">
                <a:latin typeface="Times" charset="0"/>
                <a:ea typeface="ＭＳ Ｐゴシック" charset="0"/>
              </a:rPr>
              <a:t>x</a:t>
            </a:r>
            <a:r>
              <a:rPr lang="en-US" dirty="0">
                <a:latin typeface="Times" charset="0"/>
                <a:ea typeface="ＭＳ Ｐゴシック" charset="0"/>
              </a:rPr>
              <a:t>,</a:t>
            </a:r>
          </a:p>
          <a:p>
            <a:pPr>
              <a:defRPr/>
            </a:pPr>
            <a:r>
              <a:rPr lang="en-US" dirty="0">
                <a:latin typeface="Times" charset="0"/>
                <a:ea typeface="ＭＳ Ｐゴシック" charset="0"/>
              </a:rPr>
              <a:t>so we can </a:t>
            </a: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</a:rPr>
              <a:t>evaluate at complex</a:t>
            </a:r>
            <a:r>
              <a:rPr lang="en-US" i="1" dirty="0">
                <a:solidFill>
                  <a:srgbClr val="FF0000"/>
                </a:solidFill>
                <a:latin typeface="Times" charset="0"/>
                <a:ea typeface="ＭＳ Ｐゴシック" charset="0"/>
              </a:rPr>
              <a:t> x</a:t>
            </a: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</a:rPr>
              <a:t> </a:t>
            </a:r>
            <a:r>
              <a:rPr lang="en-US" dirty="0">
                <a:latin typeface="Times" charset="0"/>
                <a:ea typeface="ＭＳ Ｐゴシック" charset="0"/>
              </a:rPr>
              <a:t>&amp; still solve same equations</a:t>
            </a:r>
          </a:p>
        </p:txBody>
      </p:sp>
      <p:pic>
        <p:nvPicPr>
          <p:cNvPr id="62468" name="Picture 1028">
            <a:extLst>
              <a:ext uri="{FF2B5EF4-FFF2-40B4-BE49-F238E27FC236}">
                <a16:creationId xmlns:a16="http://schemas.microsoft.com/office/drawing/2014/main" id="{EF9666AB-7D38-0F4C-978E-56196EBEA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8229600" cy="3379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aphicFrame>
        <p:nvGraphicFramePr>
          <p:cNvPr id="29700" name="Object 1029">
            <a:extLst>
              <a:ext uri="{FF2B5EF4-FFF2-40B4-BE49-F238E27FC236}">
                <a16:creationId xmlns:a16="http://schemas.microsoft.com/office/drawing/2014/main" id="{30D65E5E-DF59-1C47-BB6D-4BCFE5E047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0" y="2667000"/>
          <a:ext cx="137160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3" name="Equation" r:id="rId4" imgW="387350" imgH="196850" progId="Equation.DSMT4">
                  <p:embed/>
                </p:oleObj>
              </mc:Choice>
              <mc:Fallback>
                <p:oleObj name="Equation" r:id="rId4" imgW="387350" imgH="196850" progId="Equation.DSMT4">
                  <p:embed/>
                  <p:pic>
                    <p:nvPicPr>
                      <p:cNvPr id="29700" name="Object 1029">
                        <a:extLst>
                          <a:ext uri="{FF2B5EF4-FFF2-40B4-BE49-F238E27FC236}">
                            <a16:creationId xmlns:a16="http://schemas.microsoft.com/office/drawing/2014/main" id="{30D65E5E-DF59-1C47-BB6D-4BCFE5E047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667000"/>
                        <a:ext cx="1371600" cy="69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701" name="Object 1030">
            <a:extLst>
              <a:ext uri="{FF2B5EF4-FFF2-40B4-BE49-F238E27FC236}">
                <a16:creationId xmlns:a16="http://schemas.microsoft.com/office/drawing/2014/main" id="{BE00F8FD-3827-8449-B198-D8E0DAEE2B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638" y="5562600"/>
          <a:ext cx="8412162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4" name="Equation" r:id="rId6" imgW="1314450" imgH="165100" progId="Equation.DSMT4">
                  <p:embed/>
                </p:oleObj>
              </mc:Choice>
              <mc:Fallback>
                <p:oleObj name="Equation" r:id="rId6" imgW="1314450" imgH="165100" progId="Equation.DSMT4">
                  <p:embed/>
                  <p:pic>
                    <p:nvPicPr>
                      <p:cNvPr id="29701" name="Object 1030">
                        <a:extLst>
                          <a:ext uri="{FF2B5EF4-FFF2-40B4-BE49-F238E27FC236}">
                            <a16:creationId xmlns:a16="http://schemas.microsoft.com/office/drawing/2014/main" id="{BE00F8FD-3827-8449-B198-D8E0DAEE2B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38" y="5562600"/>
                        <a:ext cx="8412162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471" name="Text Box 1031">
            <a:extLst>
              <a:ext uri="{FF2B5EF4-FFF2-40B4-BE49-F238E27FC236}">
                <a16:creationId xmlns:a16="http://schemas.microsoft.com/office/drawing/2014/main" id="{0BDA7E77-9E76-7741-91CA-966B7CCC1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7775" y="3962400"/>
            <a:ext cx="12668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FF"/>
                </a:solidFill>
                <a:latin typeface="Helvetica" charset="0"/>
                <a:ea typeface="ＭＳ Ｐゴシック" charset="0"/>
              </a:rPr>
              <a:t>unchanged</a:t>
            </a:r>
          </a:p>
          <a:p>
            <a:pPr algn="ctr">
              <a:defRPr/>
            </a:pPr>
            <a:r>
              <a:rPr lang="en-US" sz="1400">
                <a:solidFill>
                  <a:srgbClr val="0000FF"/>
                </a:solidFill>
                <a:latin typeface="Helvetica" charset="0"/>
                <a:ea typeface="ＭＳ Ｐゴシック" charset="0"/>
              </a:rPr>
              <a:t>(no reflection)</a:t>
            </a:r>
          </a:p>
        </p:txBody>
      </p:sp>
      <p:sp>
        <p:nvSpPr>
          <p:cNvPr id="62472" name="Line 1032">
            <a:extLst>
              <a:ext uri="{FF2B5EF4-FFF2-40B4-BE49-F238E27FC236}">
                <a16:creationId xmlns:a16="http://schemas.microsoft.com/office/drawing/2014/main" id="{014FDB05-A31B-B648-8EDF-594BA0E150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7325" y="2590800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62473" name="Line 1033">
            <a:extLst>
              <a:ext uri="{FF2B5EF4-FFF2-40B4-BE49-F238E27FC236}">
                <a16:creationId xmlns:a16="http://schemas.microsoft.com/office/drawing/2014/main" id="{83F91501-6E03-6B4D-B120-3F8458A063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2138" y="2590800"/>
            <a:ext cx="0" cy="2514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62474" name="Text Box 1034">
            <a:extLst>
              <a:ext uri="{FF2B5EF4-FFF2-40B4-BE49-F238E27FC236}">
                <a16:creationId xmlns:a16="http://schemas.microsoft.com/office/drawing/2014/main" id="{EAC82518-1A63-BE4B-BCC8-7727EDDD8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4975" y="2819400"/>
            <a:ext cx="12668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FF"/>
                </a:solidFill>
                <a:latin typeface="Helvetica" charset="0"/>
                <a:ea typeface="ＭＳ Ｐゴシック" charset="0"/>
              </a:rPr>
              <a:t>unchanged</a:t>
            </a:r>
          </a:p>
          <a:p>
            <a:pPr algn="ctr">
              <a:defRPr/>
            </a:pPr>
            <a:r>
              <a:rPr lang="en-US" sz="1400">
                <a:solidFill>
                  <a:srgbClr val="0000FF"/>
                </a:solidFill>
                <a:latin typeface="Helvetica" charset="0"/>
                <a:ea typeface="ＭＳ Ｐゴシック" charset="0"/>
              </a:rPr>
              <a:t>(no reflection)</a:t>
            </a:r>
          </a:p>
        </p:txBody>
      </p:sp>
    </p:spTree>
    <p:extLst>
      <p:ext uri="{BB962C8B-B14F-4D97-AF65-F5344CB8AC3E}">
        <p14:creationId xmlns:p14="http://schemas.microsoft.com/office/powerpoint/2010/main" val="24870443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026">
            <a:extLst>
              <a:ext uri="{FF2B5EF4-FFF2-40B4-BE49-F238E27FC236}">
                <a16:creationId xmlns:a16="http://schemas.microsoft.com/office/drawing/2014/main" id="{0BB250FE-E14F-8C45-A472-4A1B5B70C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PML step 2: Coordinate transformation</a:t>
            </a:r>
          </a:p>
        </p:txBody>
      </p:sp>
      <p:sp>
        <p:nvSpPr>
          <p:cNvPr id="63491" name="Text Box 1027">
            <a:extLst>
              <a:ext uri="{FF2B5EF4-FFF2-40B4-BE49-F238E27FC236}">
                <a16:creationId xmlns:a16="http://schemas.microsoft.com/office/drawing/2014/main" id="{CDCBD256-2221-6348-99CA-E4D05A54D4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513" y="1006475"/>
            <a:ext cx="654208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Weird to solve equations for complex coordinates </a:t>
            </a:r>
            <a:r>
              <a:rPr lang="en-US" i="1">
                <a:latin typeface="Times" charset="0"/>
                <a:ea typeface="ＭＳ Ｐゴシック" charset="0"/>
              </a:rPr>
              <a:t>x</a:t>
            </a:r>
            <a:r>
              <a:rPr lang="en-US">
                <a:latin typeface="Times" charset="0"/>
                <a:ea typeface="ＭＳ Ｐゴシック" charset="0"/>
              </a:rPr>
              <a:t>,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so do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coordinate transformation back to real </a:t>
            </a:r>
            <a:r>
              <a:rPr lang="en-US" i="1">
                <a:solidFill>
                  <a:srgbClr val="FF0000"/>
                </a:solidFill>
                <a:latin typeface="Times" charset="0"/>
                <a:ea typeface="ＭＳ Ｐゴシック" charset="0"/>
              </a:rPr>
              <a:t>x</a:t>
            </a:r>
            <a:r>
              <a:rPr lang="en-US">
                <a:latin typeface="Times" charset="0"/>
                <a:ea typeface="ＭＳ Ｐゴシック" charset="0"/>
              </a:rPr>
              <a:t>.</a:t>
            </a:r>
          </a:p>
        </p:txBody>
      </p:sp>
      <p:sp>
        <p:nvSpPr>
          <p:cNvPr id="63492" name="Text Box 1028">
            <a:extLst>
              <a:ext uri="{FF2B5EF4-FFF2-40B4-BE49-F238E27FC236}">
                <a16:creationId xmlns:a16="http://schemas.microsoft.com/office/drawing/2014/main" id="{7715EAA6-3B6C-5C4A-BDF7-C792565F36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3950" y="950913"/>
            <a:ext cx="3079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~</a:t>
            </a:r>
          </a:p>
        </p:txBody>
      </p:sp>
      <p:graphicFrame>
        <p:nvGraphicFramePr>
          <p:cNvPr id="30724" name="Object 1029">
            <a:extLst>
              <a:ext uri="{FF2B5EF4-FFF2-40B4-BE49-F238E27FC236}">
                <a16:creationId xmlns:a16="http://schemas.microsoft.com/office/drawing/2014/main" id="{D63F6A5E-876E-1A43-9DA6-4399D5CCEF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9488" y="2133600"/>
          <a:ext cx="2449512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0" name="Equation" r:id="rId3" imgW="692150" imgH="234950" progId="Equation.DSMT4">
                  <p:embed/>
                </p:oleObj>
              </mc:Choice>
              <mc:Fallback>
                <p:oleObj name="Equation" r:id="rId3" imgW="692150" imgH="234950" progId="Equation.DSMT4">
                  <p:embed/>
                  <p:pic>
                    <p:nvPicPr>
                      <p:cNvPr id="30724" name="Object 1029">
                        <a:extLst>
                          <a:ext uri="{FF2B5EF4-FFF2-40B4-BE49-F238E27FC236}">
                            <a16:creationId xmlns:a16="http://schemas.microsoft.com/office/drawing/2014/main" id="{D63F6A5E-876E-1A43-9DA6-4399D5CCEF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9488" y="2133600"/>
                        <a:ext cx="2449512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5" name="Object 1030">
            <a:extLst>
              <a:ext uri="{FF2B5EF4-FFF2-40B4-BE49-F238E27FC236}">
                <a16:creationId xmlns:a16="http://schemas.microsoft.com/office/drawing/2014/main" id="{CF08561C-6146-3345-B793-EC7C40F9B34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91088" y="2133600"/>
          <a:ext cx="3033712" cy="139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1" name="Equation" r:id="rId5" imgW="857250" imgH="393700" progId="Equation.DSMT4">
                  <p:embed/>
                </p:oleObj>
              </mc:Choice>
              <mc:Fallback>
                <p:oleObj name="Equation" r:id="rId5" imgW="857250" imgH="393700" progId="Equation.DSMT4">
                  <p:embed/>
                  <p:pic>
                    <p:nvPicPr>
                      <p:cNvPr id="30725" name="Object 1030">
                        <a:extLst>
                          <a:ext uri="{FF2B5EF4-FFF2-40B4-BE49-F238E27FC236}">
                            <a16:creationId xmlns:a16="http://schemas.microsoft.com/office/drawing/2014/main" id="{CF08561C-6146-3345-B793-EC7C40F9B34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1088" y="2133600"/>
                        <a:ext cx="3033712" cy="139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6" name="Object 1031">
            <a:extLst>
              <a:ext uri="{FF2B5EF4-FFF2-40B4-BE49-F238E27FC236}">
                <a16:creationId xmlns:a16="http://schemas.microsoft.com/office/drawing/2014/main" id="{BC8C6281-9688-FB4A-844F-1F9F2E134B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3886200"/>
          <a:ext cx="8839200" cy="12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2" name="Equation" r:id="rId7" imgW="1460500" imgH="209550" progId="Equation.DSMT4">
                  <p:embed/>
                </p:oleObj>
              </mc:Choice>
              <mc:Fallback>
                <p:oleObj name="Equation" r:id="rId7" imgW="1460500" imgH="209550" progId="Equation.DSMT4">
                  <p:embed/>
                  <p:pic>
                    <p:nvPicPr>
                      <p:cNvPr id="30726" name="Object 1031">
                        <a:extLst>
                          <a:ext uri="{FF2B5EF4-FFF2-40B4-BE49-F238E27FC236}">
                            <a16:creationId xmlns:a16="http://schemas.microsoft.com/office/drawing/2014/main" id="{BC8C6281-9688-FB4A-844F-1F9F2E134B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3886200"/>
                        <a:ext cx="8839200" cy="1266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6" name="Text Box 1032">
            <a:extLst>
              <a:ext uri="{FF2B5EF4-FFF2-40B4-BE49-F238E27FC236}">
                <a16:creationId xmlns:a16="http://schemas.microsoft.com/office/drawing/2014/main" id="{FB738EE0-A7B8-9F46-A4D3-0234F4A3B7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1100" y="2994025"/>
            <a:ext cx="1943100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(allow </a:t>
            </a:r>
            <a:r>
              <a:rPr lang="en-US" sz="1800" i="1">
                <a:latin typeface="Times" charset="0"/>
                <a:ea typeface="ＭＳ Ｐゴシック" charset="0"/>
              </a:rPr>
              <a:t>x</a:t>
            </a:r>
            <a:r>
              <a:rPr lang="en-US" sz="1800">
                <a:latin typeface="Times" charset="0"/>
                <a:ea typeface="ＭＳ Ｐゴシック" charset="0"/>
              </a:rPr>
              <a:t>-dependent</a:t>
            </a:r>
          </a:p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PML strength </a:t>
            </a:r>
            <a:r>
              <a:rPr lang="en-US" sz="1800">
                <a:latin typeface="Symbol" charset="0"/>
                <a:ea typeface="ＭＳ Ｐゴシック" charset="0"/>
              </a:rPr>
              <a:t>s</a:t>
            </a:r>
            <a:r>
              <a:rPr lang="en-US" sz="1800">
                <a:latin typeface="Times" charset="0"/>
                <a:ea typeface="ＭＳ Ｐゴシック" charset="0"/>
              </a:rPr>
              <a:t>)</a:t>
            </a:r>
          </a:p>
        </p:txBody>
      </p:sp>
      <p:sp>
        <p:nvSpPr>
          <p:cNvPr id="63497" name="Rectangle 1033">
            <a:extLst>
              <a:ext uri="{FF2B5EF4-FFF2-40B4-BE49-F238E27FC236}">
                <a16:creationId xmlns:a16="http://schemas.microsoft.com/office/drawing/2014/main" id="{4F7ED4B6-3B42-7F4C-B1D1-2060F3C86F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057400"/>
            <a:ext cx="3276600" cy="1676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63498" name="Text Box 1034">
            <a:extLst>
              <a:ext uri="{FF2B5EF4-FFF2-40B4-BE49-F238E27FC236}">
                <a16:creationId xmlns:a16="http://schemas.microsoft.com/office/drawing/2014/main" id="{5A27DEFC-C9F0-1C42-BCD1-1E6C88451E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1450" y="5743575"/>
            <a:ext cx="5032375" cy="113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nondispersive materials: </a:t>
            </a:r>
            <a:r>
              <a:rPr lang="en-US" altLang="en-US" i="1"/>
              <a:t>k</a:t>
            </a:r>
            <a:r>
              <a:rPr lang="en-US" altLang="en-US"/>
              <a:t>/</a:t>
            </a:r>
            <a:r>
              <a:rPr lang="en-US" altLang="en-US" i="1">
                <a:latin typeface="Symbol" pitchFamily="2" charset="2"/>
              </a:rPr>
              <a:t>ω</a:t>
            </a:r>
            <a:r>
              <a:rPr lang="en-US" altLang="en-US"/>
              <a:t> ~ constant</a:t>
            </a:r>
          </a:p>
          <a:p>
            <a:pPr algn="ctr"/>
            <a:r>
              <a:rPr lang="en-US" altLang="en-US">
                <a:solidFill>
                  <a:srgbClr val="0000FF"/>
                </a:solidFill>
                <a:sym typeface="Symbol" pitchFamily="2" charset="2"/>
              </a:rPr>
              <a:t>so decay rate independent of </a:t>
            </a:r>
            <a:r>
              <a:rPr lang="en-US" altLang="en-US">
                <a:solidFill>
                  <a:srgbClr val="0000FF"/>
                </a:solidFill>
                <a:latin typeface="Symbol" pitchFamily="2" charset="2"/>
                <a:sym typeface="Symbol" pitchFamily="2" charset="2"/>
              </a:rPr>
              <a:t>ω</a:t>
            </a:r>
          </a:p>
          <a:p>
            <a:pPr algn="ctr"/>
            <a:r>
              <a:rPr lang="en-US" altLang="en-US" sz="2000"/>
              <a:t>(at a given incidence angle)</a:t>
            </a:r>
            <a:endParaRPr lang="en-US" altLang="en-US" sz="2000">
              <a:solidFill>
                <a:srgbClr val="0000FF"/>
              </a:solidFill>
              <a:latin typeface="Symbol" pitchFamily="2" charset="2"/>
              <a:sym typeface="Symbol" pitchFamily="2" charset="2"/>
            </a:endParaRPr>
          </a:p>
        </p:txBody>
      </p:sp>
      <p:sp>
        <p:nvSpPr>
          <p:cNvPr id="63499" name="Line 1035">
            <a:extLst>
              <a:ext uri="{FF2B5EF4-FFF2-40B4-BE49-F238E27FC236}">
                <a16:creationId xmlns:a16="http://schemas.microsoft.com/office/drawing/2014/main" id="{3530CE4F-1CE2-DB4B-99FA-BD4EA2CECA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6600" y="4876800"/>
            <a:ext cx="381000" cy="8382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63500" name="Oval 1036">
            <a:extLst>
              <a:ext uri="{FF2B5EF4-FFF2-40B4-BE49-F238E27FC236}">
                <a16:creationId xmlns:a16="http://schemas.microsoft.com/office/drawing/2014/main" id="{E37E6FC1-A417-C143-BFB7-94E90ADFF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2498725"/>
            <a:ext cx="236538" cy="236538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1</a:t>
            </a:r>
          </a:p>
        </p:txBody>
      </p:sp>
      <p:sp>
        <p:nvSpPr>
          <p:cNvPr id="63501" name="Oval 1037">
            <a:extLst>
              <a:ext uri="{FF2B5EF4-FFF2-40B4-BE49-F238E27FC236}">
                <a16:creationId xmlns:a16="http://schemas.microsoft.com/office/drawing/2014/main" id="{C180BD6F-6D2D-6241-A6F1-BA9131160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413" y="2506663"/>
            <a:ext cx="236537" cy="236537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900776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CFA69BFF-08B1-D848-8674-84A1EAC9E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PML Step 3: Effective materials</a:t>
            </a:r>
          </a:p>
        </p:txBody>
      </p:sp>
      <p:sp>
        <p:nvSpPr>
          <p:cNvPr id="94211" name="Text Box 3">
            <a:extLst>
              <a:ext uri="{FF2B5EF4-FFF2-40B4-BE49-F238E27FC236}">
                <a16:creationId xmlns:a16="http://schemas.microsoft.com/office/drawing/2014/main" id="{221F8C5B-F35E-2C42-B81F-8B8D38224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" y="1295400"/>
            <a:ext cx="833437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In Maxwell</a:t>
            </a:r>
            <a:r>
              <a:rPr lang="ja-JP" altLang="en-US">
                <a:latin typeface="Arial" panose="020B0604020202020204" pitchFamily="34" charset="0"/>
              </a:rPr>
              <a:t>’</a:t>
            </a:r>
            <a:r>
              <a:rPr lang="en-US" altLang="ja-JP"/>
              <a:t>s equations,</a:t>
            </a:r>
          </a:p>
          <a:p>
            <a:r>
              <a:rPr lang="en-US" altLang="en-US"/>
              <a:t>coordinate transformations are </a:t>
            </a:r>
            <a:r>
              <a:rPr lang="en-US" altLang="en-US" i="1">
                <a:solidFill>
                  <a:srgbClr val="FF0000"/>
                </a:solidFill>
              </a:rPr>
              <a:t>equivalent</a:t>
            </a:r>
            <a:r>
              <a:rPr lang="en-US" altLang="en-US">
                <a:solidFill>
                  <a:srgbClr val="FF0000"/>
                </a:solidFill>
              </a:rPr>
              <a:t> to transformed </a:t>
            </a:r>
            <a:r>
              <a:rPr lang="en-US" altLang="en-US" i="1">
                <a:solidFill>
                  <a:srgbClr val="FF0000"/>
                </a:solidFill>
              </a:rPr>
              <a:t>materials</a:t>
            </a:r>
          </a:p>
          <a:p>
            <a:r>
              <a:rPr lang="en-US" altLang="en-US"/>
              <a:t>	(Ward &amp; Pendry, 1996: </a:t>
            </a:r>
            <a:r>
              <a:rPr lang="ja-JP" altLang="en-US">
                <a:solidFill>
                  <a:srgbClr val="0000FF"/>
                </a:solidFill>
                <a:latin typeface="Arial" panose="020B0604020202020204" pitchFamily="34" charset="0"/>
              </a:rPr>
              <a:t>“</a:t>
            </a:r>
            <a:r>
              <a:rPr lang="en-US" altLang="ja-JP">
                <a:solidFill>
                  <a:srgbClr val="0000FF"/>
                </a:solidFill>
              </a:rPr>
              <a:t>transformational optics</a:t>
            </a:r>
            <a:r>
              <a:rPr lang="ja-JP" altLang="en-US">
                <a:solidFill>
                  <a:srgbClr val="0000FF"/>
                </a:solidFill>
                <a:latin typeface="Arial" panose="020B0604020202020204" pitchFamily="34" charset="0"/>
              </a:rPr>
              <a:t>”</a:t>
            </a:r>
            <a:r>
              <a:rPr lang="en-US" altLang="ja-JP"/>
              <a:t>)</a:t>
            </a:r>
            <a:endParaRPr lang="en-US" altLang="en-US"/>
          </a:p>
        </p:txBody>
      </p:sp>
      <p:graphicFrame>
        <p:nvGraphicFramePr>
          <p:cNvPr id="31747" name="Object 4">
            <a:extLst>
              <a:ext uri="{FF2B5EF4-FFF2-40B4-BE49-F238E27FC236}">
                <a16:creationId xmlns:a16="http://schemas.microsoft.com/office/drawing/2014/main" id="{4CDA4BC3-4723-824D-AF92-3B77FC3DB7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6813" y="1366838"/>
          <a:ext cx="431958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0" name="Equation" r:id="rId3" imgW="1143000" imgH="101600" progId="Equation.DSMT4">
                  <p:embed/>
                </p:oleObj>
              </mc:Choice>
              <mc:Fallback>
                <p:oleObj name="Equation" r:id="rId3" imgW="1143000" imgH="101600" progId="Equation.DSMT4">
                  <p:embed/>
                  <p:pic>
                    <p:nvPicPr>
                      <p:cNvPr id="31747" name="Object 4">
                        <a:extLst>
                          <a:ext uri="{FF2B5EF4-FFF2-40B4-BE49-F238E27FC236}">
                            <a16:creationId xmlns:a16="http://schemas.microsoft.com/office/drawing/2014/main" id="{4CDA4BC3-4723-824D-AF92-3B77FC3DB7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1366838"/>
                        <a:ext cx="4319587" cy="384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3" name="Text Box 5">
            <a:extLst>
              <a:ext uri="{FF2B5EF4-FFF2-40B4-BE49-F238E27FC236}">
                <a16:creationId xmlns:a16="http://schemas.microsoft.com/office/drawing/2014/main" id="{B6B0819C-035E-DE4F-A75D-B0D34B9D0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8" y="4054475"/>
            <a:ext cx="21637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</a:rPr>
              <a:t>x</a:t>
            </a:r>
            <a:r>
              <a:rPr lang="en-US">
                <a:latin typeface="Times" charset="0"/>
                <a:ea typeface="ＭＳ Ｐゴシック" charset="0"/>
              </a:rPr>
              <a:t> </a:t>
            </a:r>
            <a:r>
              <a:rPr lang="en-US">
                <a:solidFill>
                  <a:srgbClr val="0000FF"/>
                </a:solidFill>
                <a:latin typeface="Times" charset="0"/>
                <a:ea typeface="ＭＳ Ｐゴシック" charset="0"/>
              </a:rPr>
              <a:t>PML Jacobian</a:t>
            </a:r>
          </a:p>
        </p:txBody>
      </p:sp>
      <p:graphicFrame>
        <p:nvGraphicFramePr>
          <p:cNvPr id="31749" name="Object 6">
            <a:extLst>
              <a:ext uri="{FF2B5EF4-FFF2-40B4-BE49-F238E27FC236}">
                <a16:creationId xmlns:a16="http://schemas.microsoft.com/office/drawing/2014/main" id="{D9F497F2-2E25-E846-AE3C-AB7E072916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" y="4610100"/>
          <a:ext cx="2557463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1" name="Equation" r:id="rId5" imgW="901700" imgH="387350" progId="Equation.DSMT4">
                  <p:embed/>
                </p:oleObj>
              </mc:Choice>
              <mc:Fallback>
                <p:oleObj name="Equation" r:id="rId5" imgW="901700" imgH="387350" progId="Equation.DSMT4">
                  <p:embed/>
                  <p:pic>
                    <p:nvPicPr>
                      <p:cNvPr id="31749" name="Object 6">
                        <a:extLst>
                          <a:ext uri="{FF2B5EF4-FFF2-40B4-BE49-F238E27FC236}">
                            <a16:creationId xmlns:a16="http://schemas.microsoft.com/office/drawing/2014/main" id="{D9F497F2-2E25-E846-AE3C-AB7E072916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610100"/>
                        <a:ext cx="2557463" cy="1098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0" name="Object 7">
            <a:extLst>
              <a:ext uri="{FF2B5EF4-FFF2-40B4-BE49-F238E27FC236}">
                <a16:creationId xmlns:a16="http://schemas.microsoft.com/office/drawing/2014/main" id="{DF8DFAF6-4206-3949-9CE9-D80692EE354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62400" y="2759075"/>
          <a:ext cx="3530600" cy="116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2" name="Equation" r:id="rId7" imgW="635000" imgH="209550" progId="Equation.DSMT4">
                  <p:embed/>
                </p:oleObj>
              </mc:Choice>
              <mc:Fallback>
                <p:oleObj name="Equation" r:id="rId7" imgW="635000" imgH="209550" progId="Equation.DSMT4">
                  <p:embed/>
                  <p:pic>
                    <p:nvPicPr>
                      <p:cNvPr id="31750" name="Object 7">
                        <a:extLst>
                          <a:ext uri="{FF2B5EF4-FFF2-40B4-BE49-F238E27FC236}">
                            <a16:creationId xmlns:a16="http://schemas.microsoft.com/office/drawing/2014/main" id="{DF8DFAF6-4206-3949-9CE9-D80692EE35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759075"/>
                        <a:ext cx="3530600" cy="1165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8">
            <a:extLst>
              <a:ext uri="{FF2B5EF4-FFF2-40B4-BE49-F238E27FC236}">
                <a16:creationId xmlns:a16="http://schemas.microsoft.com/office/drawing/2014/main" id="{D47ECDD3-0746-CD49-9F0B-2C339B19EC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0400" y="4664075"/>
          <a:ext cx="5629275" cy="118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3" name="Equation" r:id="rId9" imgW="1746250" imgH="368300" progId="Equation.DSMT4">
                  <p:embed/>
                </p:oleObj>
              </mc:Choice>
              <mc:Fallback>
                <p:oleObj name="Equation" r:id="rId9" imgW="1746250" imgH="368300" progId="Equation.DSMT4">
                  <p:embed/>
                  <p:pic>
                    <p:nvPicPr>
                      <p:cNvPr id="31751" name="Object 8">
                        <a:extLst>
                          <a:ext uri="{FF2B5EF4-FFF2-40B4-BE49-F238E27FC236}">
                            <a16:creationId xmlns:a16="http://schemas.microsoft.com/office/drawing/2014/main" id="{D47ECDD3-0746-CD49-9F0B-2C339B19EC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4664075"/>
                        <a:ext cx="5629275" cy="1187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17" name="Text Box 9">
            <a:extLst>
              <a:ext uri="{FF2B5EF4-FFF2-40B4-BE49-F238E27FC236}">
                <a16:creationId xmlns:a16="http://schemas.microsoft.com/office/drawing/2014/main" id="{598F3FB7-1769-044E-9726-63ABA1E646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206875"/>
            <a:ext cx="39449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0000FF"/>
                </a:solidFill>
                <a:latin typeface="Times" charset="0"/>
                <a:ea typeface="ＭＳ Ｐゴシック" charset="0"/>
              </a:rPr>
              <a:t>for isotropic starting materials:</a:t>
            </a:r>
          </a:p>
        </p:txBody>
      </p:sp>
      <p:sp>
        <p:nvSpPr>
          <p:cNvPr id="94218" name="Text Box 10">
            <a:extLst>
              <a:ext uri="{FF2B5EF4-FFF2-40B4-BE49-F238E27FC236}">
                <a16:creationId xmlns:a16="http://schemas.microsoft.com/office/drawing/2014/main" id="{2DAD5E59-5682-CE47-8988-0853C1C52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5788" y="6035675"/>
            <a:ext cx="57626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PML = effective anisotropic “absorbing” </a:t>
            </a:r>
            <a:r>
              <a:rPr lang="en-US" altLang="en-US" i="1">
                <a:solidFill>
                  <a:srgbClr val="FF0000"/>
                </a:solidFill>
                <a:latin typeface="Symbol" pitchFamily="2" charset="2"/>
              </a:rPr>
              <a:t>ε</a:t>
            </a:r>
            <a:r>
              <a:rPr lang="en-US" altLang="en-US">
                <a:solidFill>
                  <a:srgbClr val="FF0000"/>
                </a:solidFill>
              </a:rPr>
              <a:t>, </a:t>
            </a:r>
            <a:r>
              <a:rPr lang="en-US" altLang="en-US" i="1">
                <a:solidFill>
                  <a:srgbClr val="FF0000"/>
                </a:solidFill>
                <a:latin typeface="Symbol" pitchFamily="2" charset="2"/>
              </a:rPr>
              <a:t>μ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94219" name="Oval 11">
            <a:extLst>
              <a:ext uri="{FF2B5EF4-FFF2-40B4-BE49-F238E27FC236}">
                <a16:creationId xmlns:a16="http://schemas.microsoft.com/office/drawing/2014/main" id="{82982765-AC36-B747-9233-BBC3B40AF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5121275"/>
            <a:ext cx="635000" cy="388938"/>
          </a:xfrm>
          <a:prstGeom prst="ellips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94220" name="Oval 12">
            <a:extLst>
              <a:ext uri="{FF2B5EF4-FFF2-40B4-BE49-F238E27FC236}">
                <a16:creationId xmlns:a16="http://schemas.microsoft.com/office/drawing/2014/main" id="{77858A2B-7111-ED46-8FAE-E9DAEA5FF0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5275" y="5449888"/>
            <a:ext cx="635000" cy="388937"/>
          </a:xfrm>
          <a:prstGeom prst="ellips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94221" name="Text Box 13">
            <a:extLst>
              <a:ext uri="{FF2B5EF4-FFF2-40B4-BE49-F238E27FC236}">
                <a16:creationId xmlns:a16="http://schemas.microsoft.com/office/drawing/2014/main" id="{1D0DDB93-8A2E-1F46-8C2E-394D66D90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2813" y="4198938"/>
            <a:ext cx="1301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>
                <a:solidFill>
                  <a:srgbClr val="FF0000"/>
                </a:solidFill>
                <a:latin typeface="Times" charset="0"/>
                <a:ea typeface="ＭＳ Ｐゴシック" charset="0"/>
              </a:rPr>
              <a:t>effective</a:t>
            </a:r>
          </a:p>
          <a:p>
            <a:pPr algn="ctr">
              <a:defRPr/>
            </a:pPr>
            <a:r>
              <a:rPr lang="en-US" sz="1800" i="1">
                <a:solidFill>
                  <a:srgbClr val="FF0000"/>
                </a:solidFill>
                <a:latin typeface="Times" charset="0"/>
                <a:ea typeface="ＭＳ Ｐゴシック" charset="0"/>
              </a:rPr>
              <a:t>conductivity</a:t>
            </a:r>
            <a:endParaRPr lang="en-US" sz="1800">
              <a:solidFill>
                <a:srgbClr val="FF0000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94222" name="Line 14">
            <a:extLst>
              <a:ext uri="{FF2B5EF4-FFF2-40B4-BE49-F238E27FC236}">
                <a16:creationId xmlns:a16="http://schemas.microsoft.com/office/drawing/2014/main" id="{A0D6CAF5-3988-FC41-A92C-AD172E2875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315200" y="4816475"/>
            <a:ext cx="304800" cy="3048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94223" name="Line 15">
            <a:extLst>
              <a:ext uri="{FF2B5EF4-FFF2-40B4-BE49-F238E27FC236}">
                <a16:creationId xmlns:a16="http://schemas.microsoft.com/office/drawing/2014/main" id="{C04902D2-E430-0142-A244-628059595A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4800" y="4816475"/>
            <a:ext cx="228600" cy="609600"/>
          </a:xfrm>
          <a:prstGeom prst="line">
            <a:avLst/>
          </a:prstGeom>
          <a:noFill/>
          <a:ln w="9525">
            <a:solidFill>
              <a:srgbClr val="FF0000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graphicFrame>
        <p:nvGraphicFramePr>
          <p:cNvPr id="31759" name="Object 16">
            <a:extLst>
              <a:ext uri="{FF2B5EF4-FFF2-40B4-BE49-F238E27FC236}">
                <a16:creationId xmlns:a16="http://schemas.microsoft.com/office/drawing/2014/main" id="{8C277CF7-F458-F943-BCD3-EDEBB9E41B3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43000" y="5943600"/>
          <a:ext cx="5842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84" name="Equation" r:id="rId11" imgW="184150" imgH="215900" progId="Equation.DSMT4">
                  <p:embed/>
                </p:oleObj>
              </mc:Choice>
              <mc:Fallback>
                <p:oleObj name="Equation" r:id="rId11" imgW="184150" imgH="215900" progId="Equation.DSMT4">
                  <p:embed/>
                  <p:pic>
                    <p:nvPicPr>
                      <p:cNvPr id="31759" name="Object 16">
                        <a:extLst>
                          <a:ext uri="{FF2B5EF4-FFF2-40B4-BE49-F238E27FC236}">
                            <a16:creationId xmlns:a16="http://schemas.microsoft.com/office/drawing/2014/main" id="{8C277CF7-F458-F943-BCD3-EDEBB9E41B3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5943600"/>
                        <a:ext cx="5842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57502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EF1CD274-9332-A74A-8999-BC298D14D4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9144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Photonic-crystal PML?</a:t>
            </a:r>
          </a:p>
        </p:txBody>
      </p:sp>
      <p:pic>
        <p:nvPicPr>
          <p:cNvPr id="23555" name="wave.f=0.27.gif" descr="/Users/stevenj/Documents/Work/Presentations/Tutorial/wave.f=0.27.gif">
            <a:hlinkClick r:id="" action="ppaction://media"/>
            <a:extLst>
              <a:ext uri="{FF2B5EF4-FFF2-40B4-BE49-F238E27FC236}">
                <a16:creationId xmlns:a16="http://schemas.microsoft.com/office/drawing/2014/main" id="{63E39958-A84D-DB4B-BB19-0E4E1BC04820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52600"/>
            <a:ext cx="4953000" cy="248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Line 4">
            <a:extLst>
              <a:ext uri="{FF2B5EF4-FFF2-40B4-BE49-F238E27FC236}">
                <a16:creationId xmlns:a16="http://schemas.microsoft.com/office/drawing/2014/main" id="{A77D3CCC-B412-6145-9649-ECEF5812C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45720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56475658-7048-BB4F-9FAD-45A95A081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25" y="4327525"/>
            <a:ext cx="31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</a:rPr>
              <a:t>x</a:t>
            </a:r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2747B491-3052-6543-BAF8-C2D7F60C5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4413" y="2438400"/>
            <a:ext cx="2897187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i="1">
                <a:solidFill>
                  <a:srgbClr val="FF0000"/>
                </a:solidFill>
                <a:latin typeface="Symbol" pitchFamily="2" charset="2"/>
              </a:rPr>
              <a:t>ε</a:t>
            </a:r>
            <a:r>
              <a:rPr lang="en-US" altLang="en-US">
                <a:solidFill>
                  <a:srgbClr val="FF0000"/>
                </a:solidFill>
              </a:rPr>
              <a:t> not even </a:t>
            </a:r>
            <a:r>
              <a:rPr lang="en-US" altLang="en-US" i="1">
                <a:solidFill>
                  <a:srgbClr val="FF0000"/>
                </a:solidFill>
              </a:rPr>
              <a:t>continuous</a:t>
            </a:r>
            <a:endParaRPr lang="en-US" altLang="en-US">
              <a:solidFill>
                <a:srgbClr val="FF0000"/>
              </a:solidFill>
            </a:endParaRPr>
          </a:p>
          <a:p>
            <a:pPr algn="ctr"/>
            <a:r>
              <a:rPr lang="en-US" altLang="en-US"/>
              <a:t>in </a:t>
            </a:r>
            <a:r>
              <a:rPr lang="en-US" altLang="en-US" i="1"/>
              <a:t>x</a:t>
            </a:r>
            <a:r>
              <a:rPr lang="en-US" altLang="en-US"/>
              <a:t> direction,</a:t>
            </a:r>
          </a:p>
          <a:p>
            <a:pPr algn="ctr"/>
            <a:r>
              <a:rPr lang="en-US" altLang="en-US"/>
              <a:t>much less analytic!</a:t>
            </a:r>
          </a:p>
        </p:txBody>
      </p:sp>
      <p:sp>
        <p:nvSpPr>
          <p:cNvPr id="23560" name="Text Box 8">
            <a:extLst>
              <a:ext uri="{FF2B5EF4-FFF2-40B4-BE49-F238E27FC236}">
                <a16:creationId xmlns:a16="http://schemas.microsoft.com/office/drawing/2014/main" id="{1279AEC5-5BC1-3F48-AAE7-1870BDC1F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197475"/>
            <a:ext cx="8802688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Analytic continuation of Maxwell’s equations is hopeless</a:t>
            </a:r>
          </a:p>
          <a:p>
            <a:r>
              <a:rPr lang="en-US" altLang="en-US"/>
              <a:t>	— </a:t>
            </a:r>
            <a:r>
              <a:rPr lang="en-US" altLang="en-US" sz="2800">
                <a:solidFill>
                  <a:srgbClr val="FF0000"/>
                </a:solidFill>
              </a:rPr>
              <a:t>no reason to think that PML technique should work</a:t>
            </a:r>
            <a:endParaRPr lang="en-US" altLang="en-US">
              <a:solidFill>
                <a:srgbClr val="FF0000"/>
              </a:solidFill>
            </a:endParaRPr>
          </a:p>
        </p:txBody>
      </p:sp>
      <p:sp>
        <p:nvSpPr>
          <p:cNvPr id="32775" name="TextBox 1">
            <a:extLst>
              <a:ext uri="{FF2B5EF4-FFF2-40B4-BE49-F238E27FC236}">
                <a16:creationId xmlns:a16="http://schemas.microsoft.com/office/drawing/2014/main" id="{0315473B-8D2C-BA46-A31A-173E49F3E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219200"/>
            <a:ext cx="3449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FDTD (Meep) simulation:</a:t>
            </a:r>
          </a:p>
        </p:txBody>
      </p:sp>
      <p:sp>
        <p:nvSpPr>
          <p:cNvPr id="32776" name="TextBox 2">
            <a:extLst>
              <a:ext uri="{FF2B5EF4-FFF2-40B4-BE49-F238E27FC236}">
                <a16:creationId xmlns:a16="http://schemas.microsoft.com/office/drawing/2014/main" id="{55AB99BE-3467-7F44-AA05-8323942563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981200"/>
            <a:ext cx="3206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?</a:t>
            </a:r>
          </a:p>
          <a:p>
            <a:r>
              <a:rPr lang="en-US" altLang="en-US"/>
              <a:t>?</a:t>
            </a:r>
          </a:p>
          <a:p>
            <a:r>
              <a:rPr lang="en-US" altLang="en-US"/>
              <a:t>?</a:t>
            </a:r>
          </a:p>
          <a:p>
            <a:r>
              <a:rPr lang="en-US" altLang="en-US"/>
              <a:t>?</a:t>
            </a:r>
          </a:p>
          <a:p>
            <a:r>
              <a:rPr lang="en-US" altLang="en-US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3799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235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355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5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5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5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9CB7036D-1230-B14F-94AC-7B4B6D5A20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" y="152400"/>
            <a:ext cx="8991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Photonic-crystal PMLs: </a:t>
            </a:r>
            <a:r>
              <a:rPr lang="en-US" dirty="0">
                <a:solidFill>
                  <a:srgbClr val="0000FF"/>
                </a:solidFill>
                <a:cs typeface="+mj-cs"/>
              </a:rPr>
              <a:t>Magic?</a:t>
            </a:r>
            <a:endParaRPr lang="en-US" dirty="0">
              <a:cs typeface="+mj-cs"/>
            </a:endParaRPr>
          </a:p>
        </p:txBody>
      </p:sp>
      <p:pic>
        <p:nvPicPr>
          <p:cNvPr id="24579" name="Picture 3">
            <a:extLst>
              <a:ext uri="{FF2B5EF4-FFF2-40B4-BE49-F238E27FC236}">
                <a16:creationId xmlns:a16="http://schemas.microsoft.com/office/drawing/2014/main" id="{49EAE579-A25F-8E49-AA6F-1DB203B93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05000"/>
            <a:ext cx="5130800" cy="2824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80" name="Text Box 4">
            <a:extLst>
              <a:ext uri="{FF2B5EF4-FFF2-40B4-BE49-F238E27FC236}">
                <a16:creationId xmlns:a16="http://schemas.microsoft.com/office/drawing/2014/main" id="{C7AF7BF9-3022-D949-A2A3-9F98F7686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462088"/>
            <a:ext cx="340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[ Koshiba, Tsuji, &amp; Sasaki (2001) ]</a:t>
            </a:r>
          </a:p>
        </p:txBody>
      </p:sp>
      <p:pic>
        <p:nvPicPr>
          <p:cNvPr id="24581" name="Picture 5">
            <a:extLst>
              <a:ext uri="{FF2B5EF4-FFF2-40B4-BE49-F238E27FC236}">
                <a16:creationId xmlns:a16="http://schemas.microsoft.com/office/drawing/2014/main" id="{02E6B577-456F-E547-9762-A21267A9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800600"/>
            <a:ext cx="35179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4582" name="Picture 6">
            <a:extLst>
              <a:ext uri="{FF2B5EF4-FFF2-40B4-BE49-F238E27FC236}">
                <a16:creationId xmlns:a16="http://schemas.microsoft.com/office/drawing/2014/main" id="{A89F58AB-6144-0F49-A259-4FAC9135F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91400" y="1676400"/>
            <a:ext cx="1616075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84" name="Text Box 8">
            <a:extLst>
              <a:ext uri="{FF2B5EF4-FFF2-40B4-BE49-F238E27FC236}">
                <a16:creationId xmlns:a16="http://schemas.microsoft.com/office/drawing/2014/main" id="{B23C3FD9-887E-E14A-8C7E-B9C3728EB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7100" y="1271588"/>
            <a:ext cx="25273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[ Kosmidou </a:t>
            </a:r>
            <a:r>
              <a:rPr lang="en-US" sz="1800" i="1">
                <a:latin typeface="Times" charset="0"/>
                <a:ea typeface="ＭＳ Ｐゴシック" charset="0"/>
              </a:rPr>
              <a:t>et al</a:t>
            </a:r>
            <a:r>
              <a:rPr lang="en-US" sz="1800">
                <a:latin typeface="Times" charset="0"/>
                <a:ea typeface="ＭＳ Ｐゴシック" charset="0"/>
              </a:rPr>
              <a:t> (2003) ]</a:t>
            </a:r>
          </a:p>
        </p:txBody>
      </p:sp>
      <p:pic>
        <p:nvPicPr>
          <p:cNvPr id="24585" name="Picture 9">
            <a:extLst>
              <a:ext uri="{FF2B5EF4-FFF2-40B4-BE49-F238E27FC236}">
                <a16:creationId xmlns:a16="http://schemas.microsoft.com/office/drawing/2014/main" id="{31111AF4-1A79-B448-90D5-432B57DA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905000"/>
            <a:ext cx="2098675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4586" name="Text Box 10">
            <a:extLst>
              <a:ext uri="{FF2B5EF4-FFF2-40B4-BE49-F238E27FC236}">
                <a16:creationId xmlns:a16="http://schemas.microsoft.com/office/drawing/2014/main" id="{FEF827A4-E616-E040-B765-A0C9BA5E32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575175"/>
            <a:ext cx="3841750" cy="213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… &amp; several other authors …</a:t>
            </a:r>
            <a:endParaRPr lang="en-US" altLang="en-US"/>
          </a:p>
          <a:p>
            <a:pPr>
              <a:lnSpc>
                <a:spcPct val="130000"/>
              </a:lnSpc>
            </a:pPr>
            <a:r>
              <a:rPr lang="en-US" altLang="en-US"/>
              <a:t>Low reflections claimed	</a:t>
            </a:r>
          </a:p>
          <a:p>
            <a:r>
              <a:rPr lang="en-US" altLang="en-US"/>
              <a:t>	— </a:t>
            </a:r>
            <a:r>
              <a:rPr lang="en-US" altLang="en-US">
                <a:solidFill>
                  <a:srgbClr val="0000FF"/>
                </a:solidFill>
              </a:rPr>
              <a:t>is PML working?</a:t>
            </a:r>
            <a:endParaRPr lang="en-US" altLang="en-US"/>
          </a:p>
          <a:p>
            <a:pPr>
              <a:lnSpc>
                <a:spcPct val="130000"/>
              </a:lnSpc>
            </a:pPr>
            <a:r>
              <a:rPr lang="en-US" altLang="en-US"/>
              <a:t>Something </a:t>
            </a:r>
            <a:r>
              <a:rPr lang="en-US" altLang="en-US">
                <a:solidFill>
                  <a:srgbClr val="FF0000"/>
                </a:solidFill>
              </a:rPr>
              <a:t>suspicious: </a:t>
            </a:r>
          </a:p>
          <a:p>
            <a:r>
              <a:rPr lang="en-US" altLang="en-US">
                <a:solidFill>
                  <a:srgbClr val="FF0000"/>
                </a:solidFill>
              </a:rPr>
              <a:t>	very thick absorbers.</a:t>
            </a:r>
          </a:p>
        </p:txBody>
      </p:sp>
      <p:sp>
        <p:nvSpPr>
          <p:cNvPr id="24587" name="Text Box 11">
            <a:extLst>
              <a:ext uri="{FF2B5EF4-FFF2-40B4-BE49-F238E27FC236}">
                <a16:creationId xmlns:a16="http://schemas.microsoft.com/office/drawing/2014/main" id="{2C12CC5C-363C-A64B-8198-61DAF61BD053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7876382" y="2237581"/>
            <a:ext cx="6413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i="1">
                <a:latin typeface="Times" charset="0"/>
                <a:ea typeface="ＭＳ Ｐゴシック" charset="0"/>
              </a:rPr>
              <a:t>PML</a:t>
            </a:r>
          </a:p>
        </p:txBody>
      </p:sp>
    </p:spTree>
    <p:extLst>
      <p:ext uri="{BB962C8B-B14F-4D97-AF65-F5344CB8AC3E}">
        <p14:creationId xmlns:p14="http://schemas.microsoft.com/office/powerpoint/2010/main" val="3559734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AE5C5171-0EF7-B04E-863E-03ACA13A21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914400"/>
          </a:xfrm>
        </p:spPr>
        <p:txBody>
          <a:bodyPr/>
          <a:lstStyle/>
          <a:p>
            <a:pPr eaLnBrk="1" hangingPunct="1"/>
            <a:r>
              <a:rPr lang="en-US" altLang="en-US" sz="3600"/>
              <a:t>Failure of Photonic-crystal </a:t>
            </a:r>
            <a:r>
              <a:rPr lang="en-US" altLang="en-US" sz="3600">
                <a:latin typeface="Arial" panose="020B0604020202020204" pitchFamily="34" charset="0"/>
              </a:rPr>
              <a:t>“</a:t>
            </a:r>
            <a:r>
              <a:rPr lang="en-US" altLang="ja-JP" sz="3600"/>
              <a:t>pseudo-PML</a:t>
            </a:r>
            <a:r>
              <a:rPr lang="en-US" altLang="en-US" sz="3600">
                <a:latin typeface="Arial" panose="020B0604020202020204" pitchFamily="34" charset="0"/>
              </a:rPr>
              <a:t>”</a:t>
            </a:r>
            <a:endParaRPr lang="en-US" altLang="en-US" sz="3600"/>
          </a:p>
        </p:txBody>
      </p:sp>
      <p:pic>
        <p:nvPicPr>
          <p:cNvPr id="25603" name="Picture 3">
            <a:extLst>
              <a:ext uri="{FF2B5EF4-FFF2-40B4-BE49-F238E27FC236}">
                <a16:creationId xmlns:a16="http://schemas.microsoft.com/office/drawing/2014/main" id="{C6E9DBCF-9714-9D44-BEBD-49AAAD7C3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43000"/>
            <a:ext cx="7264400" cy="557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5604" name="Text Box 4">
            <a:extLst>
              <a:ext uri="{FF2B5EF4-FFF2-40B4-BE49-F238E27FC236}">
                <a16:creationId xmlns:a16="http://schemas.microsoft.com/office/drawing/2014/main" id="{80366338-EF27-8D4F-9889-DA2FCFDA0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1343025"/>
            <a:ext cx="19050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1">
                <a:solidFill>
                  <a:srgbClr val="0000FF"/>
                </a:solidFill>
              </a:rPr>
              <a:t>1d test case:</a:t>
            </a:r>
            <a:endParaRPr lang="en-US" altLang="en-US"/>
          </a:p>
          <a:p>
            <a:pPr algn="ctr"/>
            <a:endParaRPr lang="en-US" altLang="en-US"/>
          </a:p>
          <a:p>
            <a:pPr algn="ctr"/>
            <a:r>
              <a:rPr lang="en-US" altLang="en-US"/>
              <a:t>(pseudo-)</a:t>
            </a:r>
          </a:p>
          <a:p>
            <a:pPr algn="ctr"/>
            <a:r>
              <a:rPr lang="en-US" altLang="en-US"/>
              <a:t>PML in</a:t>
            </a:r>
          </a:p>
          <a:p>
            <a:pPr algn="ctr"/>
            <a:r>
              <a:rPr lang="en-US" altLang="en-US"/>
              <a:t>periodic </a:t>
            </a:r>
            <a:r>
              <a:rPr lang="en-US" altLang="en-US" i="1">
                <a:latin typeface="Symbol" pitchFamily="2" charset="2"/>
              </a:rPr>
              <a:t>ε</a:t>
            </a:r>
            <a:endParaRPr lang="en-US" altLang="en-US"/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reflection</a:t>
            </a:r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doesn</a:t>
            </a:r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</a:rPr>
              <a:t>’</a:t>
            </a:r>
            <a:r>
              <a:rPr lang="en-US" altLang="ja-JP">
                <a:solidFill>
                  <a:srgbClr val="FF0000"/>
                </a:solidFill>
              </a:rPr>
              <a:t>t </a:t>
            </a:r>
            <a:r>
              <a:rPr lang="en-US" altLang="ja-JP">
                <a:solidFill>
                  <a:srgbClr val="FF0000"/>
                </a:solidFill>
                <a:sym typeface="Symbol" pitchFamily="2" charset="2"/>
              </a:rPr>
              <a:t>→</a:t>
            </a:r>
            <a:r>
              <a:rPr lang="en-US" altLang="ja-JP">
                <a:solidFill>
                  <a:srgbClr val="FF0000"/>
                </a:solidFill>
              </a:rPr>
              <a:t> 0</a:t>
            </a:r>
          </a:p>
          <a:p>
            <a:pPr algn="ctr"/>
            <a:r>
              <a:rPr lang="en-US" altLang="en-US"/>
              <a:t>as ∆x </a:t>
            </a:r>
            <a:r>
              <a:rPr lang="en-US" altLang="en-US">
                <a:sym typeface="Symbol" pitchFamily="2" charset="2"/>
              </a:rPr>
              <a:t>→</a:t>
            </a:r>
            <a:r>
              <a:rPr lang="en-US" altLang="en-US"/>
              <a:t> 0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/>
              <a:t>… similar</a:t>
            </a:r>
          </a:p>
          <a:p>
            <a:pPr algn="ctr"/>
            <a:r>
              <a:rPr lang="en-US" altLang="en-US"/>
              <a:t>to </a:t>
            </a:r>
            <a:r>
              <a:rPr lang="en-US" altLang="en-US">
                <a:solidFill>
                  <a:srgbClr val="FF0000"/>
                </a:solidFill>
              </a:rPr>
              <a:t>non-PML</a:t>
            </a:r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scalar </a:t>
            </a:r>
            <a:r>
              <a:rPr lang="en-US" altLang="en-US">
                <a:solidFill>
                  <a:srgbClr val="FF0000"/>
                </a:solidFill>
                <a:latin typeface="Symbol" pitchFamily="2" charset="2"/>
              </a:rPr>
              <a:t>σ</a:t>
            </a:r>
            <a:endParaRPr lang="en-US" altLang="en-US"/>
          </a:p>
        </p:txBody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2E077C66-311F-2E4A-A7A5-2B8B215F9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475" y="4114800"/>
            <a:ext cx="1981200" cy="2209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5B6EE498-9414-DD45-A2A6-C31674CFCA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216400"/>
            <a:ext cx="1498600" cy="2082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25607" name="Text Box 7">
            <a:extLst>
              <a:ext uri="{FF2B5EF4-FFF2-40B4-BE49-F238E27FC236}">
                <a16:creationId xmlns:a16="http://schemas.microsoft.com/office/drawing/2014/main" id="{0EC18CDC-1EBF-094D-B92E-F376223743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4119563"/>
            <a:ext cx="2693988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solidFill>
                  <a:schemeClr val="accent2"/>
                </a:solidFill>
              </a:rPr>
              <a:t>in uniform </a:t>
            </a:r>
            <a:r>
              <a:rPr lang="en-US" altLang="en-US" sz="2000">
                <a:solidFill>
                  <a:schemeClr val="accent2"/>
                </a:solidFill>
                <a:latin typeface="Symbol" pitchFamily="2" charset="2"/>
              </a:rPr>
              <a:t>ε</a:t>
            </a:r>
            <a:r>
              <a:rPr lang="en-US" altLang="en-US" sz="2000">
                <a:solidFill>
                  <a:schemeClr val="accent2"/>
                </a:solidFill>
              </a:rPr>
              <a:t>=1 medium,</a:t>
            </a:r>
          </a:p>
          <a:p>
            <a:pPr algn="ctr"/>
            <a:r>
              <a:rPr lang="en-US" altLang="en-US" sz="2000">
                <a:solidFill>
                  <a:schemeClr val="accent2"/>
                </a:solidFill>
              </a:rPr>
              <a:t>PML reflection </a:t>
            </a:r>
            <a:r>
              <a:rPr lang="en-US" altLang="en-US" sz="2000">
                <a:solidFill>
                  <a:schemeClr val="accent2"/>
                </a:solidFill>
                <a:sym typeface="Symbol" pitchFamily="2" charset="2"/>
              </a:rPr>
              <a:t>→ 0</a:t>
            </a:r>
          </a:p>
          <a:p>
            <a:pPr algn="ctr"/>
            <a:r>
              <a:rPr lang="en-US" altLang="en-US" sz="2000">
                <a:solidFill>
                  <a:schemeClr val="accent2"/>
                </a:solidFill>
                <a:sym typeface="Symbol" pitchFamily="2" charset="2"/>
              </a:rPr>
              <a:t>for exact wave equation</a:t>
            </a:r>
          </a:p>
        </p:txBody>
      </p:sp>
      <p:sp>
        <p:nvSpPr>
          <p:cNvPr id="25608" name="Text Box 8">
            <a:extLst>
              <a:ext uri="{FF2B5EF4-FFF2-40B4-BE49-F238E27FC236}">
                <a16:creationId xmlns:a16="http://schemas.microsoft.com/office/drawing/2014/main" id="{4D9BDD3B-65D6-3D49-AB62-AB423EA76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9500" y="838200"/>
            <a:ext cx="4203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latin typeface="Times" charset="0"/>
                <a:ea typeface="ＭＳ Ｐゴシック" charset="0"/>
              </a:rPr>
              <a:t>[ Oskooi </a:t>
            </a:r>
            <a:r>
              <a:rPr lang="en-US" sz="1600" i="1">
                <a:latin typeface="Times" charset="0"/>
                <a:ea typeface="ＭＳ Ｐゴシック" charset="0"/>
              </a:rPr>
              <a:t>et al</a:t>
            </a:r>
            <a:r>
              <a:rPr lang="en-US" sz="1600">
                <a:latin typeface="Times" charset="0"/>
                <a:ea typeface="ＭＳ Ｐゴシック" charset="0"/>
              </a:rPr>
              <a:t>, </a:t>
            </a:r>
            <a:r>
              <a:rPr lang="en-US" sz="1600" i="1">
                <a:latin typeface="Times" charset="0"/>
                <a:ea typeface="ＭＳ Ｐゴシック" charset="0"/>
              </a:rPr>
              <a:t>Optics Express</a:t>
            </a:r>
            <a:r>
              <a:rPr lang="en-US" sz="1600">
                <a:latin typeface="Times" charset="0"/>
                <a:ea typeface="ＭＳ Ｐゴシック" charset="0"/>
              </a:rPr>
              <a:t> </a:t>
            </a:r>
            <a:r>
              <a:rPr lang="en-US" sz="1600" b="1">
                <a:latin typeface="Times" charset="0"/>
                <a:ea typeface="ＭＳ Ｐゴシック" charset="0"/>
              </a:rPr>
              <a:t>16</a:t>
            </a:r>
            <a:r>
              <a:rPr lang="en-US" sz="1600">
                <a:latin typeface="Times" charset="0"/>
                <a:ea typeface="ＭＳ Ｐゴシック" charset="0"/>
              </a:rPr>
              <a:t>, 11376 (2008) ]</a:t>
            </a:r>
          </a:p>
        </p:txBody>
      </p:sp>
    </p:spTree>
    <p:extLst>
      <p:ext uri="{BB962C8B-B14F-4D97-AF65-F5344CB8AC3E}">
        <p14:creationId xmlns:p14="http://schemas.microsoft.com/office/powerpoint/2010/main" val="3686258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1A105F9-DCC2-E940-8E32-5DCE45317E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>
                <a:cs typeface="+mj-cs"/>
              </a:rPr>
              <a:t>Development of Classical EM Computations</a:t>
            </a:r>
          </a:p>
        </p:txBody>
      </p:sp>
      <p:sp>
        <p:nvSpPr>
          <p:cNvPr id="8195" name="Oval 3">
            <a:extLst>
              <a:ext uri="{FF2B5EF4-FFF2-40B4-BE49-F238E27FC236}">
                <a16:creationId xmlns:a16="http://schemas.microsoft.com/office/drawing/2014/main" id="{90CDF55E-FF39-AF49-BD74-C620CB8C2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89000"/>
            <a:ext cx="533400" cy="533400"/>
          </a:xfrm>
          <a:prstGeom prst="ellipse">
            <a:avLst/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latin typeface="Times" charset="0"/>
                <a:ea typeface="ＭＳ Ｐゴシック" charset="0"/>
              </a:rPr>
              <a:t>1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C6A0B8A9-4EE4-CA43-AF76-65FED5E36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858838"/>
            <a:ext cx="34480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Analytical solutions</a:t>
            </a:r>
          </a:p>
        </p:txBody>
      </p:sp>
      <p:sp>
        <p:nvSpPr>
          <p:cNvPr id="8197" name="Oval 5">
            <a:extLst>
              <a:ext uri="{FF2B5EF4-FFF2-40B4-BE49-F238E27FC236}">
                <a16:creationId xmlns:a16="http://schemas.microsoft.com/office/drawing/2014/main" id="{27E08A28-D3A2-5349-9CD0-CA54C8173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04963"/>
            <a:ext cx="533400" cy="5334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latin typeface="Times" charset="0"/>
                <a:ea typeface="ＭＳ Ｐゴシック" charset="0"/>
              </a:rPr>
              <a:t>2</a:t>
            </a:r>
          </a:p>
        </p:txBody>
      </p:sp>
      <p:sp>
        <p:nvSpPr>
          <p:cNvPr id="8198" name="Text Box 6">
            <a:extLst>
              <a:ext uri="{FF2B5EF4-FFF2-40B4-BE49-F238E27FC236}">
                <a16:creationId xmlns:a16="http://schemas.microsoft.com/office/drawing/2014/main" id="{3180A32E-E22F-5F45-B782-1AB037318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74800"/>
            <a:ext cx="756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Semi-analytical solutions </a:t>
            </a:r>
            <a:r>
              <a:rPr lang="en-US" sz="3200">
                <a:latin typeface="Times" charset="0"/>
                <a:ea typeface="ＭＳ Ｐゴシック" charset="0"/>
              </a:rPr>
              <a:t>&amp; spectral methods</a:t>
            </a:r>
            <a:endParaRPr lang="en-US" sz="3200">
              <a:solidFill>
                <a:schemeClr val="accent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8199" name="Text Box 7">
            <a:extLst>
              <a:ext uri="{FF2B5EF4-FFF2-40B4-BE49-F238E27FC236}">
                <a16:creationId xmlns:a16="http://schemas.microsoft.com/office/drawing/2014/main" id="{8E8E9C51-0E39-1D49-923A-A177100D6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025" y="4516438"/>
            <a:ext cx="13747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Gustav Mie</a:t>
            </a:r>
          </a:p>
          <a:p>
            <a:pPr algn="ctr"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(1908)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BEA71569-B406-A242-AA31-F704C13D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59038"/>
            <a:ext cx="1303338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201" name="Text Box 9">
            <a:extLst>
              <a:ext uri="{FF2B5EF4-FFF2-40B4-BE49-F238E27FC236}">
                <a16:creationId xmlns:a16="http://schemas.microsoft.com/office/drawing/2014/main" id="{47911F92-7873-BF41-A4F5-4CF14116E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2209800"/>
            <a:ext cx="7153275" cy="447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Expand solution in </a:t>
            </a:r>
            <a:r>
              <a:rPr lang="en-US" altLang="en-US" i="1"/>
              <a:t>rapidly converging Fourier-like basis</a:t>
            </a:r>
          </a:p>
          <a:p>
            <a:endParaRPr lang="en-US" altLang="en-US"/>
          </a:p>
          <a:p>
            <a:r>
              <a:rPr lang="en-US" altLang="en-US" b="1"/>
              <a:t>Strength</a:t>
            </a:r>
            <a:r>
              <a:rPr lang="en-US" altLang="en-US"/>
              <a:t>: can converge </a:t>
            </a:r>
            <a:r>
              <a:rPr lang="en-US" altLang="en-US" i="1"/>
              <a:t>exponentially fast</a:t>
            </a:r>
            <a:endParaRPr lang="en-US" altLang="en-US"/>
          </a:p>
          <a:p>
            <a:r>
              <a:rPr lang="en-US" altLang="en-US"/>
              <a:t>	— fast enough for hand calculation</a:t>
            </a:r>
          </a:p>
          <a:p>
            <a:r>
              <a:rPr lang="en-US" altLang="en-US"/>
              <a:t>	— analytical insights, asymptotics, …</a:t>
            </a:r>
          </a:p>
          <a:p>
            <a:endParaRPr lang="en-US" altLang="en-US"/>
          </a:p>
          <a:p>
            <a:r>
              <a:rPr lang="en-US" altLang="en-US" b="1"/>
              <a:t>Limitation</a:t>
            </a:r>
            <a:r>
              <a:rPr lang="en-US" altLang="en-US"/>
              <a:t>: fast (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spectral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/>
              <a:t>) convergence requires</a:t>
            </a:r>
          </a:p>
          <a:p>
            <a:r>
              <a:rPr lang="en-US" altLang="en-US"/>
              <a:t>	</a:t>
            </a:r>
            <a:r>
              <a:rPr lang="en-US" altLang="en-US">
                <a:solidFill>
                  <a:srgbClr val="FF0000"/>
                </a:solidFill>
              </a:rPr>
              <a:t>basis to be redesigned for each geometry</a:t>
            </a:r>
          </a:p>
          <a:p>
            <a:r>
              <a:rPr lang="en-US" altLang="en-US"/>
              <a:t>	(to account for any discontinuities/singularities</a:t>
            </a:r>
          </a:p>
          <a:p>
            <a:r>
              <a:rPr lang="en-US" altLang="en-US"/>
              <a:t>	  … complicated for complex geometries!)</a:t>
            </a:r>
          </a:p>
          <a:p>
            <a:endParaRPr lang="en-US" altLang="en-US"/>
          </a:p>
          <a:p>
            <a:r>
              <a:rPr lang="en-US" altLang="en-US"/>
              <a:t>(</a:t>
            </a:r>
            <a:r>
              <a:rPr lang="en-US" altLang="en-US" i="1"/>
              <a:t>Or:</a:t>
            </a:r>
            <a:r>
              <a:rPr lang="en-US" altLang="en-US"/>
              <a:t> brute-force Fourier series, polynomial convergence)</a:t>
            </a:r>
          </a:p>
        </p:txBody>
      </p:sp>
      <p:sp>
        <p:nvSpPr>
          <p:cNvPr id="8202" name="Text Box 10">
            <a:extLst>
              <a:ext uri="{FF2B5EF4-FFF2-40B4-BE49-F238E27FC236}">
                <a16:creationId xmlns:a16="http://schemas.microsoft.com/office/drawing/2014/main" id="{723D6DC4-4248-B941-98EE-97E98C1C4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2590800"/>
            <a:ext cx="370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e.g. Mie scattering of light by a sphere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87A8CF5-6F29-AD4E-8498-10FC33AF62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/>
          <a:lstStyle/>
          <a:p>
            <a:pPr eaLnBrk="1" hangingPunct="1"/>
            <a:r>
              <a:rPr lang="en-US" altLang="en-US"/>
              <a:t>Redemption of the pseudo-PML:</a:t>
            </a:r>
            <a:br>
              <a:rPr lang="en-US" altLang="en-US"/>
            </a:br>
            <a:r>
              <a:rPr lang="en-US" altLang="en-US" i="1"/>
              <a:t>slow (“adiabatic”) absorption turn-on</a:t>
            </a:r>
            <a:endParaRPr lang="en-US" altLang="en-US"/>
          </a:p>
        </p:txBody>
      </p:sp>
      <p:pic>
        <p:nvPicPr>
          <p:cNvPr id="26627" name="Picture 3">
            <a:extLst>
              <a:ext uri="{FF2B5EF4-FFF2-40B4-BE49-F238E27FC236}">
                <a16:creationId xmlns:a16="http://schemas.microsoft.com/office/drawing/2014/main" id="{D97CDAB3-F545-8F42-AF3C-45CF2AB22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5854700" cy="464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571A8B90-8A48-794C-A793-F756A2ADE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752600"/>
            <a:ext cx="21590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6629" name="Picture 5">
            <a:extLst>
              <a:ext uri="{FF2B5EF4-FFF2-40B4-BE49-F238E27FC236}">
                <a16:creationId xmlns:a16="http://schemas.microsoft.com/office/drawing/2014/main" id="{B0E7B1C1-A7B0-A846-B3D5-39CAC8EF5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4724400"/>
            <a:ext cx="240665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6630" name="Text Box 6">
            <a:extLst>
              <a:ext uri="{FF2B5EF4-FFF2-40B4-BE49-F238E27FC236}">
                <a16:creationId xmlns:a16="http://schemas.microsoft.com/office/drawing/2014/main" id="{15BF0710-9B50-6A49-A593-E6BD37183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8863" y="2362200"/>
            <a:ext cx="2884487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i="1" dirty="0">
                <a:solidFill>
                  <a:srgbClr val="FF0000"/>
                </a:solidFill>
                <a:latin typeface="Times" charset="0"/>
                <a:ea typeface="ＭＳ Ｐゴシック" charset="0"/>
              </a:rPr>
              <a:t>Any</a:t>
            </a: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</a:rPr>
              <a:t> absorber,</a:t>
            </a:r>
          </a:p>
          <a:p>
            <a:pPr algn="ctr">
              <a:defRPr/>
            </a:pP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</a:rPr>
              <a:t>turned on gradually</a:t>
            </a:r>
            <a:endParaRPr lang="en-US" dirty="0">
              <a:latin typeface="Times" charset="0"/>
              <a:ea typeface="ＭＳ Ｐゴシック" charset="0"/>
            </a:endParaRPr>
          </a:p>
          <a:p>
            <a:pPr algn="ctr">
              <a:defRPr/>
            </a:pPr>
            <a:r>
              <a:rPr lang="en-US" dirty="0">
                <a:latin typeface="Times" charset="0"/>
                <a:ea typeface="ＭＳ Ｐゴシック" charset="0"/>
              </a:rPr>
              <a:t>enough, will have</a:t>
            </a:r>
          </a:p>
          <a:p>
            <a:pPr algn="ctr">
              <a:defRPr/>
            </a:pP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</a:rPr>
              <a:t>reflections </a:t>
            </a: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  <a:sym typeface="Symbol" charset="0"/>
              </a:rPr>
              <a:t>→ 0</a:t>
            </a:r>
            <a:r>
              <a:rPr lang="en-US" dirty="0">
                <a:latin typeface="Times" charset="0"/>
                <a:ea typeface="ＭＳ Ｐゴシック" charset="0"/>
                <a:sym typeface="Symbol" charset="0"/>
              </a:rPr>
              <a:t>!</a:t>
            </a:r>
          </a:p>
          <a:p>
            <a:pPr algn="ctr">
              <a:defRPr/>
            </a:pPr>
            <a:endParaRPr lang="en-US" dirty="0">
              <a:latin typeface="Times" charset="0"/>
              <a:ea typeface="ＭＳ Ｐゴシック" charset="0"/>
              <a:sym typeface="Symbol" charset="0"/>
            </a:endParaRPr>
          </a:p>
          <a:p>
            <a:pPr algn="ctr">
              <a:defRPr/>
            </a:pPr>
            <a:r>
              <a:rPr lang="en-US" dirty="0">
                <a:solidFill>
                  <a:srgbClr val="0000FF"/>
                </a:solidFill>
                <a:latin typeface="Times" charset="0"/>
                <a:ea typeface="ＭＳ Ｐゴシック" charset="0"/>
                <a:sym typeface="Symbol" charset="0"/>
              </a:rPr>
              <a:t>PML</a:t>
            </a:r>
            <a:r>
              <a:rPr lang="en-US" dirty="0">
                <a:latin typeface="Times" charset="0"/>
                <a:ea typeface="ＭＳ Ｐゴシック" charset="0"/>
                <a:sym typeface="Symbol" charset="0"/>
              </a:rPr>
              <a:t> (when it works)</a:t>
            </a:r>
          </a:p>
          <a:p>
            <a:pPr algn="ctr">
              <a:defRPr/>
            </a:pPr>
            <a:r>
              <a:rPr lang="en-US" dirty="0">
                <a:latin typeface="Times" charset="0"/>
                <a:ea typeface="ＭＳ Ｐゴシック" charset="0"/>
                <a:sym typeface="Symbol" charset="0"/>
              </a:rPr>
              <a:t>just </a:t>
            </a:r>
            <a:r>
              <a:rPr lang="en-US" dirty="0">
                <a:solidFill>
                  <a:srgbClr val="0000FF"/>
                </a:solidFill>
                <a:latin typeface="Times" charset="0"/>
                <a:ea typeface="ＭＳ Ｐゴシック" charset="0"/>
                <a:sym typeface="Symbol" charset="0"/>
              </a:rPr>
              <a:t>helps coefficient</a:t>
            </a:r>
            <a:r>
              <a:rPr lang="en-US" dirty="0">
                <a:latin typeface="Times" charset="0"/>
                <a:ea typeface="ＭＳ Ｐゴシック" charset="0"/>
                <a:sym typeface="Symbol" charset="0"/>
              </a:rPr>
              <a:t>.</a:t>
            </a:r>
            <a:endParaRPr lang="en-US" i="1" dirty="0">
              <a:latin typeface="Times" charset="0"/>
              <a:ea typeface="ＭＳ Ｐゴシック" charset="0"/>
            </a:endParaRPr>
          </a:p>
        </p:txBody>
      </p:sp>
      <p:sp>
        <p:nvSpPr>
          <p:cNvPr id="26631" name="Text Box 7">
            <a:extLst>
              <a:ext uri="{FF2B5EF4-FFF2-40B4-BE49-F238E27FC236}">
                <a16:creationId xmlns:a16="http://schemas.microsoft.com/office/drawing/2014/main" id="{83FCD381-0261-EA40-A6C3-25885297A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1339850"/>
            <a:ext cx="42037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latin typeface="Times" charset="0"/>
                <a:ea typeface="ＭＳ Ｐゴシック" charset="0"/>
              </a:rPr>
              <a:t>[ Oskooi </a:t>
            </a:r>
            <a:r>
              <a:rPr lang="en-US" sz="1600" i="1">
                <a:latin typeface="Times" charset="0"/>
                <a:ea typeface="ＭＳ Ｐゴシック" charset="0"/>
              </a:rPr>
              <a:t>et al</a:t>
            </a:r>
            <a:r>
              <a:rPr lang="en-US" sz="1600">
                <a:latin typeface="Times" charset="0"/>
                <a:ea typeface="ＭＳ Ｐゴシック" charset="0"/>
              </a:rPr>
              <a:t>, </a:t>
            </a:r>
            <a:r>
              <a:rPr lang="en-US" sz="1600" i="1">
                <a:latin typeface="Times" charset="0"/>
                <a:ea typeface="ＭＳ Ｐゴシック" charset="0"/>
              </a:rPr>
              <a:t>Optics Express</a:t>
            </a:r>
            <a:r>
              <a:rPr lang="en-US" sz="1600">
                <a:latin typeface="Times" charset="0"/>
                <a:ea typeface="ＭＳ Ｐゴシック" charset="0"/>
              </a:rPr>
              <a:t> </a:t>
            </a:r>
            <a:r>
              <a:rPr lang="en-US" sz="1600" b="1">
                <a:latin typeface="Times" charset="0"/>
                <a:ea typeface="ＭＳ Ｐゴシック" charset="0"/>
              </a:rPr>
              <a:t>16</a:t>
            </a:r>
            <a:r>
              <a:rPr lang="en-US" sz="1600">
                <a:latin typeface="Times" charset="0"/>
                <a:ea typeface="ＭＳ Ｐゴシック" charset="0"/>
              </a:rPr>
              <a:t>, 11376 (2008) ]</a:t>
            </a:r>
          </a:p>
        </p:txBody>
      </p:sp>
    </p:spTree>
    <p:extLst>
      <p:ext uri="{BB962C8B-B14F-4D97-AF65-F5344CB8AC3E}">
        <p14:creationId xmlns:p14="http://schemas.microsoft.com/office/powerpoint/2010/main" val="665048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20442-0B11-5D4C-A0BA-2048B6484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What about </a:t>
            </a:r>
            <a:r>
              <a:rPr lang="en-US" dirty="0" err="1"/>
              <a:t>DtN</a:t>
            </a:r>
            <a:r>
              <a:rPr lang="en-US" dirty="0"/>
              <a:t> / RCWA / Bloch-mode-expansion / SIE methods?</a:t>
            </a:r>
          </a:p>
        </p:txBody>
      </p:sp>
      <p:sp>
        <p:nvSpPr>
          <p:cNvPr id="73730" name="TextBox 2">
            <a:extLst>
              <a:ext uri="{FF2B5EF4-FFF2-40B4-BE49-F238E27FC236}">
                <a16:creationId xmlns:a16="http://schemas.microsoft.com/office/drawing/2014/main" id="{42D4FC13-1A32-E849-BF9E-259B35D74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447800"/>
            <a:ext cx="88868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— useful, nice methods that can impose </a:t>
            </a:r>
            <a:r>
              <a:rPr lang="en-US" altLang="en-US"/>
              <a:t>outgoing boundary conditions</a:t>
            </a:r>
          </a:p>
          <a:p>
            <a:r>
              <a:rPr lang="en-US" altLang="en-US"/>
              <a:t>     exactly</a:t>
            </a:r>
            <a:r>
              <a:rPr lang="en-US" altLang="en-US">
                <a:solidFill>
                  <a:srgbClr val="0000FF"/>
                </a:solidFill>
              </a:rPr>
              <a:t>, once the Green’s function / Bloch modes computed</a:t>
            </a:r>
          </a:p>
        </p:txBody>
      </p:sp>
      <p:sp>
        <p:nvSpPr>
          <p:cNvPr id="73731" name="TextBox 21">
            <a:extLst>
              <a:ext uri="{FF2B5EF4-FFF2-40B4-BE49-F238E27FC236}">
                <a16:creationId xmlns:a16="http://schemas.microsoft.com/office/drawing/2014/main" id="{E44BDA61-1776-2C48-9602-BCF549BE9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3" y="3067050"/>
            <a:ext cx="56086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challenge</a:t>
            </a:r>
            <a:r>
              <a:rPr lang="en-US" altLang="en-US"/>
              <a:t> problem for any method:</a:t>
            </a:r>
          </a:p>
          <a:p>
            <a:r>
              <a:rPr lang="en-US" altLang="en-US">
                <a:solidFill>
                  <a:srgbClr val="FF0000"/>
                </a:solidFill>
              </a:rPr>
              <a:t>periodic 3d dielectric waveguide bend in air</a:t>
            </a:r>
          </a:p>
          <a:p>
            <a:r>
              <a:rPr lang="en-US" altLang="en-US">
                <a:solidFill>
                  <a:srgbClr val="000000"/>
                </a:solidFill>
              </a:rPr>
              <a:t>  (note: </a:t>
            </a:r>
            <a:r>
              <a:rPr lang="en-US" altLang="en-US" i="1">
                <a:solidFill>
                  <a:srgbClr val="000000"/>
                </a:solidFill>
              </a:rPr>
              <a:t>both</a:t>
            </a:r>
            <a:r>
              <a:rPr lang="en-US" altLang="en-US">
                <a:solidFill>
                  <a:srgbClr val="000000"/>
                </a:solidFill>
              </a:rPr>
              <a:t> guided and radiating modes!)</a:t>
            </a:r>
          </a:p>
        </p:txBody>
      </p:sp>
      <p:sp>
        <p:nvSpPr>
          <p:cNvPr id="73732" name="TextBox 22">
            <a:extLst>
              <a:ext uri="{FF2B5EF4-FFF2-40B4-BE49-F238E27FC236}">
                <a16:creationId xmlns:a16="http://schemas.microsoft.com/office/drawing/2014/main" id="{B171818C-9BEA-0143-94B1-CCD83999F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3" y="5867400"/>
            <a:ext cx="8866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… DtN / Green’s function / Bloch modes (incl. radiation!) </a:t>
            </a:r>
            <a:r>
              <a:rPr lang="en-US" altLang="en-US">
                <a:solidFill>
                  <a:srgbClr val="0000FF"/>
                </a:solidFill>
              </a:rPr>
              <a:t>expensive</a:t>
            </a:r>
          </a:p>
        </p:txBody>
      </p:sp>
      <p:grpSp>
        <p:nvGrpSpPr>
          <p:cNvPr id="73733" name="Group 33">
            <a:extLst>
              <a:ext uri="{FF2B5EF4-FFF2-40B4-BE49-F238E27FC236}">
                <a16:creationId xmlns:a16="http://schemas.microsoft.com/office/drawing/2014/main" id="{9AB882D2-D34B-644F-9BC4-6F229F2A9483}"/>
              </a:ext>
            </a:extLst>
          </p:cNvPr>
          <p:cNvGrpSpPr>
            <a:grpSpLocks/>
          </p:cNvGrpSpPr>
          <p:nvPr/>
        </p:nvGrpSpPr>
        <p:grpSpPr bwMode="auto">
          <a:xfrm>
            <a:off x="871538" y="2403475"/>
            <a:ext cx="7662862" cy="2625725"/>
            <a:chOff x="76200" y="2338140"/>
            <a:chExt cx="7662777" cy="2626000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BE6C0B54-FA2C-A147-AFFC-A5DE7EFD973E}"/>
                </a:ext>
              </a:extLst>
            </p:cNvPr>
            <p:cNvSpPr/>
            <p:nvPr/>
          </p:nvSpPr>
          <p:spPr bwMode="auto">
            <a:xfrm>
              <a:off x="5181543" y="2742995"/>
              <a:ext cx="2209775" cy="2133823"/>
            </a:xfrm>
            <a:prstGeom prst="cube">
              <a:avLst>
                <a:gd name="adj" fmla="val 87464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3827973F-567F-324D-9127-D2BCC80E31F7}"/>
                </a:ext>
              </a:extLst>
            </p:cNvPr>
            <p:cNvSpPr/>
            <p:nvPr/>
          </p:nvSpPr>
          <p:spPr bwMode="auto">
            <a:xfrm>
              <a:off x="990590" y="4495779"/>
              <a:ext cx="4648148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15F9D265-017F-0541-A4B5-9045F24DCF0C}"/>
                </a:ext>
              </a:extLst>
            </p:cNvPr>
            <p:cNvSpPr/>
            <p:nvPr/>
          </p:nvSpPr>
          <p:spPr bwMode="auto">
            <a:xfrm>
              <a:off x="1219187" y="4583100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3AE34F44-C71C-0540-B678-4A0524A592DC}"/>
                </a:ext>
              </a:extLst>
            </p:cNvPr>
            <p:cNvSpPr/>
            <p:nvPr/>
          </p:nvSpPr>
          <p:spPr bwMode="auto">
            <a:xfrm>
              <a:off x="1752581" y="4583100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12F1126-B33D-834D-8820-376718D5C023}"/>
                </a:ext>
              </a:extLst>
            </p:cNvPr>
            <p:cNvSpPr/>
            <p:nvPr/>
          </p:nvSpPr>
          <p:spPr bwMode="auto">
            <a:xfrm>
              <a:off x="2285975" y="4583100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D58737A2-226B-9A4A-9D4B-80F4397E5681}"/>
                </a:ext>
              </a:extLst>
            </p:cNvPr>
            <p:cNvSpPr/>
            <p:nvPr/>
          </p:nvSpPr>
          <p:spPr bwMode="auto">
            <a:xfrm>
              <a:off x="2819370" y="4583100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Cube 9">
              <a:extLst>
                <a:ext uri="{FF2B5EF4-FFF2-40B4-BE49-F238E27FC236}">
                  <a16:creationId xmlns:a16="http://schemas.microsoft.com/office/drawing/2014/main" id="{8F266DB1-197F-1346-A8D5-4136CF179E63}"/>
                </a:ext>
              </a:extLst>
            </p:cNvPr>
            <p:cNvSpPr/>
            <p:nvPr/>
          </p:nvSpPr>
          <p:spPr bwMode="auto">
            <a:xfrm>
              <a:off x="3352764" y="4583100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F4AF5187-DCD7-464E-A52A-04D0B15C8DEF}"/>
                </a:ext>
              </a:extLst>
            </p:cNvPr>
            <p:cNvSpPr/>
            <p:nvPr/>
          </p:nvSpPr>
          <p:spPr bwMode="auto">
            <a:xfrm>
              <a:off x="3886158" y="4583100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1CA61CE0-7F21-2044-A1C5-A84B35536B2F}"/>
                </a:ext>
              </a:extLst>
            </p:cNvPr>
            <p:cNvSpPr/>
            <p:nvPr/>
          </p:nvSpPr>
          <p:spPr bwMode="auto">
            <a:xfrm>
              <a:off x="4419552" y="4583100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0F51837A-9322-9C47-8FDD-66DCF30104AF}"/>
                </a:ext>
              </a:extLst>
            </p:cNvPr>
            <p:cNvSpPr/>
            <p:nvPr/>
          </p:nvSpPr>
          <p:spPr bwMode="auto">
            <a:xfrm>
              <a:off x="4952946" y="4583100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77C954C5-4141-9842-ACB2-8B58B6AE8767}"/>
                </a:ext>
              </a:extLst>
            </p:cNvPr>
            <p:cNvSpPr/>
            <p:nvPr/>
          </p:nvSpPr>
          <p:spPr bwMode="auto">
            <a:xfrm>
              <a:off x="7140497" y="2885885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4AA07640-672F-3040-9B7A-6D29F70304FD}"/>
                </a:ext>
              </a:extLst>
            </p:cNvPr>
            <p:cNvSpPr/>
            <p:nvPr/>
          </p:nvSpPr>
          <p:spPr bwMode="auto">
            <a:xfrm>
              <a:off x="6910311" y="3124035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6324460F-7F21-134A-B968-6CB2E22E84C3}"/>
                </a:ext>
              </a:extLst>
            </p:cNvPr>
            <p:cNvSpPr/>
            <p:nvPr/>
          </p:nvSpPr>
          <p:spPr bwMode="auto">
            <a:xfrm>
              <a:off x="6680127" y="3362185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743BF088-5779-E744-9800-AE3888C98DC6}"/>
                </a:ext>
              </a:extLst>
            </p:cNvPr>
            <p:cNvSpPr/>
            <p:nvPr/>
          </p:nvSpPr>
          <p:spPr bwMode="auto">
            <a:xfrm>
              <a:off x="6449941" y="3589221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12AFCA05-A5E5-8345-85BF-6C874B769885}"/>
                </a:ext>
              </a:extLst>
            </p:cNvPr>
            <p:cNvSpPr/>
            <p:nvPr/>
          </p:nvSpPr>
          <p:spPr bwMode="auto">
            <a:xfrm>
              <a:off x="6219757" y="3827371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C872E38D-1AD9-6E4E-968E-D081B946E8FA}"/>
                </a:ext>
              </a:extLst>
            </p:cNvPr>
            <p:cNvSpPr/>
            <p:nvPr/>
          </p:nvSpPr>
          <p:spPr bwMode="auto">
            <a:xfrm>
              <a:off x="5987984" y="4054408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2BFF33CC-2811-7746-A7F0-C98D0424481D}"/>
                </a:ext>
              </a:extLst>
            </p:cNvPr>
            <p:cNvSpPr/>
            <p:nvPr/>
          </p:nvSpPr>
          <p:spPr bwMode="auto">
            <a:xfrm>
              <a:off x="5757799" y="4279856"/>
              <a:ext cx="380996" cy="381040"/>
            </a:xfrm>
            <a:prstGeom prst="cub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3751" name="Oval 25">
              <a:extLst>
                <a:ext uri="{FF2B5EF4-FFF2-40B4-BE49-F238E27FC236}">
                  <a16:creationId xmlns:a16="http://schemas.microsoft.com/office/drawing/2014/main" id="{7BECD620-45A5-1C40-B543-38643FF620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0" y="464820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752" name="Oval 26">
              <a:extLst>
                <a:ext uri="{FF2B5EF4-FFF2-40B4-BE49-F238E27FC236}">
                  <a16:creationId xmlns:a16="http://schemas.microsoft.com/office/drawing/2014/main" id="{8FCCF496-8EF5-E742-9B5A-6B0D9CEB9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400" y="464820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753" name="Oval 27">
              <a:extLst>
                <a:ext uri="{FF2B5EF4-FFF2-40B4-BE49-F238E27FC236}">
                  <a16:creationId xmlns:a16="http://schemas.microsoft.com/office/drawing/2014/main" id="{810E1863-47B1-7D44-8246-E0274BB3CD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" y="464820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754" name="Oval 28">
              <a:extLst>
                <a:ext uri="{FF2B5EF4-FFF2-40B4-BE49-F238E27FC236}">
                  <a16:creationId xmlns:a16="http://schemas.microsoft.com/office/drawing/2014/main" id="{A24A2304-188D-B449-9740-0D75D68EE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200" y="464820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755" name="Oval 29">
              <a:extLst>
                <a:ext uri="{FF2B5EF4-FFF2-40B4-BE49-F238E27FC236}">
                  <a16:creationId xmlns:a16="http://schemas.microsoft.com/office/drawing/2014/main" id="{A5F4203C-9B6C-9549-BB64-766987F18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0259" y="262422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756" name="Oval 31">
              <a:extLst>
                <a:ext uri="{FF2B5EF4-FFF2-40B4-BE49-F238E27FC236}">
                  <a16:creationId xmlns:a16="http://schemas.microsoft.com/office/drawing/2014/main" id="{430779EB-13F9-C143-995D-92BB099BF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1518" y="248118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757" name="Oval 32">
              <a:extLst>
                <a:ext uri="{FF2B5EF4-FFF2-40B4-BE49-F238E27FC236}">
                  <a16:creationId xmlns:a16="http://schemas.microsoft.com/office/drawing/2014/main" id="{BD714C47-4DE4-E847-A0CC-F97DAA9E2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2777" y="2338140"/>
              <a:ext cx="76200" cy="7620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87923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A4BB52DB-1D81-254F-95D0-FA20183AAC5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1066800"/>
            <a:ext cx="8839200" cy="1828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0000FF"/>
                </a:solidFill>
                <a:cs typeface="+mj-cs"/>
              </a:rPr>
              <a:t>Computational </a:t>
            </a:r>
            <a:r>
              <a:rPr lang="en-US" dirty="0" err="1">
                <a:solidFill>
                  <a:srgbClr val="0000FF"/>
                </a:solidFill>
                <a:cs typeface="+mj-cs"/>
              </a:rPr>
              <a:t>Nanophotonics</a:t>
            </a:r>
            <a:r>
              <a:rPr lang="en-US" dirty="0">
                <a:solidFill>
                  <a:srgbClr val="0000FF"/>
                </a:solidFill>
                <a:cs typeface="+mj-cs"/>
              </a:rPr>
              <a:t>:</a:t>
            </a:r>
            <a:br>
              <a:rPr lang="en-US" dirty="0">
                <a:cs typeface="+mj-cs"/>
              </a:rPr>
            </a:br>
            <a:r>
              <a:rPr lang="en-US" dirty="0">
                <a:solidFill>
                  <a:srgbClr val="FF0000"/>
                </a:solidFill>
                <a:cs typeface="+mj-cs"/>
              </a:rPr>
              <a:t>Sources &amp; Integral Equations</a:t>
            </a:r>
            <a:endParaRPr lang="en-US" dirty="0">
              <a:cs typeface="+mj-cs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2DE69CD-FA09-E94E-8A99-4D7C27A0A4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Steven G. Johnson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MIT Applied Mathematics</a:t>
            </a:r>
          </a:p>
        </p:txBody>
      </p:sp>
    </p:spTree>
    <p:extLst>
      <p:ext uri="{BB962C8B-B14F-4D97-AF65-F5344CB8AC3E}">
        <p14:creationId xmlns:p14="http://schemas.microsoft.com/office/powerpoint/2010/main" val="39117500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BE0D-36D3-F140-BC11-140918F90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How can we excite a desired incident wave?</a:t>
            </a:r>
          </a:p>
        </p:txBody>
      </p:sp>
      <p:pic>
        <p:nvPicPr>
          <p:cNvPr id="15362" name="Picture 3">
            <a:extLst>
              <a:ext uri="{FF2B5EF4-FFF2-40B4-BE49-F238E27FC236}">
                <a16:creationId xmlns:a16="http://schemas.microsoft.com/office/drawing/2014/main" id="{403616C5-5751-5C4D-9FA1-6EE618E52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4491038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7D19248-8E5A-E046-98D6-B3DDA10890E8}"/>
              </a:ext>
            </a:extLst>
          </p:cNvPr>
          <p:cNvGrpSpPr/>
          <p:nvPr/>
        </p:nvGrpSpPr>
        <p:grpSpPr>
          <a:xfrm>
            <a:off x="990600" y="2209800"/>
            <a:ext cx="3733800" cy="3733800"/>
            <a:chOff x="2286000" y="1981200"/>
            <a:chExt cx="3733800" cy="3733800"/>
          </a:xfrm>
          <a:solidFill>
            <a:srgbClr val="FFFFFF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14D4AC-D58E-004B-A836-19E726D4EBA3}"/>
                </a:ext>
              </a:extLst>
            </p:cNvPr>
            <p:cNvSpPr/>
            <p:nvPr/>
          </p:nvSpPr>
          <p:spPr bwMode="auto">
            <a:xfrm>
              <a:off x="2286000" y="1981200"/>
              <a:ext cx="1371600" cy="1143000"/>
            </a:xfrm>
            <a:prstGeom prst="rect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E1382CC-7E9F-7842-AC80-D1A1191AB1AB}"/>
                </a:ext>
              </a:extLst>
            </p:cNvPr>
            <p:cNvSpPr/>
            <p:nvPr/>
          </p:nvSpPr>
          <p:spPr bwMode="auto">
            <a:xfrm>
              <a:off x="2286000" y="2362200"/>
              <a:ext cx="457200" cy="1143000"/>
            </a:xfrm>
            <a:prstGeom prst="rect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B8804D-20E4-8F4D-AA95-219F246A2FF7}"/>
                </a:ext>
              </a:extLst>
            </p:cNvPr>
            <p:cNvSpPr/>
            <p:nvPr/>
          </p:nvSpPr>
          <p:spPr bwMode="auto">
            <a:xfrm>
              <a:off x="3505200" y="1981200"/>
              <a:ext cx="2286000" cy="762000"/>
            </a:xfrm>
            <a:prstGeom prst="rect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00497D-B9CC-E34B-82E6-687FE7681265}"/>
                </a:ext>
              </a:extLst>
            </p:cNvPr>
            <p:cNvSpPr/>
            <p:nvPr/>
          </p:nvSpPr>
          <p:spPr bwMode="auto">
            <a:xfrm>
              <a:off x="5334000" y="2057400"/>
              <a:ext cx="685800" cy="1524000"/>
            </a:xfrm>
            <a:prstGeom prst="rect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380DD0-0E0A-0F46-B92F-903351429FBE}"/>
                </a:ext>
              </a:extLst>
            </p:cNvPr>
            <p:cNvSpPr/>
            <p:nvPr/>
          </p:nvSpPr>
          <p:spPr bwMode="auto">
            <a:xfrm>
              <a:off x="5334000" y="4114800"/>
              <a:ext cx="685800" cy="1524000"/>
            </a:xfrm>
            <a:prstGeom prst="rect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03ECC57-6674-F443-B239-A9A007389260}"/>
                </a:ext>
              </a:extLst>
            </p:cNvPr>
            <p:cNvSpPr/>
            <p:nvPr/>
          </p:nvSpPr>
          <p:spPr bwMode="auto">
            <a:xfrm>
              <a:off x="2362200" y="4876800"/>
              <a:ext cx="3124200" cy="838200"/>
            </a:xfrm>
            <a:prstGeom prst="rect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D1061FD-A503-2F44-A552-17E4F8A44299}"/>
                </a:ext>
              </a:extLst>
            </p:cNvPr>
            <p:cNvSpPr/>
            <p:nvPr/>
          </p:nvSpPr>
          <p:spPr bwMode="auto">
            <a:xfrm>
              <a:off x="2362200" y="4191000"/>
              <a:ext cx="609600" cy="762000"/>
            </a:xfrm>
            <a:prstGeom prst="rect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A04EFE6-1CED-9642-911B-AF6EF259DB81}"/>
                </a:ext>
              </a:extLst>
            </p:cNvPr>
            <p:cNvSpPr/>
            <p:nvPr/>
          </p:nvSpPr>
          <p:spPr bwMode="auto">
            <a:xfrm>
              <a:off x="2971800" y="4495800"/>
              <a:ext cx="609600" cy="762000"/>
            </a:xfrm>
            <a:prstGeom prst="rect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BE851F-C6D0-D943-AA87-0CD373BA0367}"/>
                </a:ext>
              </a:extLst>
            </p:cNvPr>
            <p:cNvSpPr/>
            <p:nvPr/>
          </p:nvSpPr>
          <p:spPr bwMode="auto">
            <a:xfrm>
              <a:off x="3886200" y="4724400"/>
              <a:ext cx="457200" cy="762000"/>
            </a:xfrm>
            <a:prstGeom prst="rect">
              <a:avLst/>
            </a:prstGeom>
            <a:grpFill/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6A53881C-7519-DE45-931A-FB7A852248A5}"/>
              </a:ext>
            </a:extLst>
          </p:cNvPr>
          <p:cNvSpPr/>
          <p:nvPr/>
        </p:nvSpPr>
        <p:spPr bwMode="auto">
          <a:xfrm>
            <a:off x="990600" y="3581400"/>
            <a:ext cx="381000" cy="990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CABE6A-968A-414F-9AE0-C643AA02169A}"/>
              </a:ext>
            </a:extLst>
          </p:cNvPr>
          <p:cNvSpPr/>
          <p:nvPr/>
        </p:nvSpPr>
        <p:spPr bwMode="auto">
          <a:xfrm>
            <a:off x="4343400" y="3581400"/>
            <a:ext cx="381000" cy="990600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6" name="TextBox 18">
            <a:extLst>
              <a:ext uri="{FF2B5EF4-FFF2-40B4-BE49-F238E27FC236}">
                <a16:creationId xmlns:a16="http://schemas.microsoft.com/office/drawing/2014/main" id="{F367C4DD-A566-C44C-81B5-58915C53C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711575"/>
            <a:ext cx="412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/>
              <a:t>?</a:t>
            </a:r>
          </a:p>
        </p:txBody>
      </p:sp>
      <p:sp>
        <p:nvSpPr>
          <p:cNvPr id="15367" name="TextBox 21">
            <a:extLst>
              <a:ext uri="{FF2B5EF4-FFF2-40B4-BE49-F238E27FC236}">
                <a16:creationId xmlns:a16="http://schemas.microsoft.com/office/drawing/2014/main" id="{50099793-F8F6-1C42-8AC2-7C31F61761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657600"/>
            <a:ext cx="4127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4000"/>
              <a:t>?</a:t>
            </a:r>
          </a:p>
        </p:txBody>
      </p:sp>
      <p:sp>
        <p:nvSpPr>
          <p:cNvPr id="15368" name="TextBox 22">
            <a:extLst>
              <a:ext uri="{FF2B5EF4-FFF2-40B4-BE49-F238E27FC236}">
                <a16:creationId xmlns:a16="http://schemas.microsoft.com/office/drawing/2014/main" id="{A7C1F2CA-FB80-584F-8AC6-612FAD3590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0650" y="1981200"/>
            <a:ext cx="38354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Want some </a:t>
            </a:r>
            <a:r>
              <a:rPr lang="en-US" altLang="en-US">
                <a:solidFill>
                  <a:srgbClr val="0000FF"/>
                </a:solidFill>
              </a:rPr>
              <a:t>current source</a:t>
            </a:r>
          </a:p>
          <a:p>
            <a:r>
              <a:rPr lang="en-US" altLang="en-US"/>
              <a:t>to excite incident waveguide</a:t>
            </a:r>
          </a:p>
          <a:p>
            <a:r>
              <a:rPr lang="en-US" altLang="en-US"/>
              <a:t>mode, planewave, etc…</a:t>
            </a:r>
          </a:p>
          <a:p>
            <a:endParaRPr lang="en-US" altLang="en-US"/>
          </a:p>
          <a:p>
            <a:r>
              <a:rPr lang="en-US" altLang="en-US"/>
              <a:t>— also called </a:t>
            </a:r>
            <a:r>
              <a:rPr lang="en-US" altLang="en-US">
                <a:solidFill>
                  <a:srgbClr val="0000FF"/>
                </a:solidFill>
              </a:rPr>
              <a:t>transparent</a:t>
            </a:r>
          </a:p>
          <a:p>
            <a:r>
              <a:rPr lang="en-US" altLang="en-US"/>
              <a:t>     source since waves</a:t>
            </a:r>
          </a:p>
          <a:p>
            <a:r>
              <a:rPr lang="en-US" altLang="en-US"/>
              <a:t>     do not scatter from it</a:t>
            </a:r>
          </a:p>
          <a:p>
            <a:r>
              <a:rPr lang="en-US" altLang="en-US"/>
              <a:t>        (thanks to linearity)</a:t>
            </a:r>
          </a:p>
          <a:p>
            <a:endParaRPr lang="en-US" altLang="en-US"/>
          </a:p>
          <a:p>
            <a:r>
              <a:rPr lang="en-US" altLang="en-US"/>
              <a:t>— vs. </a:t>
            </a:r>
            <a:r>
              <a:rPr lang="en-US" altLang="en-US">
                <a:solidFill>
                  <a:srgbClr val="0000FF"/>
                </a:solidFill>
              </a:rPr>
              <a:t>hard source </a:t>
            </a:r>
            <a:r>
              <a:rPr lang="en-US" altLang="en-US"/>
              <a:t>=</a:t>
            </a:r>
          </a:p>
          <a:p>
            <a:r>
              <a:rPr lang="en-US" altLang="en-US"/>
              <a:t>        Dirichlet field condition</a:t>
            </a:r>
          </a:p>
        </p:txBody>
      </p:sp>
    </p:spTree>
    <p:extLst>
      <p:ext uri="{BB962C8B-B14F-4D97-AF65-F5344CB8AC3E}">
        <p14:creationId xmlns:p14="http://schemas.microsoft.com/office/powerpoint/2010/main" val="1782220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53466-1737-DC40-909D-3BF11B10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"/>
            <a:ext cx="8991600" cy="1143000"/>
          </a:xfrm>
        </p:spPr>
        <p:txBody>
          <a:bodyPr/>
          <a:lstStyle/>
          <a:p>
            <a:r>
              <a:rPr lang="en-US" altLang="en-US"/>
              <a:t>Equivalent currents</a:t>
            </a:r>
            <a:br>
              <a:rPr lang="en-US" altLang="en-US"/>
            </a:br>
            <a:r>
              <a:rPr lang="en-US" altLang="en-US"/>
              <a:t>(“total-field/scattered-field” approach)</a:t>
            </a:r>
          </a:p>
        </p:txBody>
      </p:sp>
      <p:grpSp>
        <p:nvGrpSpPr>
          <p:cNvPr id="16386" name="Group 13">
            <a:extLst>
              <a:ext uri="{FF2B5EF4-FFF2-40B4-BE49-F238E27FC236}">
                <a16:creationId xmlns:a16="http://schemas.microsoft.com/office/drawing/2014/main" id="{C480FA3C-059C-1341-A9F7-BBEC2707A7BD}"/>
              </a:ext>
            </a:extLst>
          </p:cNvPr>
          <p:cNvGrpSpPr>
            <a:grpSpLocks/>
          </p:cNvGrpSpPr>
          <p:nvPr/>
        </p:nvGrpSpPr>
        <p:grpSpPr bwMode="auto">
          <a:xfrm>
            <a:off x="0" y="1905000"/>
            <a:ext cx="9144000" cy="2994025"/>
            <a:chOff x="0" y="1905000"/>
            <a:chExt cx="9144000" cy="2994643"/>
          </a:xfrm>
        </p:grpSpPr>
        <p:pic>
          <p:nvPicPr>
            <p:cNvPr id="16401" name="Picture 3">
              <a:extLst>
                <a:ext uri="{FF2B5EF4-FFF2-40B4-BE49-F238E27FC236}">
                  <a16:creationId xmlns:a16="http://schemas.microsoft.com/office/drawing/2014/main" id="{5577A779-6857-0345-85D4-6A80219E2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05000"/>
              <a:ext cx="9144000" cy="2994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402" name="Rectangle 4">
              <a:extLst>
                <a:ext uri="{FF2B5EF4-FFF2-40B4-BE49-F238E27FC236}">
                  <a16:creationId xmlns:a16="http://schemas.microsoft.com/office/drawing/2014/main" id="{A49AA31F-C994-5941-8CD8-7947D30D9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819400"/>
              <a:ext cx="391942" cy="3793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3" name="Rectangle 5">
              <a:extLst>
                <a:ext uri="{FF2B5EF4-FFF2-40B4-BE49-F238E27FC236}">
                  <a16:creationId xmlns:a16="http://schemas.microsoft.com/office/drawing/2014/main" id="{8182A3B7-533A-D346-B8FB-BFFF49C63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9312" y="2292748"/>
              <a:ext cx="607248" cy="419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4" name="Rectangle 6">
              <a:extLst>
                <a:ext uri="{FF2B5EF4-FFF2-40B4-BE49-F238E27FC236}">
                  <a16:creationId xmlns:a16="http://schemas.microsoft.com/office/drawing/2014/main" id="{BA437D70-081E-7E47-BCFF-EB64116F6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2628" y="3835452"/>
              <a:ext cx="788292" cy="4451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5" name="Rectangle 7">
              <a:extLst>
                <a:ext uri="{FF2B5EF4-FFF2-40B4-BE49-F238E27FC236}">
                  <a16:creationId xmlns:a16="http://schemas.microsoft.com/office/drawing/2014/main" id="{91A6A316-C287-504B-9806-5C9D5AA89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6143" y="2250132"/>
              <a:ext cx="553129" cy="3370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6" name="Rectangle 8">
              <a:extLst>
                <a:ext uri="{FF2B5EF4-FFF2-40B4-BE49-F238E27FC236}">
                  <a16:creationId xmlns:a16="http://schemas.microsoft.com/office/drawing/2014/main" id="{9B6AC363-1D97-3348-A47C-BA60246B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1362" y="2337722"/>
              <a:ext cx="635896" cy="3121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7" name="Rectangle 9">
              <a:extLst>
                <a:ext uri="{FF2B5EF4-FFF2-40B4-BE49-F238E27FC236}">
                  <a16:creationId xmlns:a16="http://schemas.microsoft.com/office/drawing/2014/main" id="{A5D933DB-CE57-9C47-904E-F01C4862E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67966" y="2607847"/>
              <a:ext cx="258191" cy="2159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8" name="Rectangle 10">
              <a:extLst>
                <a:ext uri="{FF2B5EF4-FFF2-40B4-BE49-F238E27FC236}">
                  <a16:creationId xmlns:a16="http://schemas.microsoft.com/office/drawing/2014/main" id="{A083524C-2EE0-1846-B4E4-6CD48A1F7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260" y="3996377"/>
              <a:ext cx="700525" cy="3078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09" name="Rectangle 11">
              <a:extLst>
                <a:ext uri="{FF2B5EF4-FFF2-40B4-BE49-F238E27FC236}">
                  <a16:creationId xmlns:a16="http://schemas.microsoft.com/office/drawing/2014/main" id="{4C40DD99-B371-9E44-8029-CD08ECC6D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7094" y="4089114"/>
              <a:ext cx="369125" cy="215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6410" name="Rectangle 12">
              <a:extLst>
                <a:ext uri="{FF2B5EF4-FFF2-40B4-BE49-F238E27FC236}">
                  <a16:creationId xmlns:a16="http://schemas.microsoft.com/office/drawing/2014/main" id="{8B79BAC4-BB61-944E-B224-538637D4E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6022" y="2306741"/>
              <a:ext cx="199675" cy="215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16387" name="TextBox 14">
            <a:extLst>
              <a:ext uri="{FF2B5EF4-FFF2-40B4-BE49-F238E27FC236}">
                <a16:creationId xmlns:a16="http://schemas.microsoft.com/office/drawing/2014/main" id="{F1C73910-811F-4149-A887-5FAC0F5DF1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4572000"/>
            <a:ext cx="318135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known incident fields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in ambient medium</a:t>
            </a:r>
          </a:p>
          <a:p>
            <a:r>
              <a:rPr lang="en-US" altLang="en-US" sz="1600"/>
              <a:t>(possibly inhomogeneous,</a:t>
            </a:r>
          </a:p>
          <a:p>
            <a:r>
              <a:rPr lang="en-US" altLang="en-US" sz="1600"/>
              <a:t>  e.g. </a:t>
            </a:r>
            <a:r>
              <a:rPr lang="en-US" altLang="en-US" sz="1600">
                <a:solidFill>
                  <a:srgbClr val="0000FF"/>
                </a:solidFill>
              </a:rPr>
              <a:t>waveguide</a:t>
            </a:r>
            <a:r>
              <a:rPr lang="en-US" altLang="en-US" sz="1600"/>
              <a:t> or photonic crystal)</a:t>
            </a:r>
            <a:endParaRPr lang="en-US" altLang="en-US"/>
          </a:p>
        </p:txBody>
      </p:sp>
      <p:graphicFrame>
        <p:nvGraphicFramePr>
          <p:cNvPr id="16388" name="Object 7">
            <a:extLst>
              <a:ext uri="{FF2B5EF4-FFF2-40B4-BE49-F238E27FC236}">
                <a16:creationId xmlns:a16="http://schemas.microsoft.com/office/drawing/2014/main" id="{744D6F9A-4C9E-B749-B583-329E68A6B1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4953000"/>
          <a:ext cx="1295400" cy="820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3" name="Equation" r:id="rId4" imgW="381000" imgH="241300" progId="Equation.3">
                  <p:embed/>
                </p:oleObj>
              </mc:Choice>
              <mc:Fallback>
                <p:oleObj name="Equation" r:id="rId4" imgW="381000" imgH="241300" progId="Equation.3">
                  <p:embed/>
                  <p:pic>
                    <p:nvPicPr>
                      <p:cNvPr id="16388" name="Object 7">
                        <a:extLst>
                          <a:ext uri="{FF2B5EF4-FFF2-40B4-BE49-F238E27FC236}">
                            <a16:creationId xmlns:a16="http://schemas.microsoft.com/office/drawing/2014/main" id="{744D6F9A-4C9E-B749-B583-329E68A6B1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953000"/>
                        <a:ext cx="1295400" cy="820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TextBox 16">
            <a:extLst>
              <a:ext uri="{FF2B5EF4-FFF2-40B4-BE49-F238E27FC236}">
                <a16:creationId xmlns:a16="http://schemas.microsoft.com/office/drawing/2014/main" id="{24484523-EFAA-6E41-AC1D-FE2236C050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286000"/>
            <a:ext cx="320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00FF"/>
                </a:solidFill>
              </a:rPr>
              <a:t>c</a:t>
            </a:r>
          </a:p>
        </p:txBody>
      </p:sp>
      <p:sp>
        <p:nvSpPr>
          <p:cNvPr id="16390" name="TextBox 17">
            <a:extLst>
              <a:ext uri="{FF2B5EF4-FFF2-40B4-BE49-F238E27FC236}">
                <a16:creationId xmlns:a16="http://schemas.microsoft.com/office/drawing/2014/main" id="{0B604BC7-21CE-DC4D-BA28-20DAC82E7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8" y="2862263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f</a:t>
            </a:r>
            <a:r>
              <a:rPr lang="en-US" altLang="en-US" baseline="30000"/>
              <a:t>+</a:t>
            </a:r>
            <a:endParaRPr lang="en-US" altLang="en-US" b="1"/>
          </a:p>
        </p:txBody>
      </p:sp>
      <p:sp>
        <p:nvSpPr>
          <p:cNvPr id="16391" name="TextBox 18">
            <a:extLst>
              <a:ext uri="{FF2B5EF4-FFF2-40B4-BE49-F238E27FC236}">
                <a16:creationId xmlns:a16="http://schemas.microsoft.com/office/drawing/2014/main" id="{F28F8E7F-9218-8C49-9891-8A35021C9D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733800"/>
            <a:ext cx="40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f</a:t>
            </a:r>
            <a:r>
              <a:rPr lang="en-US" altLang="en-US" baseline="30000"/>
              <a:t>+</a:t>
            </a:r>
            <a:endParaRPr lang="en-US" altLang="en-US" b="1"/>
          </a:p>
        </p:txBody>
      </p:sp>
      <p:sp>
        <p:nvSpPr>
          <p:cNvPr id="16392" name="TextBox 20">
            <a:extLst>
              <a:ext uri="{FF2B5EF4-FFF2-40B4-BE49-F238E27FC236}">
                <a16:creationId xmlns:a16="http://schemas.microsoft.com/office/drawing/2014/main" id="{AE871F8B-AD1E-104D-93DF-9BAEFFC58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4114800"/>
            <a:ext cx="614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</a:rPr>
              <a:t>f</a:t>
            </a:r>
            <a:r>
              <a:rPr lang="en-US" altLang="en-US">
                <a:solidFill>
                  <a:srgbClr val="FF0000"/>
                </a:solidFill>
              </a:rPr>
              <a:t>=0</a:t>
            </a:r>
            <a:endParaRPr lang="en-US" altLang="en-US" b="1">
              <a:solidFill>
                <a:srgbClr val="FF0000"/>
              </a:solidFill>
            </a:endParaRPr>
          </a:p>
        </p:txBody>
      </p:sp>
      <p:sp>
        <p:nvSpPr>
          <p:cNvPr id="16393" name="TextBox 21">
            <a:extLst>
              <a:ext uri="{FF2B5EF4-FFF2-40B4-BE49-F238E27FC236}">
                <a16:creationId xmlns:a16="http://schemas.microsoft.com/office/drawing/2014/main" id="{9D2FBAA2-4A00-144B-BEEA-BC8685417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905000"/>
            <a:ext cx="931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400">
                <a:solidFill>
                  <a:srgbClr val="0000FF"/>
                </a:solidFill>
              </a:rPr>
              <a:t>equivalent</a:t>
            </a:r>
          </a:p>
          <a:p>
            <a:pPr algn="ctr"/>
            <a:r>
              <a:rPr lang="en-US" altLang="en-US" sz="1400">
                <a:solidFill>
                  <a:srgbClr val="0000FF"/>
                </a:solidFill>
              </a:rPr>
              <a:t>currents</a:t>
            </a:r>
          </a:p>
        </p:txBody>
      </p:sp>
      <p:sp>
        <p:nvSpPr>
          <p:cNvPr id="16394" name="TextBox 22">
            <a:extLst>
              <a:ext uri="{FF2B5EF4-FFF2-40B4-BE49-F238E27FC236}">
                <a16:creationId xmlns:a16="http://schemas.microsoft.com/office/drawing/2014/main" id="{2990A663-282D-E84F-95ED-B46333F3C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4648200"/>
            <a:ext cx="23129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want to </a:t>
            </a:r>
            <a:r>
              <a:rPr lang="en-US" altLang="en-US">
                <a:solidFill>
                  <a:srgbClr val="0000FF"/>
                </a:solidFill>
              </a:rPr>
              <a:t>construct</a:t>
            </a:r>
          </a:p>
          <a:p>
            <a:r>
              <a:rPr lang="en-US" altLang="en-US"/>
              <a:t>surface currents</a:t>
            </a:r>
          </a:p>
        </p:txBody>
      </p:sp>
      <p:graphicFrame>
        <p:nvGraphicFramePr>
          <p:cNvPr id="16395" name="Object 7">
            <a:extLst>
              <a:ext uri="{FF2B5EF4-FFF2-40B4-BE49-F238E27FC236}">
                <a16:creationId xmlns:a16="http://schemas.microsoft.com/office/drawing/2014/main" id="{548A6EFF-AF82-4046-882B-0CA9DFFEBF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8775" y="5410200"/>
          <a:ext cx="118745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984" name="Equation" r:id="rId6" imgW="349250" imgH="254000" progId="Equation.3">
                  <p:embed/>
                </p:oleObj>
              </mc:Choice>
              <mc:Fallback>
                <p:oleObj name="Equation" r:id="rId6" imgW="349250" imgH="254000" progId="Equation.3">
                  <p:embed/>
                  <p:pic>
                    <p:nvPicPr>
                      <p:cNvPr id="16395" name="Object 7">
                        <a:extLst>
                          <a:ext uri="{FF2B5EF4-FFF2-40B4-BE49-F238E27FC236}">
                            <a16:creationId xmlns:a16="http://schemas.microsoft.com/office/drawing/2014/main" id="{548A6EFF-AF82-4046-882B-0CA9DFFEBF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775" y="5410200"/>
                        <a:ext cx="1187450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6" name="TextBox 24">
            <a:extLst>
              <a:ext uri="{FF2B5EF4-FFF2-40B4-BE49-F238E27FC236}">
                <a16:creationId xmlns:a16="http://schemas.microsoft.com/office/drawing/2014/main" id="{5600CD2D-B957-A847-B829-545A15ED2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6248400"/>
            <a:ext cx="2663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giving </a:t>
            </a:r>
            <a:r>
              <a:rPr lang="en-US" altLang="en-US">
                <a:solidFill>
                  <a:srgbClr val="0000FF"/>
                </a:solidFill>
              </a:rPr>
              <a:t>same </a:t>
            </a:r>
            <a:r>
              <a:rPr lang="en-US" altLang="en-US" b="1">
                <a:solidFill>
                  <a:srgbClr val="0000FF"/>
                </a:solidFill>
              </a:rPr>
              <a:t>f</a:t>
            </a:r>
            <a:r>
              <a:rPr lang="en-US" altLang="en-US" baseline="30000">
                <a:solidFill>
                  <a:srgbClr val="0000FF"/>
                </a:solidFill>
              </a:rPr>
              <a:t>+</a:t>
            </a:r>
            <a:r>
              <a:rPr lang="en-US" altLang="en-US"/>
              <a:t> in Ω</a:t>
            </a:r>
          </a:p>
        </p:txBody>
      </p:sp>
      <p:sp>
        <p:nvSpPr>
          <p:cNvPr id="16397" name="TextBox 25">
            <a:extLst>
              <a:ext uri="{FF2B5EF4-FFF2-40B4-BE49-F238E27FC236}">
                <a16:creationId xmlns:a16="http://schemas.microsoft.com/office/drawing/2014/main" id="{92E8D4B5-0446-1C49-B921-85B566519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957638"/>
            <a:ext cx="787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f</a:t>
            </a:r>
            <a:r>
              <a:rPr lang="en-US" altLang="en-US" baseline="30000"/>
              <a:t>+</a:t>
            </a:r>
            <a:r>
              <a:rPr lang="en-US" altLang="en-US"/>
              <a:t>+</a:t>
            </a:r>
            <a:r>
              <a:rPr lang="en-US" altLang="en-US" b="1">
                <a:solidFill>
                  <a:srgbClr val="008000"/>
                </a:solidFill>
              </a:rPr>
              <a:t>f</a:t>
            </a:r>
            <a:r>
              <a:rPr lang="en-US" altLang="en-US" baseline="30000">
                <a:solidFill>
                  <a:srgbClr val="008000"/>
                </a:solidFill>
              </a:rPr>
              <a:t>–</a:t>
            </a:r>
            <a:endParaRPr lang="en-US" altLang="en-US" b="1" baseline="30000">
              <a:solidFill>
                <a:srgbClr val="008000"/>
              </a:solidFill>
            </a:endParaRPr>
          </a:p>
        </p:txBody>
      </p:sp>
      <p:sp>
        <p:nvSpPr>
          <p:cNvPr id="16398" name="TextBox 26">
            <a:extLst>
              <a:ext uri="{FF2B5EF4-FFF2-40B4-BE49-F238E27FC236}">
                <a16:creationId xmlns:a16="http://schemas.microsoft.com/office/drawing/2014/main" id="{A40A8DB1-386C-A048-91A8-B728AC1FD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4038600"/>
            <a:ext cx="390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008000"/>
                </a:solidFill>
              </a:rPr>
              <a:t>f</a:t>
            </a:r>
            <a:r>
              <a:rPr lang="en-US" altLang="en-US" baseline="30000">
                <a:solidFill>
                  <a:srgbClr val="008000"/>
                </a:solidFill>
              </a:rPr>
              <a:t>–</a:t>
            </a:r>
            <a:endParaRPr lang="en-US" altLang="en-US"/>
          </a:p>
        </p:txBody>
      </p:sp>
      <p:sp>
        <p:nvSpPr>
          <p:cNvPr id="16399" name="TextBox 28">
            <a:extLst>
              <a:ext uri="{FF2B5EF4-FFF2-40B4-BE49-F238E27FC236}">
                <a16:creationId xmlns:a16="http://schemas.microsoft.com/office/drawing/2014/main" id="{D4F473AE-C39C-844C-8EF2-A543D2FF05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5063" y="1295400"/>
            <a:ext cx="3767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[ review article: arXiv:1301.5366 ]</a:t>
            </a:r>
          </a:p>
        </p:txBody>
      </p:sp>
      <p:sp>
        <p:nvSpPr>
          <p:cNvPr id="16400" name="TextBox 29">
            <a:extLst>
              <a:ext uri="{FF2B5EF4-FFF2-40B4-BE49-F238E27FC236}">
                <a16:creationId xmlns:a16="http://schemas.microsoft.com/office/drawing/2014/main" id="{D1D3053C-A77F-0A4A-A069-AADAAD8A17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3850" y="4876800"/>
            <a:ext cx="256381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do simulations</a:t>
            </a:r>
          </a:p>
          <a:p>
            <a:r>
              <a:rPr lang="en-US" altLang="en-US"/>
              <a:t>in finite domain</a:t>
            </a:r>
          </a:p>
          <a:p>
            <a:r>
              <a:rPr lang="en-US" altLang="en-US"/>
              <a:t>+ inhomogeneities</a:t>
            </a:r>
          </a:p>
          <a:p>
            <a:r>
              <a:rPr lang="en-US" altLang="en-US"/>
              <a:t>    / interactions</a:t>
            </a:r>
          </a:p>
          <a:p>
            <a:r>
              <a:rPr lang="en-US" altLang="en-US"/>
              <a:t> = scattered field </a:t>
            </a:r>
            <a:r>
              <a:rPr lang="en-US" altLang="en-US" b="1">
                <a:solidFill>
                  <a:srgbClr val="008000"/>
                </a:solidFill>
              </a:rPr>
              <a:t>f</a:t>
            </a:r>
            <a:r>
              <a:rPr lang="en-US" altLang="en-US" baseline="30000">
                <a:solidFill>
                  <a:srgbClr val="008000"/>
                </a:solidFill>
              </a:rPr>
              <a:t>–</a:t>
            </a:r>
          </a:p>
        </p:txBody>
      </p:sp>
    </p:spTree>
    <p:extLst>
      <p:ext uri="{BB962C8B-B14F-4D97-AF65-F5344CB8AC3E}">
        <p14:creationId xmlns:p14="http://schemas.microsoft.com/office/powerpoint/2010/main" val="888316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1B441891-398B-E240-B9EB-B088D4DD4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5562600"/>
          </a:xfrm>
        </p:spPr>
        <p:txBody>
          <a:bodyPr/>
          <a:lstStyle/>
          <a:p>
            <a:r>
              <a:rPr lang="en-US" altLang="en-US"/>
              <a:t>The </a:t>
            </a:r>
            <a:r>
              <a:rPr lang="en-US" altLang="en-US" i="1"/>
              <a:t>Principle of Equivalence</a:t>
            </a:r>
            <a:br>
              <a:rPr lang="en-US" altLang="en-US"/>
            </a:br>
            <a:r>
              <a:rPr lang="en-US" altLang="en-US"/>
              <a:t>in classical EM</a:t>
            </a:r>
            <a:br>
              <a:rPr lang="en-US" altLang="en-US"/>
            </a:br>
            <a:br>
              <a:rPr lang="en-US" altLang="en-US"/>
            </a:br>
            <a:r>
              <a:rPr lang="en-US" altLang="en-US" sz="3600"/>
              <a:t>(or Stratton–Chu equivalence principle)</a:t>
            </a:r>
            <a:br>
              <a:rPr lang="en-US" altLang="en-US" sz="3600"/>
            </a:br>
            <a:r>
              <a:rPr lang="en-US" altLang="en-US" sz="3600"/>
              <a:t>(formalizes Huygens’ Principle)</a:t>
            </a:r>
            <a:br>
              <a:rPr lang="en-US" altLang="en-US" sz="3600"/>
            </a:br>
            <a:r>
              <a:rPr lang="en-US" altLang="en-US" sz="3600"/>
              <a:t>(or total-field/scattered-field, TFSF)</a:t>
            </a:r>
            <a:br>
              <a:rPr lang="en-US" altLang="en-US" sz="3600"/>
            </a:br>
            <a:br>
              <a:rPr lang="en-US" altLang="en-US" sz="3600"/>
            </a:br>
            <a:r>
              <a:rPr lang="en-US" altLang="en-US" sz="2800"/>
              <a:t>(close connection to Schur complement [Kuchment])</a:t>
            </a:r>
          </a:p>
        </p:txBody>
      </p:sp>
      <p:sp>
        <p:nvSpPr>
          <p:cNvPr id="17410" name="TextBox 2">
            <a:extLst>
              <a:ext uri="{FF2B5EF4-FFF2-40B4-BE49-F238E27FC236}">
                <a16:creationId xmlns:a16="http://schemas.microsoft.com/office/drawing/2014/main" id="{525BE9CA-4ED7-A148-A87F-D57E6D00E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225" y="5715000"/>
            <a:ext cx="5997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see e.g. Harrington,  </a:t>
            </a:r>
            <a:r>
              <a:rPr lang="en-US" altLang="en-US" sz="1800" i="1"/>
              <a:t>Time-Harmonic Electromagnetic Fields</a:t>
            </a:r>
            <a:r>
              <a:rPr lang="en-US" altLang="en-US" sz="1800"/>
              <a:t> ]</a:t>
            </a:r>
          </a:p>
        </p:txBody>
      </p:sp>
      <p:sp>
        <p:nvSpPr>
          <p:cNvPr id="17411" name="TextBox 19">
            <a:extLst>
              <a:ext uri="{FF2B5EF4-FFF2-40B4-BE49-F238E27FC236}">
                <a16:creationId xmlns:a16="http://schemas.microsoft.com/office/drawing/2014/main" id="{61AA288F-1071-F84B-8C6A-31B46C038E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6172200"/>
            <a:ext cx="3767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[ review article: arXiv:1301.5366 ]</a:t>
            </a:r>
          </a:p>
        </p:txBody>
      </p:sp>
    </p:spTree>
    <p:extLst>
      <p:ext uri="{BB962C8B-B14F-4D97-AF65-F5344CB8AC3E}">
        <p14:creationId xmlns:p14="http://schemas.microsoft.com/office/powerpoint/2010/main" val="31724281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4169553D-1E2F-2A41-9EDC-F912D7B6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starting point: solution in all space</a:t>
            </a:r>
          </a:p>
        </p:txBody>
      </p:sp>
      <p:sp>
        <p:nvSpPr>
          <p:cNvPr id="18434" name="Freeform 5">
            <a:extLst>
              <a:ext uri="{FF2B5EF4-FFF2-40B4-BE49-F238E27FC236}">
                <a16:creationId xmlns:a16="http://schemas.microsoft.com/office/drawing/2014/main" id="{C0EB660F-C62E-B442-A53B-1F4F6FEFF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286000"/>
            <a:ext cx="2714625" cy="2600325"/>
          </a:xfrm>
          <a:custGeom>
            <a:avLst/>
            <a:gdLst>
              <a:gd name="T0" fmla="*/ 437444 w 2714624"/>
              <a:gd name="T1" fmla="*/ 682065 h 2599972"/>
              <a:gd name="T2" fmla="*/ 1411124 w 2714624"/>
              <a:gd name="T3" fmla="*/ 88350 h 2599972"/>
              <a:gd name="T4" fmla="*/ 2691707 w 2714624"/>
              <a:gd name="T5" fmla="*/ 1212163 h 2599972"/>
              <a:gd name="T6" fmla="*/ 1548707 w 2714624"/>
              <a:gd name="T7" fmla="*/ 1668049 h 2599972"/>
              <a:gd name="T8" fmla="*/ 881944 w 2714624"/>
              <a:gd name="T9" fmla="*/ 2505614 h 2599972"/>
              <a:gd name="T10" fmla="*/ 77611 w 2714624"/>
              <a:gd name="T11" fmla="*/ 1074342 h 2599972"/>
              <a:gd name="T12" fmla="*/ 437444 w 2714624"/>
              <a:gd name="T13" fmla="*/ 682065 h 25999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14624"/>
              <a:gd name="T22" fmla="*/ 0 h 2599972"/>
              <a:gd name="T23" fmla="*/ 2714624 w 2714624"/>
              <a:gd name="T24" fmla="*/ 2599972 h 25999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14624" h="2599972">
                <a:moveTo>
                  <a:pt x="437444" y="680861"/>
                </a:moveTo>
                <a:cubicBezTo>
                  <a:pt x="659694" y="516819"/>
                  <a:pt x="1035403" y="0"/>
                  <a:pt x="1411111" y="88194"/>
                </a:cubicBezTo>
                <a:cubicBezTo>
                  <a:pt x="1786819" y="176388"/>
                  <a:pt x="2668764" y="947209"/>
                  <a:pt x="2691694" y="1210028"/>
                </a:cubicBezTo>
                <a:cubicBezTo>
                  <a:pt x="2714624" y="1472847"/>
                  <a:pt x="1850319" y="1449917"/>
                  <a:pt x="1548694" y="1665111"/>
                </a:cubicBezTo>
                <a:cubicBezTo>
                  <a:pt x="1247069" y="1880305"/>
                  <a:pt x="1127125" y="2599972"/>
                  <a:pt x="881944" y="2501194"/>
                </a:cubicBezTo>
                <a:cubicBezTo>
                  <a:pt x="636764" y="2402416"/>
                  <a:pt x="155222" y="1374069"/>
                  <a:pt x="77611" y="1072444"/>
                </a:cubicBezTo>
                <a:cubicBezTo>
                  <a:pt x="0" y="770819"/>
                  <a:pt x="215194" y="844903"/>
                  <a:pt x="437444" y="680861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435" name="TextBox 1">
            <a:extLst>
              <a:ext uri="{FF2B5EF4-FFF2-40B4-BE49-F238E27FC236}">
                <a16:creationId xmlns:a16="http://schemas.microsoft.com/office/drawing/2014/main" id="{4A0B7884-8943-1243-91E6-6C32FABB8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3" y="2052638"/>
            <a:ext cx="1428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χ</a:t>
            </a:r>
          </a:p>
        </p:txBody>
      </p:sp>
      <p:sp>
        <p:nvSpPr>
          <p:cNvPr id="18436" name="TextBox 6">
            <a:extLst>
              <a:ext uri="{FF2B5EF4-FFF2-40B4-BE49-F238E27FC236}">
                <a16:creationId xmlns:a16="http://schemas.microsoft.com/office/drawing/2014/main" id="{26586C2D-1BE8-9447-834F-2FE0DDFE7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513" y="2514600"/>
            <a:ext cx="420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Ω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4E61D08C-0E2E-8E4A-8F92-7605F2738A48}"/>
              </a:ext>
            </a:extLst>
          </p:cNvPr>
          <p:cNvCxnSpPr/>
          <p:nvPr/>
        </p:nvCxnSpPr>
        <p:spPr bwMode="auto">
          <a:xfrm>
            <a:off x="1371600" y="2438400"/>
            <a:ext cx="1447800" cy="3810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438" name="TextBox 5">
            <a:extLst>
              <a:ext uri="{FF2B5EF4-FFF2-40B4-BE49-F238E27FC236}">
                <a16:creationId xmlns:a16="http://schemas.microsoft.com/office/drawing/2014/main" id="{10300C82-1660-5A44-BC36-A6C57504E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incident</a:t>
            </a:r>
          </a:p>
          <a:p>
            <a:r>
              <a:rPr lang="en-US" altLang="en-US" sz="1800">
                <a:solidFill>
                  <a:srgbClr val="FF0000"/>
                </a:solidFill>
              </a:rPr>
              <a:t>fields </a:t>
            </a:r>
            <a:r>
              <a:rPr lang="en-US" altLang="en-US" sz="1800" b="1">
                <a:solidFill>
                  <a:srgbClr val="FF0000"/>
                </a:solidFill>
              </a:rPr>
              <a:t>f</a:t>
            </a:r>
            <a:r>
              <a:rPr lang="en-US" altLang="en-US" sz="1800" baseline="30000">
                <a:solidFill>
                  <a:srgbClr val="FF0000"/>
                </a:solidFill>
              </a:rPr>
              <a:t>+</a:t>
            </a:r>
            <a:endParaRPr lang="en-US" altLang="en-US" sz="1800">
              <a:solidFill>
                <a:srgbClr val="FF0000"/>
              </a:solidFill>
            </a:endParaRPr>
          </a:p>
        </p:txBody>
      </p:sp>
      <p:graphicFrame>
        <p:nvGraphicFramePr>
          <p:cNvPr id="18439" name="Object 7">
            <a:extLst>
              <a:ext uri="{FF2B5EF4-FFF2-40B4-BE49-F238E27FC236}">
                <a16:creationId xmlns:a16="http://schemas.microsoft.com/office/drawing/2014/main" id="{3F020711-710F-E949-B5CF-91E0D0182E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57500" y="4114800"/>
          <a:ext cx="170497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1" name="Equation" r:id="rId3" imgW="381000" imgH="241300" progId="Equation.3">
                  <p:embed/>
                </p:oleObj>
              </mc:Choice>
              <mc:Fallback>
                <p:oleObj name="Equation" r:id="rId3" imgW="381000" imgH="241300" progId="Equation.3">
                  <p:embed/>
                  <p:pic>
                    <p:nvPicPr>
                      <p:cNvPr id="18439" name="Object 7">
                        <a:extLst>
                          <a:ext uri="{FF2B5EF4-FFF2-40B4-BE49-F238E27FC236}">
                            <a16:creationId xmlns:a16="http://schemas.microsoft.com/office/drawing/2014/main" id="{3F020711-710F-E949-B5CF-91E0D0182E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7500" y="4114800"/>
                        <a:ext cx="170497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0" name="TextBox 8">
            <a:extLst>
              <a:ext uri="{FF2B5EF4-FFF2-40B4-BE49-F238E27FC236}">
                <a16:creationId xmlns:a16="http://schemas.microsoft.com/office/drawing/2014/main" id="{B7CB58C2-55A4-CD4E-BEC1-A1A92DB1C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191000"/>
            <a:ext cx="1812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>
                <a:solidFill>
                  <a:srgbClr val="0000FF"/>
                </a:solidFill>
              </a:rPr>
              <a:t>6-component</a:t>
            </a:r>
          </a:p>
          <a:p>
            <a:pPr algn="r"/>
            <a:r>
              <a:rPr lang="en-US" altLang="en-US">
                <a:solidFill>
                  <a:srgbClr val="0000FF"/>
                </a:solidFill>
              </a:rPr>
              <a:t>fields:</a:t>
            </a:r>
          </a:p>
        </p:txBody>
      </p:sp>
      <p:graphicFrame>
        <p:nvGraphicFramePr>
          <p:cNvPr id="18441" name="Object 14">
            <a:extLst>
              <a:ext uri="{FF2B5EF4-FFF2-40B4-BE49-F238E27FC236}">
                <a16:creationId xmlns:a16="http://schemas.microsoft.com/office/drawing/2014/main" id="{D5667BFB-CE8B-DC40-90F2-0C60B6BF21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7375" y="5715000"/>
          <a:ext cx="382905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32" name="Equation" r:id="rId5" imgW="889000" imgH="247650" progId="Equation.3">
                  <p:embed/>
                </p:oleObj>
              </mc:Choice>
              <mc:Fallback>
                <p:oleObj name="Equation" r:id="rId5" imgW="889000" imgH="247650" progId="Equation.3">
                  <p:embed/>
                  <p:pic>
                    <p:nvPicPr>
                      <p:cNvPr id="18441" name="Object 14">
                        <a:extLst>
                          <a:ext uri="{FF2B5EF4-FFF2-40B4-BE49-F238E27FC236}">
                            <a16:creationId xmlns:a16="http://schemas.microsoft.com/office/drawing/2014/main" id="{D5667BFB-CE8B-DC40-90F2-0C60B6BF21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375" y="5715000"/>
                        <a:ext cx="382905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2" name="TextBox 8">
            <a:extLst>
              <a:ext uri="{FF2B5EF4-FFF2-40B4-BE49-F238E27FC236}">
                <a16:creationId xmlns:a16="http://schemas.microsoft.com/office/drawing/2014/main" id="{8FC7CA20-E758-E84C-8738-FE9022855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3" y="5253038"/>
            <a:ext cx="7243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solve (source-free) Maxwell PDE (in frequency domain):</a:t>
            </a:r>
          </a:p>
        </p:txBody>
      </p: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58A9EE5F-4F98-504E-8252-4020A0D9E64F}"/>
              </a:ext>
            </a:extLst>
          </p:cNvPr>
          <p:cNvCxnSpPr/>
          <p:nvPr/>
        </p:nvCxnSpPr>
        <p:spPr bwMode="auto">
          <a:xfrm>
            <a:off x="4800600" y="3048000"/>
            <a:ext cx="1447800" cy="3810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4DC6C6AF-3F51-154E-A379-6FDBA65A817A}"/>
              </a:ext>
            </a:extLst>
          </p:cNvPr>
          <p:cNvCxnSpPr/>
          <p:nvPr/>
        </p:nvCxnSpPr>
        <p:spPr bwMode="auto">
          <a:xfrm>
            <a:off x="7162800" y="3429000"/>
            <a:ext cx="1447800" cy="3810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242689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DA3D4F24-B550-5B40-8E45-CB4CE3F2F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r>
              <a:rPr lang="en-US" altLang="en-US"/>
              <a:t>constructing solution in Ω</a:t>
            </a:r>
          </a:p>
        </p:txBody>
      </p:sp>
      <p:sp>
        <p:nvSpPr>
          <p:cNvPr id="19458" name="TextBox 6">
            <a:extLst>
              <a:ext uri="{FF2B5EF4-FFF2-40B4-BE49-F238E27FC236}">
                <a16:creationId xmlns:a16="http://schemas.microsoft.com/office/drawing/2014/main" id="{EC96EB90-2552-274F-ADCE-6943F8D96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3513" y="2514600"/>
            <a:ext cx="4206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Ω</a:t>
            </a:r>
          </a:p>
        </p:txBody>
      </p:sp>
      <p:sp>
        <p:nvSpPr>
          <p:cNvPr id="19459" name="TextBox 8">
            <a:extLst>
              <a:ext uri="{FF2B5EF4-FFF2-40B4-BE49-F238E27FC236}">
                <a16:creationId xmlns:a16="http://schemas.microsoft.com/office/drawing/2014/main" id="{BFA94FC5-F8D7-2741-8835-1D11CBFAB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495800"/>
            <a:ext cx="4833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>
                <a:solidFill>
                  <a:srgbClr val="0000FF"/>
                </a:solidFill>
              </a:rPr>
              <a:t>construct </a:t>
            </a:r>
            <a:r>
              <a:rPr lang="en-US" altLang="en-US" b="1">
                <a:solidFill>
                  <a:srgbClr val="0000FF"/>
                </a:solidFill>
              </a:rPr>
              <a:t>c </a:t>
            </a:r>
            <a:r>
              <a:rPr lang="en-US" altLang="en-US">
                <a:solidFill>
                  <a:srgbClr val="0000FF"/>
                </a:solidFill>
              </a:rPr>
              <a:t>so that </a:t>
            </a:r>
            <a:r>
              <a:rPr lang="en-US" altLang="en-US" b="1">
                <a:solidFill>
                  <a:srgbClr val="0000FF"/>
                </a:solidFill>
              </a:rPr>
              <a:t>f</a:t>
            </a:r>
            <a:r>
              <a:rPr lang="en-US" altLang="en-US">
                <a:solidFill>
                  <a:srgbClr val="0000FF"/>
                </a:solidFill>
              </a:rPr>
              <a:t> is a new solution:</a:t>
            </a:r>
          </a:p>
        </p:txBody>
      </p:sp>
      <p:cxnSp>
        <p:nvCxnSpPr>
          <p:cNvPr id="19" name="Curved Connector 18">
            <a:extLst>
              <a:ext uri="{FF2B5EF4-FFF2-40B4-BE49-F238E27FC236}">
                <a16:creationId xmlns:a16="http://schemas.microsoft.com/office/drawing/2014/main" id="{8970D882-43EC-6341-856B-47A9B92E5212}"/>
              </a:ext>
            </a:extLst>
          </p:cNvPr>
          <p:cNvCxnSpPr/>
          <p:nvPr/>
        </p:nvCxnSpPr>
        <p:spPr bwMode="auto">
          <a:xfrm>
            <a:off x="5943600" y="3200400"/>
            <a:ext cx="1447800" cy="3810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461" name="TextBox 1">
            <a:extLst>
              <a:ext uri="{FF2B5EF4-FFF2-40B4-BE49-F238E27FC236}">
                <a16:creationId xmlns:a16="http://schemas.microsoft.com/office/drawing/2014/main" id="{CB11ED30-7D8D-9647-90E1-89894A540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743200"/>
            <a:ext cx="76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</a:rPr>
              <a:t>f </a:t>
            </a:r>
            <a:r>
              <a:rPr lang="en-US" altLang="en-US">
                <a:solidFill>
                  <a:srgbClr val="FF0000"/>
                </a:solidFill>
              </a:rPr>
              <a:t>= 0</a:t>
            </a:r>
            <a:endParaRPr lang="en-US" altLang="en-US" b="1">
              <a:solidFill>
                <a:srgbClr val="FF0000"/>
              </a:solidFill>
            </a:endParaRPr>
          </a:p>
        </p:txBody>
      </p:sp>
      <p:sp>
        <p:nvSpPr>
          <p:cNvPr id="19462" name="TextBox 15">
            <a:extLst>
              <a:ext uri="{FF2B5EF4-FFF2-40B4-BE49-F238E27FC236}">
                <a16:creationId xmlns:a16="http://schemas.microsoft.com/office/drawing/2014/main" id="{BE650BAD-025B-5B48-B117-90AC96C10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3505200"/>
            <a:ext cx="99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</a:rPr>
              <a:t>f </a:t>
            </a:r>
            <a:r>
              <a:rPr lang="en-US" altLang="en-US">
                <a:solidFill>
                  <a:srgbClr val="FF0000"/>
                </a:solidFill>
              </a:rPr>
              <a:t>= </a:t>
            </a:r>
            <a:r>
              <a:rPr lang="en-US" altLang="en-US" b="1">
                <a:solidFill>
                  <a:srgbClr val="FF0000"/>
                </a:solidFill>
              </a:rPr>
              <a:t>f</a:t>
            </a:r>
            <a:r>
              <a:rPr lang="en-US" altLang="en-US" baseline="30000">
                <a:solidFill>
                  <a:srgbClr val="FF0000"/>
                </a:solidFill>
              </a:rPr>
              <a:t>+</a:t>
            </a:r>
            <a:endParaRPr lang="en-US" altLang="en-US" b="1" baseline="30000">
              <a:solidFill>
                <a:srgbClr val="FF0000"/>
              </a:solidFill>
            </a:endParaRPr>
          </a:p>
        </p:txBody>
      </p:sp>
      <p:graphicFrame>
        <p:nvGraphicFramePr>
          <p:cNvPr id="19463" name="Object 19">
            <a:extLst>
              <a:ext uri="{FF2B5EF4-FFF2-40B4-BE49-F238E27FC236}">
                <a16:creationId xmlns:a16="http://schemas.microsoft.com/office/drawing/2014/main" id="{76587BD5-966E-274E-9BDB-91A6D292E2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5029200"/>
          <a:ext cx="7302500" cy="155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52" name="Equation" r:id="rId3" imgW="1695450" imgH="361950" progId="Equation.3">
                  <p:embed/>
                </p:oleObj>
              </mc:Choice>
              <mc:Fallback>
                <p:oleObj name="Equation" r:id="rId3" imgW="1695450" imgH="361950" progId="Equation.3">
                  <p:embed/>
                  <p:pic>
                    <p:nvPicPr>
                      <p:cNvPr id="19463" name="Object 19">
                        <a:extLst>
                          <a:ext uri="{FF2B5EF4-FFF2-40B4-BE49-F238E27FC236}">
                            <a16:creationId xmlns:a16="http://schemas.microsoft.com/office/drawing/2014/main" id="{76587BD5-966E-274E-9BDB-91A6D292E2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029200"/>
                        <a:ext cx="7302500" cy="155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Freeform 5">
            <a:extLst>
              <a:ext uri="{FF2B5EF4-FFF2-40B4-BE49-F238E27FC236}">
                <a16:creationId xmlns:a16="http://schemas.microsoft.com/office/drawing/2014/main" id="{14E6F85D-009A-7245-A5C7-DE455C06D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286000"/>
            <a:ext cx="2714625" cy="2600325"/>
          </a:xfrm>
          <a:custGeom>
            <a:avLst/>
            <a:gdLst>
              <a:gd name="T0" fmla="*/ 437444 w 2714624"/>
              <a:gd name="T1" fmla="*/ 682065 h 2599972"/>
              <a:gd name="T2" fmla="*/ 1411124 w 2714624"/>
              <a:gd name="T3" fmla="*/ 88350 h 2599972"/>
              <a:gd name="T4" fmla="*/ 2691707 w 2714624"/>
              <a:gd name="T5" fmla="*/ 1212163 h 2599972"/>
              <a:gd name="T6" fmla="*/ 1548707 w 2714624"/>
              <a:gd name="T7" fmla="*/ 1668049 h 2599972"/>
              <a:gd name="T8" fmla="*/ 881944 w 2714624"/>
              <a:gd name="T9" fmla="*/ 2505614 h 2599972"/>
              <a:gd name="T10" fmla="*/ 77611 w 2714624"/>
              <a:gd name="T11" fmla="*/ 1074342 h 2599972"/>
              <a:gd name="T12" fmla="*/ 437444 w 2714624"/>
              <a:gd name="T13" fmla="*/ 682065 h 25999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14624"/>
              <a:gd name="T22" fmla="*/ 0 h 2599972"/>
              <a:gd name="T23" fmla="*/ 2714624 w 2714624"/>
              <a:gd name="T24" fmla="*/ 2599972 h 25999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14624" h="2599972">
                <a:moveTo>
                  <a:pt x="437444" y="680861"/>
                </a:moveTo>
                <a:cubicBezTo>
                  <a:pt x="659694" y="516819"/>
                  <a:pt x="1035403" y="0"/>
                  <a:pt x="1411111" y="88194"/>
                </a:cubicBezTo>
                <a:cubicBezTo>
                  <a:pt x="1786819" y="176388"/>
                  <a:pt x="2668764" y="947209"/>
                  <a:pt x="2691694" y="1210028"/>
                </a:cubicBezTo>
                <a:cubicBezTo>
                  <a:pt x="2714624" y="1472847"/>
                  <a:pt x="1850319" y="1449917"/>
                  <a:pt x="1548694" y="1665111"/>
                </a:cubicBezTo>
                <a:cubicBezTo>
                  <a:pt x="1247069" y="1880305"/>
                  <a:pt x="1127125" y="2599972"/>
                  <a:pt x="881944" y="2501194"/>
                </a:cubicBezTo>
                <a:cubicBezTo>
                  <a:pt x="636764" y="2402416"/>
                  <a:pt x="155222" y="1374069"/>
                  <a:pt x="77611" y="1072444"/>
                </a:cubicBezTo>
                <a:cubicBezTo>
                  <a:pt x="0" y="770819"/>
                  <a:pt x="215194" y="844903"/>
                  <a:pt x="437444" y="680861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FB019A-14FE-EA46-A581-642B7A0E6BEB}"/>
              </a:ext>
            </a:extLst>
          </p:cNvPr>
          <p:cNvCxnSpPr/>
          <p:nvPr/>
        </p:nvCxnSpPr>
        <p:spPr bwMode="auto">
          <a:xfrm flipH="1" flipV="1">
            <a:off x="7129463" y="2514600"/>
            <a:ext cx="228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466" name="TextBox 9">
            <a:extLst>
              <a:ext uri="{FF2B5EF4-FFF2-40B4-BE49-F238E27FC236}">
                <a16:creationId xmlns:a16="http://schemas.microsoft.com/office/drawing/2014/main" id="{B146BCB3-D55C-9845-BFAA-015ED2B67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295400"/>
            <a:ext cx="23622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0000FF"/>
                </a:solidFill>
              </a:rPr>
              <a:t>equivalent</a:t>
            </a:r>
          </a:p>
          <a:p>
            <a:r>
              <a:rPr lang="en-US" altLang="en-US">
                <a:solidFill>
                  <a:srgbClr val="0000FF"/>
                </a:solidFill>
              </a:rPr>
              <a:t>“6”-component</a:t>
            </a:r>
          </a:p>
          <a:p>
            <a:r>
              <a:rPr lang="en-US" altLang="en-US">
                <a:solidFill>
                  <a:srgbClr val="0000FF"/>
                </a:solidFill>
              </a:rPr>
              <a:t>surface currents</a:t>
            </a:r>
          </a:p>
          <a:p>
            <a:r>
              <a:rPr lang="en-US" altLang="en-US">
                <a:solidFill>
                  <a:srgbClr val="0000FF"/>
                </a:solidFill>
              </a:rPr>
              <a:t>      </a:t>
            </a:r>
            <a:r>
              <a:rPr lang="en-US" altLang="en-US" b="1">
                <a:solidFill>
                  <a:srgbClr val="0000FF"/>
                </a:solidFill>
              </a:rPr>
              <a:t>c</a:t>
            </a:r>
            <a:endParaRPr lang="en-US" altLang="en-US">
              <a:solidFill>
                <a:srgbClr val="0000FF"/>
              </a:solidFill>
            </a:endParaRPr>
          </a:p>
          <a:p>
            <a:endParaRPr lang="en-US" altLang="en-US">
              <a:solidFill>
                <a:srgbClr val="0000FF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3F62E1-5F90-734D-A4FE-4F04ECB2FC9E}"/>
              </a:ext>
            </a:extLst>
          </p:cNvPr>
          <p:cNvCxnSpPr/>
          <p:nvPr/>
        </p:nvCxnSpPr>
        <p:spPr bwMode="auto">
          <a:xfrm flipH="1" flipV="1">
            <a:off x="6324600" y="4343400"/>
            <a:ext cx="3048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468" name="TextBox 6">
            <a:extLst>
              <a:ext uri="{FF2B5EF4-FFF2-40B4-BE49-F238E27FC236}">
                <a16:creationId xmlns:a16="http://schemas.microsoft.com/office/drawing/2014/main" id="{5D6D33CA-5FD9-EE49-A791-53EAFE44B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19100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n</a:t>
            </a:r>
          </a:p>
        </p:txBody>
      </p:sp>
      <p:sp>
        <p:nvSpPr>
          <p:cNvPr id="19469" name="Right Brace 11">
            <a:extLst>
              <a:ext uri="{FF2B5EF4-FFF2-40B4-BE49-F238E27FC236}">
                <a16:creationId xmlns:a16="http://schemas.microsoft.com/office/drawing/2014/main" id="{89A14534-EA32-1F49-AB87-013C18802712}"/>
              </a:ext>
            </a:extLst>
          </p:cNvPr>
          <p:cNvSpPr>
            <a:spLocks/>
          </p:cNvSpPr>
          <p:nvPr/>
        </p:nvSpPr>
        <p:spPr bwMode="auto">
          <a:xfrm rot="5400000">
            <a:off x="6380162" y="4211638"/>
            <a:ext cx="346075" cy="3810000"/>
          </a:xfrm>
          <a:prstGeom prst="rightBrace">
            <a:avLst>
              <a:gd name="adj1" fmla="val 43170"/>
              <a:gd name="adj2" fmla="val 50000"/>
            </a:avLst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70" name="Rectangle 2">
            <a:extLst>
              <a:ext uri="{FF2B5EF4-FFF2-40B4-BE49-F238E27FC236}">
                <a16:creationId xmlns:a16="http://schemas.microsoft.com/office/drawing/2014/main" id="{EE9049CC-FCAE-E846-BAB1-5F3CD2B2D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6122988"/>
            <a:ext cx="398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 </a:t>
            </a:r>
            <a:r>
              <a:rPr lang="en-US" altLang="en-US" b="1">
                <a:solidFill>
                  <a:srgbClr val="0000FF"/>
                </a:solidFill>
              </a:rPr>
              <a:t>c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265083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FB81F-D14B-914A-B739-DB8F1736F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76200"/>
            <a:ext cx="8839200" cy="914400"/>
          </a:xfrm>
        </p:spPr>
        <p:txBody>
          <a:bodyPr/>
          <a:lstStyle/>
          <a:p>
            <a:pPr>
              <a:defRPr/>
            </a:pPr>
            <a:r>
              <a:rPr lang="en-US" dirty="0"/>
              <a:t>Exciting a waveguide mode in FDTD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B1119D80-E421-0848-9E48-8092EA5EE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12900"/>
            <a:ext cx="9144000" cy="362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3">
            <a:extLst>
              <a:ext uri="{FF2B5EF4-FFF2-40B4-BE49-F238E27FC236}">
                <a16:creationId xmlns:a16="http://schemas.microsoft.com/office/drawing/2014/main" id="{10115CD6-863C-0142-B3BA-8B0FEFB1E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6172200"/>
            <a:ext cx="3767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[ review article: arXiv:1301.5366 ]</a:t>
            </a:r>
          </a:p>
        </p:txBody>
      </p:sp>
      <p:sp>
        <p:nvSpPr>
          <p:cNvPr id="20484" name="TextBox 4">
            <a:extLst>
              <a:ext uri="{FF2B5EF4-FFF2-40B4-BE49-F238E27FC236}">
                <a16:creationId xmlns:a16="http://schemas.microsoft.com/office/drawing/2014/main" id="{9894A36D-A203-E449-9D16-DCD295DD62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3" y="2209800"/>
            <a:ext cx="16462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(constant </a:t>
            </a:r>
            <a:r>
              <a:rPr lang="en-US" altLang="en-US" b="1"/>
              <a:t>J</a:t>
            </a:r>
            <a:r>
              <a:rPr lang="en-US" altLang="en-US"/>
              <a:t>)</a:t>
            </a:r>
          </a:p>
        </p:txBody>
      </p:sp>
      <p:sp>
        <p:nvSpPr>
          <p:cNvPr id="20485" name="TextBox 5">
            <a:extLst>
              <a:ext uri="{FF2B5EF4-FFF2-40B4-BE49-F238E27FC236}">
                <a16:creationId xmlns:a16="http://schemas.microsoft.com/office/drawing/2014/main" id="{FB4C9BB5-44E5-BC43-BE9F-68961B526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990600"/>
            <a:ext cx="70326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— compute mode in MPB, then use as source in M</a:t>
            </a:r>
            <a:r>
              <a:rPr lang="en-US" altLang="en-US" sz="1800"/>
              <a:t>EEP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0300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DEE27-DB9A-4347-9077-364471F75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2400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Problems with equivalent sources</a:t>
            </a:r>
          </a:p>
        </p:txBody>
      </p:sp>
      <p:sp>
        <p:nvSpPr>
          <p:cNvPr id="21506" name="TextBox 2">
            <a:extLst>
              <a:ext uri="{FF2B5EF4-FFF2-40B4-BE49-F238E27FC236}">
                <a16:creationId xmlns:a16="http://schemas.microsoft.com/office/drawing/2014/main" id="{A383EB73-AEFC-C341-9603-5535E5408C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771650"/>
            <a:ext cx="8296275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</a:t>
            </a:r>
            <a:r>
              <a:rPr lang="en-US" altLang="en-US">
                <a:solidFill>
                  <a:srgbClr val="FF0000"/>
                </a:solidFill>
              </a:rPr>
              <a:t>Discretization mismatch: </a:t>
            </a:r>
            <a:r>
              <a:rPr lang="en-US" altLang="en-US"/>
              <a:t>at finite resolution, solutions from</a:t>
            </a:r>
          </a:p>
          <a:p>
            <a:r>
              <a:rPr lang="en-US" altLang="en-US"/>
              <a:t>  one technique (MPB) don’t exactly match discrete modes </a:t>
            </a:r>
          </a:p>
          <a:p>
            <a:r>
              <a:rPr lang="en-US" altLang="en-US"/>
              <a:t>  in another technique (Meep) — leads to </a:t>
            </a:r>
            <a:r>
              <a:rPr lang="en-US" altLang="en-US">
                <a:solidFill>
                  <a:srgbClr val="0000FF"/>
                </a:solidFill>
              </a:rPr>
              <a:t>small </a:t>
            </a:r>
            <a:r>
              <a:rPr lang="en-US" altLang="en-US"/>
              <a:t>imperfections</a:t>
            </a:r>
          </a:p>
          <a:p>
            <a:r>
              <a:rPr lang="en-US" altLang="en-US"/>
              <a:t>	— solvable by using the same discretization to find modes</a:t>
            </a:r>
          </a:p>
          <a:p>
            <a:endParaRPr lang="en-US" altLang="en-US"/>
          </a:p>
          <a:p>
            <a:r>
              <a:rPr lang="en-US" altLang="en-US"/>
              <a:t>• </a:t>
            </a:r>
            <a:r>
              <a:rPr lang="en-US" altLang="en-US">
                <a:solidFill>
                  <a:srgbClr val="FF0000"/>
                </a:solidFill>
              </a:rPr>
              <a:t>Dispersion: </a:t>
            </a:r>
            <a:r>
              <a:rPr lang="en-US" altLang="en-US"/>
              <a:t>mode profile varies with ω, so injecting a pulse </a:t>
            </a:r>
            <a:r>
              <a:rPr lang="en-US" altLang="en-US" i="1"/>
              <a:t>p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)</a:t>
            </a:r>
          </a:p>
          <a:p>
            <a:r>
              <a:rPr lang="en-US" altLang="en-US"/>
              <a:t>                      requires a </a:t>
            </a:r>
            <a:r>
              <a:rPr lang="en-US" altLang="en-US">
                <a:solidFill>
                  <a:srgbClr val="0000FF"/>
                </a:solidFill>
              </a:rPr>
              <a:t>convolution</a:t>
            </a:r>
            <a:r>
              <a:rPr lang="en-US" altLang="en-US"/>
              <a:t> with </a:t>
            </a:r>
            <a:r>
              <a:rPr lang="en-US" altLang="en-US" b="1"/>
              <a:t>c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,ω) ↔ </a:t>
            </a:r>
            <a:r>
              <a:rPr lang="en-US" altLang="en-US" b="1"/>
              <a:t>c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,</a:t>
            </a:r>
            <a:r>
              <a:rPr lang="en-US" altLang="en-US" i="1"/>
              <a:t>t</a:t>
            </a:r>
            <a:r>
              <a:rPr lang="en-US" altLang="en-US"/>
              <a:t>)</a:t>
            </a:r>
          </a:p>
        </p:txBody>
      </p:sp>
      <p:sp>
        <p:nvSpPr>
          <p:cNvPr id="21507" name="TextBox 3">
            <a:extLst>
              <a:ext uri="{FF2B5EF4-FFF2-40B4-BE49-F238E27FC236}">
                <a16:creationId xmlns:a16="http://schemas.microsoft.com/office/drawing/2014/main" id="{B18C95CA-276C-E447-ABEC-62243838A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0988" y="4267200"/>
            <a:ext cx="608012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100"/>
              <a:t>Fourier</a:t>
            </a:r>
          </a:p>
        </p:txBody>
      </p:sp>
      <p:sp>
        <p:nvSpPr>
          <p:cNvPr id="21508" name="TextBox 4">
            <a:extLst>
              <a:ext uri="{FF2B5EF4-FFF2-40B4-BE49-F238E27FC236}">
                <a16:creationId xmlns:a16="http://schemas.microsoft.com/office/drawing/2014/main" id="{FF056EE2-8871-0343-9BC2-CE6FFE1A7F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2650" y="4643438"/>
            <a:ext cx="507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currents(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,t) = </a:t>
            </a:r>
            <a:r>
              <a:rPr lang="en-US" altLang="en-US" i="1">
                <a:solidFill>
                  <a:srgbClr val="0000FF"/>
                </a:solidFill>
              </a:rPr>
              <a:t>p</a:t>
            </a:r>
            <a:r>
              <a:rPr lang="en-US" altLang="en-US">
                <a:solidFill>
                  <a:srgbClr val="0000FF"/>
                </a:solidFill>
              </a:rPr>
              <a:t>(</a:t>
            </a:r>
            <a:r>
              <a:rPr lang="en-US" altLang="en-US" i="1">
                <a:solidFill>
                  <a:srgbClr val="0000FF"/>
                </a:solidFill>
              </a:rPr>
              <a:t>t</a:t>
            </a:r>
            <a:r>
              <a:rPr lang="en-US" altLang="en-US">
                <a:solidFill>
                  <a:srgbClr val="0000FF"/>
                </a:solidFill>
              </a:rPr>
              <a:t>) * </a:t>
            </a:r>
            <a:r>
              <a:rPr lang="en-US" altLang="en-US" b="1">
                <a:solidFill>
                  <a:srgbClr val="0000FF"/>
                </a:solidFill>
              </a:rPr>
              <a:t>c</a:t>
            </a:r>
            <a:r>
              <a:rPr lang="en-US" altLang="en-US">
                <a:solidFill>
                  <a:srgbClr val="0000FF"/>
                </a:solidFill>
              </a:rPr>
              <a:t>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,</a:t>
            </a:r>
            <a:r>
              <a:rPr lang="en-US" altLang="en-US" i="1">
                <a:solidFill>
                  <a:srgbClr val="0000FF"/>
                </a:solidFill>
              </a:rPr>
              <a:t>t</a:t>
            </a:r>
            <a:r>
              <a:rPr lang="en-US" altLang="en-US">
                <a:solidFill>
                  <a:srgbClr val="0000FF"/>
                </a:solidFill>
              </a:rPr>
              <a:t>) </a:t>
            </a:r>
            <a:r>
              <a:rPr lang="en-US" altLang="en-US"/>
              <a:t>≈ </a:t>
            </a:r>
            <a:r>
              <a:rPr lang="en-US" altLang="en-US" i="1"/>
              <a:t>p</a:t>
            </a:r>
            <a:r>
              <a:rPr lang="en-US" altLang="en-US"/>
              <a:t>(</a:t>
            </a:r>
            <a:r>
              <a:rPr lang="en-US" altLang="en-US" i="1"/>
              <a:t>t</a:t>
            </a:r>
            <a:r>
              <a:rPr lang="en-US" altLang="en-US"/>
              <a:t>) </a:t>
            </a:r>
            <a:r>
              <a:rPr lang="en-US" altLang="en-US" b="1"/>
              <a:t>c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,ω)</a:t>
            </a:r>
          </a:p>
        </p:txBody>
      </p:sp>
      <p:sp>
        <p:nvSpPr>
          <p:cNvPr id="21509" name="TextBox 5">
            <a:extLst>
              <a:ext uri="{FF2B5EF4-FFF2-40B4-BE49-F238E27FC236}">
                <a16:creationId xmlns:a16="http://schemas.microsoft.com/office/drawing/2014/main" id="{E9888BE1-24C5-D944-B52D-D1600BA5D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5338" y="3957638"/>
            <a:ext cx="28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ˆ</a:t>
            </a:r>
          </a:p>
        </p:txBody>
      </p:sp>
      <p:sp>
        <p:nvSpPr>
          <p:cNvPr id="21510" name="TextBox 6">
            <a:extLst>
              <a:ext uri="{FF2B5EF4-FFF2-40B4-BE49-F238E27FC236}">
                <a16:creationId xmlns:a16="http://schemas.microsoft.com/office/drawing/2014/main" id="{8261A235-9F77-6A4D-BE84-F6B94F61E8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985838"/>
            <a:ext cx="64579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(if not solved, </a:t>
            </a:r>
            <a:r>
              <a:rPr lang="en-US" altLang="en-US">
                <a:solidFill>
                  <a:srgbClr val="0000FF"/>
                </a:solidFill>
              </a:rPr>
              <a:t>undesired excitation of other w</a:t>
            </a:r>
            <a:r>
              <a:rPr lang="en-US" altLang="en-US"/>
              <a:t>aves)</a:t>
            </a:r>
          </a:p>
        </p:txBody>
      </p:sp>
      <p:sp>
        <p:nvSpPr>
          <p:cNvPr id="21511" name="TextBox 7">
            <a:extLst>
              <a:ext uri="{FF2B5EF4-FFF2-40B4-BE49-F238E27FC236}">
                <a16:creationId xmlns:a16="http://schemas.microsoft.com/office/drawing/2014/main" id="{FD4A8989-9A65-BD44-897A-352ECADDB5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353050"/>
            <a:ext cx="72691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– convolutions </a:t>
            </a:r>
            <a:r>
              <a:rPr lang="en-US" altLang="en-US">
                <a:solidFill>
                  <a:srgbClr val="0000FF"/>
                </a:solidFill>
              </a:rPr>
              <a:t>expensive</a:t>
            </a:r>
            <a:r>
              <a:rPr lang="en-US" altLang="en-US"/>
              <a:t>, can be approximated by</a:t>
            </a:r>
          </a:p>
          <a:p>
            <a:r>
              <a:rPr lang="en-US" altLang="en-US"/>
              <a:t>   finite-time (FIR/IIR) calculations using DSP techniques</a:t>
            </a:r>
          </a:p>
          <a:p>
            <a:r>
              <a:rPr lang="en-US" altLang="en-US"/>
              <a:t>– specialized methods are known for </a:t>
            </a:r>
            <a:r>
              <a:rPr lang="en-US" altLang="en-US">
                <a:solidFill>
                  <a:srgbClr val="0000FF"/>
                </a:solidFill>
              </a:rPr>
              <a:t>planewave sources</a:t>
            </a:r>
          </a:p>
        </p:txBody>
      </p:sp>
      <p:sp>
        <p:nvSpPr>
          <p:cNvPr id="21512" name="TextBox 8">
            <a:extLst>
              <a:ext uri="{FF2B5EF4-FFF2-40B4-BE49-F238E27FC236}">
                <a16:creationId xmlns:a16="http://schemas.microsoft.com/office/drawing/2014/main" id="{A37071C6-6D8A-B042-8B96-BB234B814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1371600"/>
            <a:ext cx="3767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[ review article: arXiv:1301.5366 ]</a:t>
            </a:r>
          </a:p>
        </p:txBody>
      </p:sp>
      <p:sp>
        <p:nvSpPr>
          <p:cNvPr id="21513" name="TextBox 9">
            <a:extLst>
              <a:ext uri="{FF2B5EF4-FFF2-40B4-BE49-F238E27FC236}">
                <a16:creationId xmlns:a16="http://schemas.microsoft.com/office/drawing/2014/main" id="{69072346-175D-2740-9D38-41FA7CCB45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0463" y="4625975"/>
            <a:ext cx="2873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ˆ</a:t>
            </a:r>
          </a:p>
        </p:txBody>
      </p:sp>
      <p:sp>
        <p:nvSpPr>
          <p:cNvPr id="21514" name="TextBox 10">
            <a:extLst>
              <a:ext uri="{FF2B5EF4-FFF2-40B4-BE49-F238E27FC236}">
                <a16:creationId xmlns:a16="http://schemas.microsoft.com/office/drawing/2014/main" id="{4252C8C5-589C-084C-858B-58143C29E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995863"/>
            <a:ext cx="17303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 i="1"/>
              <a:t>narrow</a:t>
            </a:r>
            <a:r>
              <a:rPr lang="en-US" altLang="en-US" sz="1600"/>
              <a:t>-bandwidth</a:t>
            </a:r>
          </a:p>
        </p:txBody>
      </p:sp>
      <p:sp>
        <p:nvSpPr>
          <p:cNvPr id="21515" name="TextBox 12">
            <a:extLst>
              <a:ext uri="{FF2B5EF4-FFF2-40B4-BE49-F238E27FC236}">
                <a16:creationId xmlns:a16="http://schemas.microsoft.com/office/drawing/2014/main" id="{2E6852B2-1CE1-2C45-AD7D-E0C6D05D0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1225" y="6443663"/>
            <a:ext cx="25431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(have numerical dispersion!)</a:t>
            </a:r>
          </a:p>
        </p:txBody>
      </p:sp>
      <p:sp>
        <p:nvSpPr>
          <p:cNvPr id="21516" name="TextBox 13">
            <a:extLst>
              <a:ext uri="{FF2B5EF4-FFF2-40B4-BE49-F238E27FC236}">
                <a16:creationId xmlns:a16="http://schemas.microsoft.com/office/drawing/2014/main" id="{D0EF348C-4DC0-5248-AD7C-3BD2E44D7F8A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-799306" y="4833144"/>
            <a:ext cx="2355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time domain </a:t>
            </a:r>
            <a:r>
              <a:rPr lang="en-US" altLang="en-US"/>
              <a:t>only</a:t>
            </a:r>
          </a:p>
        </p:txBody>
      </p:sp>
    </p:spTree>
    <p:extLst>
      <p:ext uri="{BB962C8B-B14F-4D97-AF65-F5344CB8AC3E}">
        <p14:creationId xmlns:p14="http://schemas.microsoft.com/office/powerpoint/2010/main" val="646265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E4A40DD5-431B-074D-A622-BE615C2912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019800"/>
            <a:ext cx="8001000" cy="762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53A2990A-0F2A-EE46-85B2-DD2D1610DC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39200" cy="990600"/>
          </a:xfrm>
        </p:spPr>
        <p:txBody>
          <a:bodyPr/>
          <a:lstStyle/>
          <a:p>
            <a:pPr eaLnBrk="1" hangingPunct="1">
              <a:defRPr/>
            </a:pPr>
            <a:r>
              <a:rPr lang="en-US" sz="3600">
                <a:cs typeface="+mj-cs"/>
              </a:rPr>
              <a:t>Development of Classical EM Computations</a:t>
            </a:r>
          </a:p>
        </p:txBody>
      </p:sp>
      <p:sp>
        <p:nvSpPr>
          <p:cNvPr id="9220" name="Oval 4">
            <a:extLst>
              <a:ext uri="{FF2B5EF4-FFF2-40B4-BE49-F238E27FC236}">
                <a16:creationId xmlns:a16="http://schemas.microsoft.com/office/drawing/2014/main" id="{3917BD25-EC76-264B-92CB-DE2BAA0E8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889000"/>
            <a:ext cx="533400" cy="533400"/>
          </a:xfrm>
          <a:prstGeom prst="ellipse">
            <a:avLst/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latin typeface="Times" charset="0"/>
                <a:ea typeface="ＭＳ Ｐゴシック" charset="0"/>
              </a:rPr>
              <a:t>1</a:t>
            </a:r>
          </a:p>
        </p:txBody>
      </p:sp>
      <p:sp>
        <p:nvSpPr>
          <p:cNvPr id="9221" name="Text Box 5">
            <a:extLst>
              <a:ext uri="{FF2B5EF4-FFF2-40B4-BE49-F238E27FC236}">
                <a16:creationId xmlns:a16="http://schemas.microsoft.com/office/drawing/2014/main" id="{C91A72B5-B207-3D43-90BB-7F8C3570E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858838"/>
            <a:ext cx="34480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Analytical solutions</a:t>
            </a:r>
          </a:p>
        </p:txBody>
      </p:sp>
      <p:sp>
        <p:nvSpPr>
          <p:cNvPr id="9222" name="Oval 6">
            <a:extLst>
              <a:ext uri="{FF2B5EF4-FFF2-40B4-BE49-F238E27FC236}">
                <a16:creationId xmlns:a16="http://schemas.microsoft.com/office/drawing/2014/main" id="{B0FCF92F-A466-AF46-8DD3-AFDF9CDE9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604963"/>
            <a:ext cx="533400" cy="533400"/>
          </a:xfrm>
          <a:prstGeom prst="ellipse">
            <a:avLst/>
          </a:prstGeom>
          <a:solidFill>
            <a:srgbClr val="CCCC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latin typeface="Times" charset="0"/>
                <a:ea typeface="ＭＳ Ｐゴシック" charset="0"/>
              </a:rPr>
              <a:t>2</a:t>
            </a:r>
          </a:p>
        </p:txBody>
      </p:sp>
      <p:sp>
        <p:nvSpPr>
          <p:cNvPr id="9223" name="Text Box 7">
            <a:extLst>
              <a:ext uri="{FF2B5EF4-FFF2-40B4-BE49-F238E27FC236}">
                <a16:creationId xmlns:a16="http://schemas.microsoft.com/office/drawing/2014/main" id="{9634447C-C5D4-6546-B4C0-A92306D91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74800"/>
            <a:ext cx="7569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Semi-analytical solutions</a:t>
            </a:r>
            <a:r>
              <a:rPr lang="en-US" sz="3200">
                <a:latin typeface="Times" charset="0"/>
                <a:ea typeface="ＭＳ Ｐゴシック" charset="0"/>
              </a:rPr>
              <a:t> &amp;</a:t>
            </a:r>
            <a:r>
              <a:rPr lang="en-US" sz="32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 </a:t>
            </a:r>
            <a:r>
              <a:rPr lang="en-US" sz="3200">
                <a:latin typeface="Times" charset="0"/>
                <a:ea typeface="ＭＳ Ｐゴシック" charset="0"/>
              </a:rPr>
              <a:t>spectral methods</a:t>
            </a:r>
            <a:endParaRPr lang="en-US" sz="3200">
              <a:solidFill>
                <a:schemeClr val="accent2"/>
              </a:solidFill>
              <a:latin typeface="Times" charset="0"/>
              <a:ea typeface="ＭＳ Ｐゴシック" charset="0"/>
            </a:endParaRPr>
          </a:p>
        </p:txBody>
      </p:sp>
      <p:sp>
        <p:nvSpPr>
          <p:cNvPr id="9224" name="Oval 8">
            <a:extLst>
              <a:ext uri="{FF2B5EF4-FFF2-40B4-BE49-F238E27FC236}">
                <a16:creationId xmlns:a16="http://schemas.microsoft.com/office/drawing/2014/main" id="{DD92E8D7-3DEA-D544-B90A-6D101A9AD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316163"/>
            <a:ext cx="533400" cy="533400"/>
          </a:xfrm>
          <a:prstGeom prst="ellipse">
            <a:avLst/>
          </a:prstGeom>
          <a:solidFill>
            <a:srgbClr val="FFFF66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b="1">
                <a:latin typeface="Times" charset="0"/>
                <a:ea typeface="ＭＳ Ｐゴシック" charset="0"/>
              </a:rPr>
              <a:t>3</a:t>
            </a:r>
          </a:p>
        </p:txBody>
      </p:sp>
      <p:sp>
        <p:nvSpPr>
          <p:cNvPr id="9225" name="Text Box 9">
            <a:extLst>
              <a:ext uri="{FF2B5EF4-FFF2-40B4-BE49-F238E27FC236}">
                <a16:creationId xmlns:a16="http://schemas.microsoft.com/office/drawing/2014/main" id="{991FC458-0C99-244A-A2E1-45D8FE21E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286000"/>
            <a:ext cx="776446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Brute force: </a:t>
            </a:r>
            <a:r>
              <a:rPr lang="en-US" sz="3200" dirty="0">
                <a:latin typeface="Times" charset="0"/>
                <a:ea typeface="ＭＳ Ｐゴシック" charset="0"/>
              </a:rPr>
              <a:t>generic grid/mesh</a:t>
            </a:r>
            <a:r>
              <a:rPr lang="en-US" dirty="0">
                <a:latin typeface="Times" charset="0"/>
                <a:ea typeface="ＭＳ Ｐゴシック" charset="0"/>
              </a:rPr>
              <a:t> (or generic spectral)</a:t>
            </a:r>
            <a:endParaRPr lang="en-US" sz="3200" dirty="0">
              <a:solidFill>
                <a:schemeClr val="accent2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F580D2D8-3426-7E4E-9016-B673D9C26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363" y="4391025"/>
            <a:ext cx="15811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21514" name="Group 11">
            <a:extLst>
              <a:ext uri="{FF2B5EF4-FFF2-40B4-BE49-F238E27FC236}">
                <a16:creationId xmlns:a16="http://schemas.microsoft.com/office/drawing/2014/main" id="{FDC790E5-51F0-E847-9837-82342B670C43}"/>
              </a:ext>
            </a:extLst>
          </p:cNvPr>
          <p:cNvGrpSpPr>
            <a:grpSpLocks/>
          </p:cNvGrpSpPr>
          <p:nvPr/>
        </p:nvGrpSpPr>
        <p:grpSpPr bwMode="auto">
          <a:xfrm>
            <a:off x="80963" y="4619625"/>
            <a:ext cx="1219200" cy="1219200"/>
            <a:chOff x="336" y="3408"/>
            <a:chExt cx="768" cy="768"/>
          </a:xfrm>
        </p:grpSpPr>
        <p:sp>
          <p:nvSpPr>
            <p:cNvPr id="9228" name="Line 12">
              <a:extLst>
                <a:ext uri="{FF2B5EF4-FFF2-40B4-BE49-F238E27FC236}">
                  <a16:creationId xmlns:a16="http://schemas.microsoft.com/office/drawing/2014/main" id="{CD824071-33E7-F548-B53D-0701D697C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29" name="Line 13">
              <a:extLst>
                <a:ext uri="{FF2B5EF4-FFF2-40B4-BE49-F238E27FC236}">
                  <a16:creationId xmlns:a16="http://schemas.microsoft.com/office/drawing/2014/main" id="{FB539782-9AD7-E647-BC5A-A240C8E105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30" name="Line 14">
              <a:extLst>
                <a:ext uri="{FF2B5EF4-FFF2-40B4-BE49-F238E27FC236}">
                  <a16:creationId xmlns:a16="http://schemas.microsoft.com/office/drawing/2014/main" id="{843ADDE0-0AA8-6346-B720-8BB6020695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31" name="Line 15">
              <a:extLst>
                <a:ext uri="{FF2B5EF4-FFF2-40B4-BE49-F238E27FC236}">
                  <a16:creationId xmlns:a16="http://schemas.microsoft.com/office/drawing/2014/main" id="{4B7FBB24-15C8-7D47-864C-6404D300A4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32" name="Line 16">
              <a:extLst>
                <a:ext uri="{FF2B5EF4-FFF2-40B4-BE49-F238E27FC236}">
                  <a16:creationId xmlns:a16="http://schemas.microsoft.com/office/drawing/2014/main" id="{33CFE4B0-3AF3-8147-BB0B-1AEE060CA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33" name="Line 17">
              <a:extLst>
                <a:ext uri="{FF2B5EF4-FFF2-40B4-BE49-F238E27FC236}">
                  <a16:creationId xmlns:a16="http://schemas.microsoft.com/office/drawing/2014/main" id="{5E8C2DAB-8C29-DE4F-B1C9-2C6B808A25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34" name="Line 18">
              <a:extLst>
                <a:ext uri="{FF2B5EF4-FFF2-40B4-BE49-F238E27FC236}">
                  <a16:creationId xmlns:a16="http://schemas.microsoft.com/office/drawing/2014/main" id="{FF9BEB3D-ECF7-C848-9C3E-695185FBF0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35" name="Line 19">
              <a:extLst>
                <a:ext uri="{FF2B5EF4-FFF2-40B4-BE49-F238E27FC236}">
                  <a16:creationId xmlns:a16="http://schemas.microsoft.com/office/drawing/2014/main" id="{FF57A527-C425-7047-AB93-737504281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36" name="Line 20">
              <a:extLst>
                <a:ext uri="{FF2B5EF4-FFF2-40B4-BE49-F238E27FC236}">
                  <a16:creationId xmlns:a16="http://schemas.microsoft.com/office/drawing/2014/main" id="{EA13E178-F8A0-594C-8F63-E3B779A627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37" name="Line 21">
              <a:extLst>
                <a:ext uri="{FF2B5EF4-FFF2-40B4-BE49-F238E27FC236}">
                  <a16:creationId xmlns:a16="http://schemas.microsoft.com/office/drawing/2014/main" id="{42D92E77-48A5-C94E-A871-6530C2B980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38" name="Line 22">
              <a:extLst>
                <a:ext uri="{FF2B5EF4-FFF2-40B4-BE49-F238E27FC236}">
                  <a16:creationId xmlns:a16="http://schemas.microsoft.com/office/drawing/2014/main" id="{F6503D12-96D0-A442-A1A3-4469429B24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6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39" name="Line 23">
              <a:extLst>
                <a:ext uri="{FF2B5EF4-FFF2-40B4-BE49-F238E27FC236}">
                  <a16:creationId xmlns:a16="http://schemas.microsoft.com/office/drawing/2014/main" id="{F4703364-69C7-544D-88E4-45255944CA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40" name="Line 24">
              <a:extLst>
                <a:ext uri="{FF2B5EF4-FFF2-40B4-BE49-F238E27FC236}">
                  <a16:creationId xmlns:a16="http://schemas.microsoft.com/office/drawing/2014/main" id="{10D19EC1-12EE-E24C-909D-92A81D4C5E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41" name="Line 25">
              <a:extLst>
                <a:ext uri="{FF2B5EF4-FFF2-40B4-BE49-F238E27FC236}">
                  <a16:creationId xmlns:a16="http://schemas.microsoft.com/office/drawing/2014/main" id="{64E8ADA3-38CF-B441-AE5F-9D1B2560A5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42" name="Line 26">
              <a:extLst>
                <a:ext uri="{FF2B5EF4-FFF2-40B4-BE49-F238E27FC236}">
                  <a16:creationId xmlns:a16="http://schemas.microsoft.com/office/drawing/2014/main" id="{7DDFA18E-FF2B-0240-BBE9-59764C45C8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43" name="Line 27">
              <a:extLst>
                <a:ext uri="{FF2B5EF4-FFF2-40B4-BE49-F238E27FC236}">
                  <a16:creationId xmlns:a16="http://schemas.microsoft.com/office/drawing/2014/main" id="{E0B91DFE-2349-0744-86BB-C5328DB53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44" name="Line 28">
              <a:extLst>
                <a:ext uri="{FF2B5EF4-FFF2-40B4-BE49-F238E27FC236}">
                  <a16:creationId xmlns:a16="http://schemas.microsoft.com/office/drawing/2014/main" id="{3043387C-82DC-2D4C-8C56-00BFA5657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21515" name="Group 29">
            <a:extLst>
              <a:ext uri="{FF2B5EF4-FFF2-40B4-BE49-F238E27FC236}">
                <a16:creationId xmlns:a16="http://schemas.microsoft.com/office/drawing/2014/main" id="{62D52E0D-B814-1A4A-A978-DEFBC411707A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80963" y="4619625"/>
            <a:ext cx="1219200" cy="1219200"/>
            <a:chOff x="336" y="3408"/>
            <a:chExt cx="768" cy="768"/>
          </a:xfrm>
        </p:grpSpPr>
        <p:sp>
          <p:nvSpPr>
            <p:cNvPr id="9246" name="Line 30">
              <a:extLst>
                <a:ext uri="{FF2B5EF4-FFF2-40B4-BE49-F238E27FC236}">
                  <a16:creationId xmlns:a16="http://schemas.microsoft.com/office/drawing/2014/main" id="{AED3F77C-AF9F-D244-A8D8-C49D3D6B2F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47" name="Line 31">
              <a:extLst>
                <a:ext uri="{FF2B5EF4-FFF2-40B4-BE49-F238E27FC236}">
                  <a16:creationId xmlns:a16="http://schemas.microsoft.com/office/drawing/2014/main" id="{ED846CAC-75A3-2040-9C55-34FD0D13BA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48" name="Line 32">
              <a:extLst>
                <a:ext uri="{FF2B5EF4-FFF2-40B4-BE49-F238E27FC236}">
                  <a16:creationId xmlns:a16="http://schemas.microsoft.com/office/drawing/2014/main" id="{BFF9A8C1-6FA7-B14D-B3D8-DFD9E534FA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49" name="Line 33">
              <a:extLst>
                <a:ext uri="{FF2B5EF4-FFF2-40B4-BE49-F238E27FC236}">
                  <a16:creationId xmlns:a16="http://schemas.microsoft.com/office/drawing/2014/main" id="{FEC97859-9D4C-464D-ACA0-242906B3D3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8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50" name="Line 34">
              <a:extLst>
                <a:ext uri="{FF2B5EF4-FFF2-40B4-BE49-F238E27FC236}">
                  <a16:creationId xmlns:a16="http://schemas.microsoft.com/office/drawing/2014/main" id="{45D4637A-C796-4046-98FD-1F78BB57C2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51" name="Line 35">
              <a:extLst>
                <a:ext uri="{FF2B5EF4-FFF2-40B4-BE49-F238E27FC236}">
                  <a16:creationId xmlns:a16="http://schemas.microsoft.com/office/drawing/2014/main" id="{B5550225-A920-684D-A4B1-77CC15F78E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4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52" name="Line 36">
              <a:extLst>
                <a:ext uri="{FF2B5EF4-FFF2-40B4-BE49-F238E27FC236}">
                  <a16:creationId xmlns:a16="http://schemas.microsoft.com/office/drawing/2014/main" id="{EE771A34-7663-D146-8BF4-852C780E48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2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53" name="Line 37">
              <a:extLst>
                <a:ext uri="{FF2B5EF4-FFF2-40B4-BE49-F238E27FC236}">
                  <a16:creationId xmlns:a16="http://schemas.microsoft.com/office/drawing/2014/main" id="{1F2C43DF-498B-CF45-B4BC-6099643B92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54" name="Line 38">
              <a:extLst>
                <a:ext uri="{FF2B5EF4-FFF2-40B4-BE49-F238E27FC236}">
                  <a16:creationId xmlns:a16="http://schemas.microsoft.com/office/drawing/2014/main" id="{1A154235-109B-4A4D-ABE6-F2E7F2D5F6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0" y="3408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55" name="Line 39">
              <a:extLst>
                <a:ext uri="{FF2B5EF4-FFF2-40B4-BE49-F238E27FC236}">
                  <a16:creationId xmlns:a16="http://schemas.microsoft.com/office/drawing/2014/main" id="{EC5A443C-7534-E748-ACF2-4E6EE1E04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6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56" name="Line 40">
              <a:extLst>
                <a:ext uri="{FF2B5EF4-FFF2-40B4-BE49-F238E27FC236}">
                  <a16:creationId xmlns:a16="http://schemas.microsoft.com/office/drawing/2014/main" id="{C02E731B-F76B-474C-B6C9-5C2C28915F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4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57" name="Line 41">
              <a:extLst>
                <a:ext uri="{FF2B5EF4-FFF2-40B4-BE49-F238E27FC236}">
                  <a16:creationId xmlns:a16="http://schemas.microsoft.com/office/drawing/2014/main" id="{FB862A07-8A11-384C-9C76-F903B967C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2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58" name="Line 42">
              <a:extLst>
                <a:ext uri="{FF2B5EF4-FFF2-40B4-BE49-F238E27FC236}">
                  <a16:creationId xmlns:a16="http://schemas.microsoft.com/office/drawing/2014/main" id="{E2B34A36-D5F4-C841-81D4-C853BDDF47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0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59" name="Line 43">
              <a:extLst>
                <a:ext uri="{FF2B5EF4-FFF2-40B4-BE49-F238E27FC236}">
                  <a16:creationId xmlns:a16="http://schemas.microsoft.com/office/drawing/2014/main" id="{C46E24EF-DA94-7844-A851-6152844E14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8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60" name="Line 44">
              <a:extLst>
                <a:ext uri="{FF2B5EF4-FFF2-40B4-BE49-F238E27FC236}">
                  <a16:creationId xmlns:a16="http://schemas.microsoft.com/office/drawing/2014/main" id="{FDDDAECF-09B2-E144-B9B7-1E1AE441ED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6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61" name="Line 45">
              <a:extLst>
                <a:ext uri="{FF2B5EF4-FFF2-40B4-BE49-F238E27FC236}">
                  <a16:creationId xmlns:a16="http://schemas.microsoft.com/office/drawing/2014/main" id="{F7C78BCE-B625-CE43-AA3B-42BFA214FC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4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62" name="Line 46">
              <a:extLst>
                <a:ext uri="{FF2B5EF4-FFF2-40B4-BE49-F238E27FC236}">
                  <a16:creationId xmlns:a16="http://schemas.microsoft.com/office/drawing/2014/main" id="{CDAACF92-84F1-FF4E-BE2F-03DEB11195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2" y="3410"/>
              <a:ext cx="0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9263" name="Text Box 47">
            <a:extLst>
              <a:ext uri="{FF2B5EF4-FFF2-40B4-BE49-F238E27FC236}">
                <a16:creationId xmlns:a16="http://schemas.microsoft.com/office/drawing/2014/main" id="{76C63026-F805-8C43-B6B4-A535EA63F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3963" y="4502150"/>
            <a:ext cx="2582862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ym typeface="Symbol" pitchFamily="2" charset="2"/>
              </a:rPr>
              <a:t>←</a:t>
            </a:r>
            <a:r>
              <a:rPr lang="en-US" altLang="en-US" sz="2000">
                <a:solidFill>
                  <a:schemeClr val="accent2"/>
                </a:solidFill>
              </a:rPr>
              <a:t>finite differences</a:t>
            </a:r>
          </a:p>
          <a:p>
            <a:r>
              <a:rPr lang="en-US" altLang="en-US" sz="2000" i="1"/>
              <a:t>  (or</a:t>
            </a:r>
            <a:r>
              <a:rPr lang="en-US" altLang="en-US" sz="2000" i="1">
                <a:solidFill>
                  <a:schemeClr val="accent2"/>
                </a:solidFill>
              </a:rPr>
              <a:t> Fourier series</a:t>
            </a:r>
            <a:r>
              <a:rPr lang="en-US" altLang="en-US" sz="2000" i="1"/>
              <a:t>)</a:t>
            </a:r>
            <a:endParaRPr lang="en-US" altLang="en-US" sz="2000">
              <a:solidFill>
                <a:schemeClr val="accent2"/>
              </a:solidFill>
            </a:endParaRPr>
          </a:p>
          <a:p>
            <a:endParaRPr lang="en-US" altLang="en-US" sz="2000"/>
          </a:p>
          <a:p>
            <a:r>
              <a:rPr lang="en-US" altLang="en-US" sz="2000"/>
              <a:t>     &amp; </a:t>
            </a:r>
            <a:r>
              <a:rPr lang="en-US" altLang="en-US" sz="2000">
                <a:solidFill>
                  <a:schemeClr val="accent2"/>
                </a:solidFill>
              </a:rPr>
              <a:t>finite elements</a:t>
            </a:r>
            <a:r>
              <a:rPr lang="en-US" altLang="en-US" sz="2000">
                <a:sym typeface="Symbol" pitchFamily="2" charset="2"/>
              </a:rPr>
              <a:t>→</a:t>
            </a:r>
            <a:endParaRPr lang="en-US" altLang="en-US" sz="2000"/>
          </a:p>
        </p:txBody>
      </p:sp>
      <p:sp>
        <p:nvSpPr>
          <p:cNvPr id="9264" name="Text Box 48">
            <a:extLst>
              <a:ext uri="{FF2B5EF4-FFF2-40B4-BE49-F238E27FC236}">
                <a16:creationId xmlns:a16="http://schemas.microsoft.com/office/drawing/2014/main" id="{C5A619D5-2919-F742-BD1A-BF41D28D2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838" y="3108325"/>
            <a:ext cx="51355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</a:rPr>
              <a:t>PDEs</a:t>
            </a:r>
            <a:r>
              <a:rPr lang="en-US" altLang="en-US"/>
              <a:t>: discretize </a:t>
            </a:r>
            <a:r>
              <a:rPr lang="en-US" altLang="en-US">
                <a:solidFill>
                  <a:srgbClr val="FF0000"/>
                </a:solidFill>
              </a:rPr>
              <a:t>space</a:t>
            </a:r>
            <a:r>
              <a:rPr lang="en-US" altLang="en-US"/>
              <a:t> into grid/mesh</a:t>
            </a:r>
          </a:p>
          <a:p>
            <a:r>
              <a:rPr lang="en-US" altLang="en-US"/>
              <a:t>— </a:t>
            </a:r>
            <a:r>
              <a:rPr lang="en-US" altLang="en-US">
                <a:solidFill>
                  <a:srgbClr val="FF0000"/>
                </a:solidFill>
              </a:rPr>
              <a:t>simple</a:t>
            </a:r>
            <a:r>
              <a:rPr lang="en-US" altLang="en-US"/>
              <a:t> (low-degree polynomial)</a:t>
            </a:r>
          </a:p>
          <a:p>
            <a:r>
              <a:rPr lang="en-US" altLang="en-US"/>
              <a:t>     </a:t>
            </a:r>
            <a:r>
              <a:rPr lang="en-US" altLang="en-US">
                <a:solidFill>
                  <a:srgbClr val="FF0000"/>
                </a:solidFill>
              </a:rPr>
              <a:t>approximations</a:t>
            </a:r>
            <a:r>
              <a:rPr lang="en-US" altLang="en-US"/>
              <a:t> in each pixel/</a:t>
            </a:r>
            <a:r>
              <a:rPr lang="en-US" altLang="en-US">
                <a:solidFill>
                  <a:srgbClr val="FF0000"/>
                </a:solidFill>
              </a:rPr>
              <a:t>element</a:t>
            </a:r>
            <a:endParaRPr lang="en-US" altLang="en-US"/>
          </a:p>
        </p:txBody>
      </p:sp>
      <p:sp>
        <p:nvSpPr>
          <p:cNvPr id="9265" name="Text Box 49">
            <a:extLst>
              <a:ext uri="{FF2B5EF4-FFF2-40B4-BE49-F238E27FC236}">
                <a16:creationId xmlns:a16="http://schemas.microsoft.com/office/drawing/2014/main" id="{CB14C08E-FA8D-DE4C-A9C8-26EA01FF7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6019800"/>
            <a:ext cx="79025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accent2"/>
                </a:solidFill>
              </a:rPr>
              <a:t>lose orders of magnitude</a:t>
            </a:r>
            <a:r>
              <a:rPr lang="en-US" altLang="en-US"/>
              <a:t> in performance … </a:t>
            </a:r>
            <a:r>
              <a:rPr lang="en-US" altLang="en-US" i="1"/>
              <a:t>but</a:t>
            </a:r>
            <a:r>
              <a:rPr lang="en-US" altLang="en-US"/>
              <a:t> </a:t>
            </a:r>
            <a:r>
              <a:rPr lang="en-US" altLang="en-US">
                <a:solidFill>
                  <a:schemeClr val="accent2"/>
                </a:solidFill>
              </a:rPr>
              <a:t>re-usable code</a:t>
            </a:r>
          </a:p>
          <a:p>
            <a:pPr algn="ctr"/>
            <a:r>
              <a:rPr lang="en-US" altLang="en-US"/>
              <a:t>€ computer time  &lt;&lt; €€€€ programmer time</a:t>
            </a:r>
          </a:p>
        </p:txBody>
      </p:sp>
      <p:pic>
        <p:nvPicPr>
          <p:cNvPr id="9266" name="Picture 50">
            <a:extLst>
              <a:ext uri="{FF2B5EF4-FFF2-40B4-BE49-F238E27FC236}">
                <a16:creationId xmlns:a16="http://schemas.microsoft.com/office/drawing/2014/main" id="{6E92CCA1-BC54-C240-9E94-413732CD4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400" y="4535488"/>
            <a:ext cx="1778000" cy="148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267" name="Text Box 51">
            <a:extLst>
              <a:ext uri="{FF2B5EF4-FFF2-40B4-BE49-F238E27FC236}">
                <a16:creationId xmlns:a16="http://schemas.microsoft.com/office/drawing/2014/main" id="{33CD9E09-AB57-964D-9E65-53FBF8470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2971800"/>
            <a:ext cx="3814763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chemeClr val="accent2"/>
                </a:solidFill>
              </a:rPr>
              <a:t>integral equations</a:t>
            </a:r>
            <a:r>
              <a:rPr lang="en-US" altLang="en-US"/>
              <a:t>:</a:t>
            </a:r>
          </a:p>
          <a:p>
            <a:r>
              <a:rPr lang="en-US" altLang="en-US"/>
              <a:t>— </a:t>
            </a:r>
            <a:r>
              <a:rPr lang="en-US" altLang="en-US">
                <a:solidFill>
                  <a:srgbClr val="FF0000"/>
                </a:solidFill>
              </a:rPr>
              <a:t>boundary elements </a:t>
            </a:r>
            <a:r>
              <a:rPr lang="en-US" altLang="en-US"/>
              <a:t>mesh</a:t>
            </a:r>
          </a:p>
          <a:p>
            <a:r>
              <a:rPr lang="en-US" altLang="en-US"/>
              <a:t>     </a:t>
            </a:r>
            <a:r>
              <a:rPr lang="en-US" altLang="en-US">
                <a:solidFill>
                  <a:srgbClr val="FF0000"/>
                </a:solidFill>
              </a:rPr>
              <a:t>surface </a:t>
            </a:r>
            <a:r>
              <a:rPr lang="en-US" altLang="en-US"/>
              <a:t>unknowns coupled</a:t>
            </a:r>
          </a:p>
          <a:p>
            <a:r>
              <a:rPr lang="en-US" altLang="en-US"/>
              <a:t>     by Green</a:t>
            </a:r>
            <a:r>
              <a:rPr lang="ja-JP" altLang="en-US">
                <a:latin typeface="Arial" panose="020B0604020202020204" pitchFamily="34" charset="0"/>
              </a:rPr>
              <a:t>’</a:t>
            </a:r>
            <a:r>
              <a:rPr lang="en-US" altLang="ja-JP"/>
              <a:t>s functions</a:t>
            </a:r>
            <a:endParaRPr lang="en-US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AF1D4-C926-6E47-9EDA-D69BD3746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Shortcut: Subtract two simulations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0CEC96-75CC-4244-BEF5-17F1EA14E91F}"/>
              </a:ext>
            </a:extLst>
          </p:cNvPr>
          <p:cNvSpPr/>
          <p:nvPr/>
        </p:nvSpPr>
        <p:spPr bwMode="auto">
          <a:xfrm>
            <a:off x="5486400" y="2514600"/>
            <a:ext cx="32004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A9463-D170-F242-94D3-9F3D3E4B86A7}"/>
              </a:ext>
            </a:extLst>
          </p:cNvPr>
          <p:cNvSpPr/>
          <p:nvPr/>
        </p:nvSpPr>
        <p:spPr bwMode="auto">
          <a:xfrm>
            <a:off x="762000" y="1981200"/>
            <a:ext cx="32004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E11B04-6A15-E749-8A94-0C013432C105}"/>
              </a:ext>
            </a:extLst>
          </p:cNvPr>
          <p:cNvSpPr/>
          <p:nvPr/>
        </p:nvSpPr>
        <p:spPr bwMode="auto">
          <a:xfrm rot="5400000">
            <a:off x="2247900" y="3467100"/>
            <a:ext cx="32004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3" name="TextBox 6">
            <a:extLst>
              <a:ext uri="{FF2B5EF4-FFF2-40B4-BE49-F238E27FC236}">
                <a16:creationId xmlns:a16="http://schemas.microsoft.com/office/drawing/2014/main" id="{629D72FC-F1EF-3C45-A09C-0EDF7164A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066800"/>
            <a:ext cx="7059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example: 90° bend of single-mode dielectric waveguide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47E890-7D6B-6C41-85CE-FA789A908265}"/>
              </a:ext>
            </a:extLst>
          </p:cNvPr>
          <p:cNvCxnSpPr/>
          <p:nvPr/>
        </p:nvCxnSpPr>
        <p:spPr bwMode="auto">
          <a:xfrm>
            <a:off x="1066800" y="1981200"/>
            <a:ext cx="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535" name="TextBox 9">
            <a:extLst>
              <a:ext uri="{FF2B5EF4-FFF2-40B4-BE49-F238E27FC236}">
                <a16:creationId xmlns:a16="http://schemas.microsoft.com/office/drawing/2014/main" id="{C6B86C70-B9C0-2545-B512-B869F5320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8" y="2209800"/>
            <a:ext cx="1954212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simple</a:t>
            </a:r>
          </a:p>
          <a:p>
            <a:pPr algn="ctr"/>
            <a:r>
              <a:rPr lang="en-US" altLang="en-US" sz="1800"/>
              <a:t>constant-amplitude</a:t>
            </a:r>
          </a:p>
          <a:p>
            <a:pPr algn="ctr"/>
            <a:r>
              <a:rPr lang="en-US" altLang="en-US" sz="1800"/>
              <a:t>line-current</a:t>
            </a:r>
            <a:r>
              <a:rPr lang="en-US" altLang="en-US" sz="1800">
                <a:solidFill>
                  <a:srgbClr val="FF0000"/>
                </a:solidFill>
              </a:rPr>
              <a:t> </a:t>
            </a:r>
            <a:r>
              <a:rPr lang="en-US" altLang="en-US" sz="1800" b="1">
                <a:solidFill>
                  <a:srgbClr val="FF0000"/>
                </a:solidFill>
              </a:rPr>
              <a:t>J</a:t>
            </a:r>
            <a:endParaRPr lang="en-US" altLang="en-US" sz="1800">
              <a:solidFill>
                <a:srgbClr val="FF000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2E80D25-225E-404B-8C03-8963D31EB221}"/>
              </a:ext>
            </a:extLst>
          </p:cNvPr>
          <p:cNvCxnSpPr/>
          <p:nvPr/>
        </p:nvCxnSpPr>
        <p:spPr bwMode="auto">
          <a:xfrm>
            <a:off x="5791200" y="2514600"/>
            <a:ext cx="0" cy="228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537" name="TextBox 12">
            <a:extLst>
              <a:ext uri="{FF2B5EF4-FFF2-40B4-BE49-F238E27FC236}">
                <a16:creationId xmlns:a16="http://schemas.microsoft.com/office/drawing/2014/main" id="{238EDBF7-8762-B043-9018-37AECEA91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2743200"/>
            <a:ext cx="8318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same </a:t>
            </a:r>
            <a:r>
              <a:rPr lang="en-US" altLang="en-US" sz="1800" b="1">
                <a:solidFill>
                  <a:srgbClr val="FF0000"/>
                </a:solidFill>
              </a:rPr>
              <a:t>J</a:t>
            </a:r>
            <a:endParaRPr lang="en-US" altLang="en-US" sz="1800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52DB071-F90B-A340-857A-7F930029BE80}"/>
              </a:ext>
            </a:extLst>
          </p:cNvPr>
          <p:cNvCxnSpPr/>
          <p:nvPr/>
        </p:nvCxnSpPr>
        <p:spPr bwMode="auto">
          <a:xfrm>
            <a:off x="1803400" y="1752600"/>
            <a:ext cx="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4AD6799-C5D1-6842-AFB0-91DD3D5744E2}"/>
              </a:ext>
            </a:extLst>
          </p:cNvPr>
          <p:cNvCxnSpPr/>
          <p:nvPr/>
        </p:nvCxnSpPr>
        <p:spPr bwMode="auto">
          <a:xfrm>
            <a:off x="6451600" y="2286000"/>
            <a:ext cx="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DA3FFB-68A8-6442-92AA-78EBFDDAAEE4}"/>
              </a:ext>
            </a:extLst>
          </p:cNvPr>
          <p:cNvCxnSpPr/>
          <p:nvPr/>
        </p:nvCxnSpPr>
        <p:spPr bwMode="auto">
          <a:xfrm flipH="1">
            <a:off x="3429000" y="4876800"/>
            <a:ext cx="762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541" name="TextBox 20">
            <a:extLst>
              <a:ext uri="{FF2B5EF4-FFF2-40B4-BE49-F238E27FC236}">
                <a16:creationId xmlns:a16="http://schemas.microsoft.com/office/drawing/2014/main" id="{2C20F8D3-5D9D-7743-A74E-D13A96F46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524000"/>
            <a:ext cx="2619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1"/>
              <a:t>1</a:t>
            </a:r>
          </a:p>
        </p:txBody>
      </p:sp>
      <p:sp>
        <p:nvSpPr>
          <p:cNvPr id="22542" name="TextBox 21">
            <a:extLst>
              <a:ext uri="{FF2B5EF4-FFF2-40B4-BE49-F238E27FC236}">
                <a16:creationId xmlns:a16="http://schemas.microsoft.com/office/drawing/2014/main" id="{CC2C773D-1800-5F4C-A3C7-94330E7B1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7863" y="4710113"/>
            <a:ext cx="2619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1"/>
              <a:t>2</a:t>
            </a:r>
          </a:p>
        </p:txBody>
      </p:sp>
      <p:sp>
        <p:nvSpPr>
          <p:cNvPr id="22543" name="TextBox 22">
            <a:extLst>
              <a:ext uri="{FF2B5EF4-FFF2-40B4-BE49-F238E27FC236}">
                <a16:creationId xmlns:a16="http://schemas.microsoft.com/office/drawing/2014/main" id="{ACDA9CEA-79F1-0A44-B519-C7A2F28DEC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998663"/>
            <a:ext cx="2603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1"/>
              <a:t>1</a:t>
            </a:r>
          </a:p>
        </p:txBody>
      </p:sp>
      <p:sp>
        <p:nvSpPr>
          <p:cNvPr id="22544" name="TextBox 24">
            <a:extLst>
              <a:ext uri="{FF2B5EF4-FFF2-40B4-BE49-F238E27FC236}">
                <a16:creationId xmlns:a16="http://schemas.microsoft.com/office/drawing/2014/main" id="{FBC13149-A017-5746-8305-6F8C22776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3505200"/>
            <a:ext cx="42894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want </a:t>
            </a:r>
            <a:r>
              <a:rPr lang="en-US" altLang="en-US">
                <a:solidFill>
                  <a:srgbClr val="0000FF"/>
                </a:solidFill>
              </a:rPr>
              <a:t>incident, transmitted,</a:t>
            </a:r>
          </a:p>
          <a:p>
            <a:r>
              <a:rPr lang="en-US" altLang="en-US">
                <a:solidFill>
                  <a:srgbClr val="0000FF"/>
                </a:solidFill>
              </a:rPr>
              <a:t>and reflected </a:t>
            </a:r>
            <a:r>
              <a:rPr lang="en-US" altLang="en-US"/>
              <a:t>energy-flux spectra:</a:t>
            </a:r>
          </a:p>
          <a:p>
            <a:endParaRPr lang="en-US" altLang="en-US"/>
          </a:p>
          <a:p>
            <a:r>
              <a:rPr lang="en-US" altLang="en-US"/>
              <a:t>  </a:t>
            </a:r>
            <a:r>
              <a:rPr lang="en-US" altLang="en-US">
                <a:solidFill>
                  <a:srgbClr val="0000FF"/>
                </a:solidFill>
              </a:rPr>
              <a:t>incident</a:t>
            </a:r>
            <a:r>
              <a:rPr lang="en-US" altLang="en-US"/>
              <a:t>: Poynting flux of </a:t>
            </a:r>
            <a:r>
              <a:rPr lang="en-US" altLang="en-US" b="1"/>
              <a:t>f</a:t>
            </a:r>
            <a:r>
              <a:rPr lang="en-US" altLang="en-US" baseline="-25000"/>
              <a:t>straight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  </a:t>
            </a:r>
            <a:r>
              <a:rPr lang="en-US" altLang="en-US">
                <a:solidFill>
                  <a:srgbClr val="0000FF"/>
                </a:solidFill>
              </a:rPr>
              <a:t>transmitted</a:t>
            </a:r>
            <a:r>
              <a:rPr lang="en-US" altLang="en-US"/>
              <a:t>: flux of </a:t>
            </a:r>
            <a:r>
              <a:rPr lang="en-US" altLang="en-US" b="1"/>
              <a:t>f</a:t>
            </a:r>
            <a:r>
              <a:rPr lang="en-US" altLang="en-US" baseline="-25000"/>
              <a:t>bend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  </a:t>
            </a:r>
            <a:r>
              <a:rPr lang="en-US" altLang="en-US">
                <a:solidFill>
                  <a:srgbClr val="0000FF"/>
                </a:solidFill>
              </a:rPr>
              <a:t>reflected</a:t>
            </a:r>
            <a:r>
              <a:rPr lang="en-US" altLang="en-US"/>
              <a:t>: flux of </a:t>
            </a:r>
            <a:r>
              <a:rPr lang="en-US" altLang="en-US" b="1"/>
              <a:t>f</a:t>
            </a:r>
            <a:r>
              <a:rPr lang="en-US" altLang="en-US" baseline="-25000"/>
              <a:t>bend</a:t>
            </a:r>
            <a:r>
              <a:rPr lang="en-US" altLang="en-US"/>
              <a:t>–</a:t>
            </a:r>
            <a:r>
              <a:rPr lang="en-US" altLang="en-US" b="1"/>
              <a:t>f</a:t>
            </a:r>
            <a:r>
              <a:rPr lang="en-US" altLang="en-US" baseline="-25000"/>
              <a:t>straight</a:t>
            </a:r>
          </a:p>
        </p:txBody>
      </p:sp>
      <p:graphicFrame>
        <p:nvGraphicFramePr>
          <p:cNvPr id="22545" name="Object 25">
            <a:extLst>
              <a:ext uri="{FF2B5EF4-FFF2-40B4-BE49-F238E27FC236}">
                <a16:creationId xmlns:a16="http://schemas.microsoft.com/office/drawing/2014/main" id="{3B536A2F-B5A5-2A49-834A-B5EAF80977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3688" y="5726113"/>
          <a:ext cx="3592512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24" name="Equation" r:id="rId3" imgW="1047750" imgH="177800" progId="Equation.3">
                  <p:embed/>
                </p:oleObj>
              </mc:Choice>
              <mc:Fallback>
                <p:oleObj name="Equation" r:id="rId3" imgW="1047750" imgH="177800" progId="Equation.3">
                  <p:embed/>
                  <p:pic>
                    <p:nvPicPr>
                      <p:cNvPr id="22545" name="Object 25">
                        <a:extLst>
                          <a:ext uri="{FF2B5EF4-FFF2-40B4-BE49-F238E27FC236}">
                            <a16:creationId xmlns:a16="http://schemas.microsoft.com/office/drawing/2014/main" id="{3B536A2F-B5A5-2A49-834A-B5EAF80977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5726113"/>
                        <a:ext cx="3592512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46" name="TextBox 26">
            <a:extLst>
              <a:ext uri="{FF2B5EF4-FFF2-40B4-BE49-F238E27FC236}">
                <a16:creationId xmlns:a16="http://schemas.microsoft.com/office/drawing/2014/main" id="{A6F39F5A-9711-7549-B9E6-63423D2904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5040313"/>
            <a:ext cx="27813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accumulate (discrete-time)</a:t>
            </a:r>
          </a:p>
          <a:p>
            <a:r>
              <a:rPr lang="en-US" altLang="en-US" sz="1800"/>
              <a:t>Fourier transforms of fields:</a:t>
            </a:r>
          </a:p>
        </p:txBody>
      </p:sp>
      <p:sp>
        <p:nvSpPr>
          <p:cNvPr id="22547" name="TextBox 27">
            <a:extLst>
              <a:ext uri="{FF2B5EF4-FFF2-40B4-BE49-F238E27FC236}">
                <a16:creationId xmlns:a16="http://schemas.microsoft.com/office/drawing/2014/main" id="{6F56A3FF-6368-7E4F-AA62-15ADC62E2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88" y="6259513"/>
            <a:ext cx="24209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at desired frequencies ω</a:t>
            </a:r>
          </a:p>
        </p:txBody>
      </p:sp>
      <p:sp>
        <p:nvSpPr>
          <p:cNvPr id="22548" name="TextBox 28">
            <a:extLst>
              <a:ext uri="{FF2B5EF4-FFF2-40B4-BE49-F238E27FC236}">
                <a16:creationId xmlns:a16="http://schemas.microsoft.com/office/drawing/2014/main" id="{3DE5C9AC-BF06-C94C-8BC9-76106741F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3200" y="4538663"/>
            <a:ext cx="2873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2</a:t>
            </a:r>
          </a:p>
        </p:txBody>
      </p:sp>
      <p:sp>
        <p:nvSpPr>
          <p:cNvPr id="22549" name="TextBox 29">
            <a:extLst>
              <a:ext uri="{FF2B5EF4-FFF2-40B4-BE49-F238E27FC236}">
                <a16:creationId xmlns:a16="http://schemas.microsoft.com/office/drawing/2014/main" id="{A3DDBFC6-9C32-FD4D-BE57-00057494D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3663" y="4525963"/>
            <a:ext cx="2873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ˆ</a:t>
            </a:r>
          </a:p>
        </p:txBody>
      </p:sp>
      <p:sp>
        <p:nvSpPr>
          <p:cNvPr id="22550" name="TextBox 31">
            <a:extLst>
              <a:ext uri="{FF2B5EF4-FFF2-40B4-BE49-F238E27FC236}">
                <a16:creationId xmlns:a16="http://schemas.microsoft.com/office/drawing/2014/main" id="{DD9CC143-0301-7C45-BD42-3AEBF04424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6275" y="5257800"/>
            <a:ext cx="2873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2</a:t>
            </a:r>
          </a:p>
        </p:txBody>
      </p:sp>
      <p:sp>
        <p:nvSpPr>
          <p:cNvPr id="22551" name="TextBox 32">
            <a:extLst>
              <a:ext uri="{FF2B5EF4-FFF2-40B4-BE49-F238E27FC236}">
                <a16:creationId xmlns:a16="http://schemas.microsoft.com/office/drawing/2014/main" id="{ACDE7EB6-377B-E948-B25F-163EAACE4F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52530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ˆ</a:t>
            </a:r>
          </a:p>
        </p:txBody>
      </p:sp>
      <p:sp>
        <p:nvSpPr>
          <p:cNvPr id="22552" name="TextBox 33">
            <a:extLst>
              <a:ext uri="{FF2B5EF4-FFF2-40B4-BE49-F238E27FC236}">
                <a16:creationId xmlns:a16="http://schemas.microsoft.com/office/drawing/2014/main" id="{CF31A040-202A-0B47-A1C2-21D00244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7663" y="5994400"/>
            <a:ext cx="2873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</a:t>
            </a:r>
          </a:p>
        </p:txBody>
      </p:sp>
      <p:sp>
        <p:nvSpPr>
          <p:cNvPr id="22553" name="TextBox 34">
            <a:extLst>
              <a:ext uri="{FF2B5EF4-FFF2-40B4-BE49-F238E27FC236}">
                <a16:creationId xmlns:a16="http://schemas.microsoft.com/office/drawing/2014/main" id="{256E35B8-BCE2-CE49-9B60-698135EB4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5981700"/>
            <a:ext cx="287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ˆ</a:t>
            </a:r>
          </a:p>
        </p:txBody>
      </p:sp>
      <p:sp>
        <p:nvSpPr>
          <p:cNvPr id="22554" name="TextBox 35">
            <a:extLst>
              <a:ext uri="{FF2B5EF4-FFF2-40B4-BE49-F238E27FC236}">
                <a16:creationId xmlns:a16="http://schemas.microsoft.com/office/drawing/2014/main" id="{CAFCB137-872F-7640-B8C1-9B56F24F7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8063" y="5991225"/>
            <a:ext cx="28733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</a:t>
            </a:r>
          </a:p>
        </p:txBody>
      </p:sp>
      <p:sp>
        <p:nvSpPr>
          <p:cNvPr id="22555" name="TextBox 36">
            <a:extLst>
              <a:ext uri="{FF2B5EF4-FFF2-40B4-BE49-F238E27FC236}">
                <a16:creationId xmlns:a16="http://schemas.microsoft.com/office/drawing/2014/main" id="{095CCFD7-DDB7-7A4D-A416-987621F49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4400" y="59769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ˆ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D88907B-0EFD-0B45-8E3A-DE325FA0EB09}"/>
              </a:ext>
            </a:extLst>
          </p:cNvPr>
          <p:cNvCxnSpPr/>
          <p:nvPr/>
        </p:nvCxnSpPr>
        <p:spPr bwMode="auto">
          <a:xfrm>
            <a:off x="8551863" y="2286000"/>
            <a:ext cx="0" cy="685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2557" name="TextBox 39">
            <a:extLst>
              <a:ext uri="{FF2B5EF4-FFF2-40B4-BE49-F238E27FC236}">
                <a16:creationId xmlns:a16="http://schemas.microsoft.com/office/drawing/2014/main" id="{D9DFDC05-4363-F84D-92DA-FE3829EC7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4863" y="1998663"/>
            <a:ext cx="2619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1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751109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561B-29E0-734D-92C6-FB295A0144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86868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Shortcut: Subtract two simulations</a:t>
            </a:r>
          </a:p>
        </p:txBody>
      </p:sp>
      <p:sp>
        <p:nvSpPr>
          <p:cNvPr id="23554" name="TextBox 6">
            <a:extLst>
              <a:ext uri="{FF2B5EF4-FFF2-40B4-BE49-F238E27FC236}">
                <a16:creationId xmlns:a16="http://schemas.microsoft.com/office/drawing/2014/main" id="{C9534836-0B4C-B84C-87F5-6F473DEC5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066800"/>
            <a:ext cx="7059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example: 90° bend of single-mode dielectric waveguide</a:t>
            </a:r>
          </a:p>
        </p:txBody>
      </p:sp>
      <p:pic>
        <p:nvPicPr>
          <p:cNvPr id="23555" name="Picture 11">
            <a:extLst>
              <a:ext uri="{FF2B5EF4-FFF2-40B4-BE49-F238E27FC236}">
                <a16:creationId xmlns:a16="http://schemas.microsoft.com/office/drawing/2014/main" id="{5C591AAF-5D39-E549-8E28-D47ABCBAA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676400"/>
            <a:ext cx="56864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13">
            <a:extLst>
              <a:ext uri="{FF2B5EF4-FFF2-40B4-BE49-F238E27FC236}">
                <a16:creationId xmlns:a16="http://schemas.microsoft.com/office/drawing/2014/main" id="{609818C3-87CB-0C48-8347-92049F8D1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5757863"/>
            <a:ext cx="19923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(waveguide width) / λ</a:t>
            </a:r>
          </a:p>
        </p:txBody>
      </p:sp>
      <p:pic>
        <p:nvPicPr>
          <p:cNvPr id="23557" name="Tutorial-wvg-ez.gif">
            <a:hlinkClick r:id="" action="ppaction://media"/>
            <a:extLst>
              <a:ext uri="{FF2B5EF4-FFF2-40B4-BE49-F238E27FC236}">
                <a16:creationId xmlns:a16="http://schemas.microsoft.com/office/drawing/2014/main" id="{0BD46042-9C48-C94C-95A0-1231FA598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19812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Tutorial-wvg-ez0.gif">
            <a:hlinkClick r:id="" action="ppaction://media"/>
            <a:extLst>
              <a:ext uri="{FF2B5EF4-FFF2-40B4-BE49-F238E27FC236}">
                <a16:creationId xmlns:a16="http://schemas.microsoft.com/office/drawing/2014/main" id="{E61CA2ED-B4D7-6948-81F0-078087BDF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42672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6503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0B002-9BA0-2543-9382-0ABD0C391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7010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Shortcut: </a:t>
            </a:r>
            <a:r>
              <a:rPr lang="en-US" dirty="0" err="1"/>
              <a:t>Planewave</a:t>
            </a:r>
            <a:r>
              <a:rPr lang="en-US" dirty="0"/>
              <a:t> sources</a:t>
            </a:r>
            <a:br>
              <a:rPr lang="en-US" dirty="0"/>
            </a:br>
            <a:r>
              <a:rPr lang="en-US" dirty="0"/>
              <a:t>for periodic media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BE518A26-C117-6742-AF97-D8FD42425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9144000" cy="451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TextBox 3">
            <a:extLst>
              <a:ext uri="{FF2B5EF4-FFF2-40B4-BE49-F238E27FC236}">
                <a16:creationId xmlns:a16="http://schemas.microsoft.com/office/drawing/2014/main" id="{28B475E4-DEDF-E749-9803-B8CA75923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943600"/>
            <a:ext cx="45180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trick #1: </a:t>
            </a:r>
            <a:r>
              <a:rPr lang="en-US" altLang="en-US">
                <a:solidFill>
                  <a:srgbClr val="0000FF"/>
                </a:solidFill>
              </a:rPr>
              <a:t>incident &amp; scattered fields</a:t>
            </a:r>
          </a:p>
          <a:p>
            <a:r>
              <a:rPr lang="en-US" altLang="en-US">
                <a:solidFill>
                  <a:srgbClr val="0000FF"/>
                </a:solidFill>
              </a:rPr>
              <a:t>are Bloch-periodic/quasiperiodic</a:t>
            </a:r>
          </a:p>
        </p:txBody>
      </p:sp>
      <p:sp>
        <p:nvSpPr>
          <p:cNvPr id="24580" name="TextBox 4">
            <a:extLst>
              <a:ext uri="{FF2B5EF4-FFF2-40B4-BE49-F238E27FC236}">
                <a16:creationId xmlns:a16="http://schemas.microsoft.com/office/drawing/2014/main" id="{1DF4F1EF-7F76-394A-B501-16CF6A5D1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609600"/>
            <a:ext cx="227171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[ review article:</a:t>
            </a:r>
          </a:p>
          <a:p>
            <a:r>
              <a:rPr lang="en-US" altLang="en-US" sz="2000"/>
              <a:t>   arXiv:1301.5366 ]</a:t>
            </a:r>
          </a:p>
        </p:txBody>
      </p:sp>
      <p:sp>
        <p:nvSpPr>
          <p:cNvPr id="24581" name="TextBox 6">
            <a:extLst>
              <a:ext uri="{FF2B5EF4-FFF2-40B4-BE49-F238E27FC236}">
                <a16:creationId xmlns:a16="http://schemas.microsoft.com/office/drawing/2014/main" id="{4B962D31-9DBA-8B4E-AE94-01B1376261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4953000"/>
            <a:ext cx="2619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Bloch-periodic </a:t>
            </a:r>
            <a:r>
              <a:rPr lang="en-US" altLang="en-US" i="1">
                <a:solidFill>
                  <a:srgbClr val="0000FF"/>
                </a:solidFill>
              </a:rPr>
              <a:t>e</a:t>
            </a:r>
            <a:r>
              <a:rPr lang="en-US" altLang="en-US" i="1" baseline="30000">
                <a:solidFill>
                  <a:srgbClr val="0000FF"/>
                </a:solidFill>
              </a:rPr>
              <a:t>ik</a:t>
            </a:r>
            <a:r>
              <a:rPr lang="en-US" altLang="en-US" sz="1600" i="1" baseline="30000">
                <a:solidFill>
                  <a:srgbClr val="0000FF"/>
                </a:solidFill>
              </a:rPr>
              <a:t>x</a:t>
            </a:r>
            <a:r>
              <a:rPr lang="en-US" altLang="en-US" i="1" baseline="30000">
                <a:solidFill>
                  <a:srgbClr val="0000FF"/>
                </a:solidFill>
              </a:rPr>
              <a:t>a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00616896-BE23-6A4D-A8CB-649EB0E0E0C6}"/>
              </a:ext>
            </a:extLst>
          </p:cNvPr>
          <p:cNvCxnSpPr/>
          <p:nvPr/>
        </p:nvCxnSpPr>
        <p:spPr bwMode="auto">
          <a:xfrm flipV="1">
            <a:off x="6731000" y="4884738"/>
            <a:ext cx="381000" cy="2286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arrow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4583" name="TextBox 9">
            <a:extLst>
              <a:ext uri="{FF2B5EF4-FFF2-40B4-BE49-F238E27FC236}">
                <a16:creationId xmlns:a16="http://schemas.microsoft.com/office/drawing/2014/main" id="{CE4C838F-69EB-B041-AB2F-6FDDDD9682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6027738"/>
            <a:ext cx="37655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trick #2: </a:t>
            </a:r>
            <a:r>
              <a:rPr lang="en-US" altLang="en-US" i="1">
                <a:solidFill>
                  <a:srgbClr val="008000"/>
                </a:solidFill>
              </a:rPr>
              <a:t>e</a:t>
            </a:r>
            <a:r>
              <a:rPr lang="en-US" altLang="en-US" i="1" baseline="30000">
                <a:solidFill>
                  <a:srgbClr val="008000"/>
                </a:solidFill>
              </a:rPr>
              <a:t>ik</a:t>
            </a:r>
            <a:r>
              <a:rPr lang="en-US" altLang="en-US" sz="1600" i="1" baseline="30000">
                <a:solidFill>
                  <a:srgbClr val="008000"/>
                </a:solidFill>
              </a:rPr>
              <a:t>x</a:t>
            </a:r>
            <a:r>
              <a:rPr lang="en-US" altLang="en-US" i="1" baseline="30000">
                <a:solidFill>
                  <a:srgbClr val="008000"/>
                </a:solidFill>
              </a:rPr>
              <a:t>x</a:t>
            </a:r>
            <a:r>
              <a:rPr lang="en-US" altLang="en-US">
                <a:solidFill>
                  <a:srgbClr val="008000"/>
                </a:solidFill>
              </a:rPr>
              <a:t> current source</a:t>
            </a:r>
          </a:p>
          <a:p>
            <a:r>
              <a:rPr lang="en-US" altLang="en-US"/>
              <a:t>	  produces planewave</a:t>
            </a:r>
          </a:p>
        </p:txBody>
      </p:sp>
    </p:spTree>
    <p:extLst>
      <p:ext uri="{BB962C8B-B14F-4D97-AF65-F5344CB8AC3E}">
        <p14:creationId xmlns:p14="http://schemas.microsoft.com/office/powerpoint/2010/main" val="291248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76907-C0A0-9140-BAA7-7155E5588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152400"/>
            <a:ext cx="6629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Reflection spectra example</a:t>
            </a:r>
            <a:br>
              <a:rPr lang="en-US" dirty="0"/>
            </a:br>
            <a:r>
              <a:rPr lang="en-US" dirty="0"/>
              <a:t>for periodic media</a:t>
            </a:r>
          </a:p>
        </p:txBody>
      </p:sp>
      <p:pic>
        <p:nvPicPr>
          <p:cNvPr id="25602" name="Picture 5">
            <a:extLst>
              <a:ext uri="{FF2B5EF4-FFF2-40B4-BE49-F238E27FC236}">
                <a16:creationId xmlns:a16="http://schemas.microsoft.com/office/drawing/2014/main" id="{963C9FBC-9FB0-B04E-9DD0-E72485BFE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0"/>
            <a:ext cx="2125663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7">
            <a:extLst>
              <a:ext uri="{FF2B5EF4-FFF2-40B4-BE49-F238E27FC236}">
                <a16:creationId xmlns:a16="http://schemas.microsoft.com/office/drawing/2014/main" id="{9CDD1025-E98D-1343-9E15-00A267B0C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2600"/>
            <a:ext cx="9043988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11">
            <a:extLst>
              <a:ext uri="{FF2B5EF4-FFF2-40B4-BE49-F238E27FC236}">
                <a16:creationId xmlns:a16="http://schemas.microsoft.com/office/drawing/2014/main" id="{25B587CF-D384-1548-9FE8-510A9E474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1443038"/>
            <a:ext cx="3829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(Fano resonance lineshapes)</a:t>
            </a:r>
          </a:p>
        </p:txBody>
      </p:sp>
      <p:sp>
        <p:nvSpPr>
          <p:cNvPr id="25605" name="Oval 12">
            <a:extLst>
              <a:ext uri="{FF2B5EF4-FFF2-40B4-BE49-F238E27FC236}">
                <a16:creationId xmlns:a16="http://schemas.microsoft.com/office/drawing/2014/main" id="{D3A606B0-9EF9-F14F-973B-788DF37B5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4757738"/>
            <a:ext cx="381000" cy="381000"/>
          </a:xfrm>
          <a:prstGeom prst="ellips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5606" name="TextBox 13">
            <a:extLst>
              <a:ext uri="{FF2B5EF4-FFF2-40B4-BE49-F238E27FC236}">
                <a16:creationId xmlns:a16="http://schemas.microsoft.com/office/drawing/2014/main" id="{A6EF819C-5CFE-6244-819F-925EE6C6C7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181600"/>
            <a:ext cx="197008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0000FF"/>
                </a:solidFill>
              </a:rPr>
              <a:t>note: </a:t>
            </a:r>
            <a:r>
              <a:rPr lang="en-US" altLang="en-US" sz="1600"/>
              <a:t>ω all above</a:t>
            </a:r>
          </a:p>
          <a:p>
            <a:r>
              <a:rPr lang="en-US" altLang="en-US" sz="1600"/>
              <a:t>          light line</a:t>
            </a:r>
          </a:p>
          <a:p>
            <a:r>
              <a:rPr lang="en-US" altLang="en-US" sz="1200"/>
              <a:t>(req. for incident planewave)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540CA6-2756-F740-A576-51489E6798C5}"/>
              </a:ext>
            </a:extLst>
          </p:cNvPr>
          <p:cNvCxnSpPr/>
          <p:nvPr/>
        </p:nvCxnSpPr>
        <p:spPr bwMode="auto">
          <a:xfrm>
            <a:off x="3429000" y="1905000"/>
            <a:ext cx="0" cy="3810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608" name="TextBox 17">
            <a:extLst>
              <a:ext uri="{FF2B5EF4-FFF2-40B4-BE49-F238E27FC236}">
                <a16:creationId xmlns:a16="http://schemas.microsoft.com/office/drawing/2014/main" id="{483A3A61-9196-9840-9387-82C3825DCC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651500"/>
            <a:ext cx="38528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entire spectrum </a:t>
            </a:r>
            <a:r>
              <a:rPr lang="en-US" altLang="en-US"/>
              <a:t>at fixed </a:t>
            </a:r>
            <a:r>
              <a:rPr lang="en-US" altLang="en-US" i="1"/>
              <a:t>k</a:t>
            </a:r>
            <a:r>
              <a:rPr lang="en-US" altLang="en-US" i="1" baseline="-25000"/>
              <a:t>x</a:t>
            </a:r>
          </a:p>
          <a:p>
            <a:r>
              <a:rPr lang="en-US" altLang="en-US"/>
              <a:t>from </a:t>
            </a:r>
            <a:r>
              <a:rPr lang="en-US" altLang="en-US">
                <a:solidFill>
                  <a:srgbClr val="0000FF"/>
                </a:solidFill>
              </a:rPr>
              <a:t>single</a:t>
            </a:r>
            <a:r>
              <a:rPr lang="en-US" altLang="en-US"/>
              <a:t> FDTD simulation</a:t>
            </a:r>
          </a:p>
          <a:p>
            <a:r>
              <a:rPr lang="en-US" altLang="en-US"/>
              <a:t>(Fourier transform of </a:t>
            </a:r>
            <a:r>
              <a:rPr lang="en-US" altLang="en-US">
                <a:solidFill>
                  <a:srgbClr val="0000FF"/>
                </a:solidFill>
              </a:rPr>
              <a:t>pulse</a:t>
            </a:r>
            <a:r>
              <a:rPr lang="en-US" altLang="en-US"/>
              <a:t>)</a:t>
            </a:r>
          </a:p>
        </p:txBody>
      </p:sp>
      <p:sp>
        <p:nvSpPr>
          <p:cNvPr id="25609" name="TextBox 19">
            <a:extLst>
              <a:ext uri="{FF2B5EF4-FFF2-40B4-BE49-F238E27FC236}">
                <a16:creationId xmlns:a16="http://schemas.microsoft.com/office/drawing/2014/main" id="{331D6945-5D65-0749-BE5F-55EE75A95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678488"/>
            <a:ext cx="28622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⟺ curved line</a:t>
            </a:r>
          </a:p>
          <a:p>
            <a:r>
              <a:rPr lang="en-US" altLang="en-US"/>
              <a:t>         θ = asec(</a:t>
            </a:r>
            <a:r>
              <a:rPr lang="en-US" altLang="en-US" i="1"/>
              <a:t>ck</a:t>
            </a:r>
            <a:r>
              <a:rPr lang="en-US" altLang="en-US" i="1" baseline="-25000"/>
              <a:t>x</a:t>
            </a:r>
            <a:r>
              <a:rPr lang="en-US" altLang="en-US"/>
              <a:t>/ω)</a:t>
            </a:r>
          </a:p>
          <a:p>
            <a:r>
              <a:rPr lang="en-US" altLang="en-US"/>
              <a:t>      in </a:t>
            </a:r>
            <a:r>
              <a:rPr lang="en-US" altLang="en-US">
                <a:solidFill>
                  <a:srgbClr val="0000FF"/>
                </a:solidFill>
              </a:rPr>
              <a:t>(ω,θ)</a:t>
            </a:r>
            <a:r>
              <a:rPr lang="en-US" altLang="en-US"/>
              <a:t> plot</a:t>
            </a:r>
          </a:p>
        </p:txBody>
      </p:sp>
    </p:spTree>
    <p:extLst>
      <p:ext uri="{BB962C8B-B14F-4D97-AF65-F5344CB8AC3E}">
        <p14:creationId xmlns:p14="http://schemas.microsoft.com/office/powerpoint/2010/main" val="1286527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21B5D-1C8B-5342-B5C7-C211A5CB2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Fun possibilities in FDTD:</a:t>
            </a:r>
            <a:br>
              <a:rPr lang="en-US" dirty="0"/>
            </a:br>
            <a:r>
              <a:rPr lang="en-US" dirty="0">
                <a:solidFill>
                  <a:srgbClr val="FF0000"/>
                </a:solidFill>
              </a:rPr>
              <a:t>moving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sources</a:t>
            </a:r>
            <a:r>
              <a:rPr lang="en-US" dirty="0"/>
              <a:t> </a:t>
            </a:r>
            <a:r>
              <a:rPr lang="en-US" sz="2400" dirty="0"/>
              <a:t>[= just some currents </a:t>
            </a:r>
            <a:r>
              <a:rPr lang="en-US" sz="2400" i="1" dirty="0"/>
              <a:t>J</a:t>
            </a:r>
            <a:r>
              <a:rPr lang="en-US" sz="2400" dirty="0"/>
              <a:t>(</a:t>
            </a:r>
            <a:r>
              <a:rPr lang="en-US" sz="2400" i="1" dirty="0" err="1"/>
              <a:t>x</a:t>
            </a:r>
            <a:r>
              <a:rPr lang="en-US" sz="2400" dirty="0" err="1"/>
              <a:t>,</a:t>
            </a:r>
            <a:r>
              <a:rPr lang="en-US" sz="2400" i="1" dirty="0" err="1"/>
              <a:t>t</a:t>
            </a:r>
            <a:r>
              <a:rPr lang="en-US" sz="2400" dirty="0"/>
              <a:t>) ]</a:t>
            </a: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C4E122EA-A920-AE4E-A4BF-B3DDC9149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600200"/>
            <a:ext cx="4537075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7" name="TextBox 3">
            <a:extLst>
              <a:ext uri="{FF2B5EF4-FFF2-40B4-BE49-F238E27FC236}">
                <a16:creationId xmlns:a16="http://schemas.microsoft.com/office/drawing/2014/main" id="{7223091B-1E78-EC40-909C-29D5FB38C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5867400"/>
            <a:ext cx="43322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Cerenkov radiation </a:t>
            </a:r>
            <a:r>
              <a:rPr lang="en-US" altLang="en-US"/>
              <a:t>from</a:t>
            </a:r>
            <a:r>
              <a:rPr lang="en-US" altLang="en-US">
                <a:solidFill>
                  <a:srgbClr val="0000FF"/>
                </a:solidFill>
              </a:rPr>
              <a:t> moving</a:t>
            </a:r>
          </a:p>
          <a:p>
            <a:r>
              <a:rPr lang="en-US" altLang="en-US">
                <a:solidFill>
                  <a:srgbClr val="0000FF"/>
                </a:solidFill>
              </a:rPr>
              <a:t>point charge </a:t>
            </a:r>
            <a:r>
              <a:rPr lang="en-US" altLang="en-US">
                <a:solidFill>
                  <a:srgbClr val="000000"/>
                </a:solidFill>
              </a:rPr>
              <a:t>in dielectric medium</a:t>
            </a:r>
          </a:p>
        </p:txBody>
      </p:sp>
      <p:pic>
        <p:nvPicPr>
          <p:cNvPr id="26628" name="Picture 4">
            <a:extLst>
              <a:ext uri="{FF2B5EF4-FFF2-40B4-BE49-F238E27FC236}">
                <a16:creationId xmlns:a16="http://schemas.microsoft.com/office/drawing/2014/main" id="{D669BDD4-0499-D24E-A81F-AC9DB5637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3233738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5">
            <a:extLst>
              <a:ext uri="{FF2B5EF4-FFF2-40B4-BE49-F238E27FC236}">
                <a16:creationId xmlns:a16="http://schemas.microsoft.com/office/drawing/2014/main" id="{CC3AF287-8518-6242-A4B1-86C5671FF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418138"/>
            <a:ext cx="33305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Doppler shift </a:t>
            </a:r>
            <a:r>
              <a:rPr lang="en-US" altLang="en-US"/>
              <a:t>from</a:t>
            </a:r>
          </a:p>
          <a:p>
            <a:r>
              <a:rPr lang="en-US" altLang="en-US"/>
              <a:t>moving oscillating dipole</a:t>
            </a:r>
          </a:p>
        </p:txBody>
      </p:sp>
    </p:spTree>
    <p:extLst>
      <p:ext uri="{BB962C8B-B14F-4D97-AF65-F5344CB8AC3E}">
        <p14:creationId xmlns:p14="http://schemas.microsoft.com/office/powerpoint/2010/main" val="37992200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38555-2E23-6B4D-B928-9ED8F303C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Cerenkov radiation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40DB4700-D07B-CA43-9356-F73BE7EC2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90600"/>
            <a:ext cx="4537075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TextBox 6">
            <a:extLst>
              <a:ext uri="{FF2B5EF4-FFF2-40B4-BE49-F238E27FC236}">
                <a16:creationId xmlns:a16="http://schemas.microsoft.com/office/drawing/2014/main" id="{B5D1316C-B85F-F348-8BAF-381F59644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066800"/>
            <a:ext cx="1965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charge density</a:t>
            </a:r>
          </a:p>
        </p:txBody>
      </p:sp>
      <p:graphicFrame>
        <p:nvGraphicFramePr>
          <p:cNvPr id="27652" name="Object 7">
            <a:extLst>
              <a:ext uri="{FF2B5EF4-FFF2-40B4-BE49-F238E27FC236}">
                <a16:creationId xmlns:a16="http://schemas.microsoft.com/office/drawing/2014/main" id="{684A3AE2-6A80-7E4F-8B76-05BC1EFAA5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86600" y="1168400"/>
          <a:ext cx="1465263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7" name="Equation" r:id="rId4" imgW="450850" imgH="101600" progId="Equation.3">
                  <p:embed/>
                </p:oleObj>
              </mc:Choice>
              <mc:Fallback>
                <p:oleObj name="Equation" r:id="rId4" imgW="450850" imgH="101600" progId="Equation.3">
                  <p:embed/>
                  <p:pic>
                    <p:nvPicPr>
                      <p:cNvPr id="27652" name="Object 7">
                        <a:extLst>
                          <a:ext uri="{FF2B5EF4-FFF2-40B4-BE49-F238E27FC236}">
                            <a16:creationId xmlns:a16="http://schemas.microsoft.com/office/drawing/2014/main" id="{684A3AE2-6A80-7E4F-8B76-05BC1EFAA5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168400"/>
                        <a:ext cx="1465263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3" name="TextBox 8">
            <a:extLst>
              <a:ext uri="{FF2B5EF4-FFF2-40B4-BE49-F238E27FC236}">
                <a16:creationId xmlns:a16="http://schemas.microsoft.com/office/drawing/2014/main" id="{6429E038-455C-1F4D-A9F5-42D03B9C4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600200"/>
            <a:ext cx="24844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⇒  current density</a:t>
            </a:r>
          </a:p>
        </p:txBody>
      </p:sp>
      <p:graphicFrame>
        <p:nvGraphicFramePr>
          <p:cNvPr id="27654" name="Object 9">
            <a:extLst>
              <a:ext uri="{FF2B5EF4-FFF2-40B4-BE49-F238E27FC236}">
                <a16:creationId xmlns:a16="http://schemas.microsoft.com/office/drawing/2014/main" id="{4720207E-92EE-7547-B8D2-0D3F24D2D92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2209800"/>
          <a:ext cx="1754188" cy="1135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48" name="Equation" r:id="rId6" imgW="539750" imgH="349250" progId="Equation.3">
                  <p:embed/>
                </p:oleObj>
              </mc:Choice>
              <mc:Fallback>
                <p:oleObj name="Equation" r:id="rId6" imgW="539750" imgH="349250" progId="Equation.3">
                  <p:embed/>
                  <p:pic>
                    <p:nvPicPr>
                      <p:cNvPr id="27654" name="Object 9">
                        <a:extLst>
                          <a:ext uri="{FF2B5EF4-FFF2-40B4-BE49-F238E27FC236}">
                            <a16:creationId xmlns:a16="http://schemas.microsoft.com/office/drawing/2014/main" id="{4720207E-92EE-7547-B8D2-0D3F24D2D9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2209800"/>
                        <a:ext cx="1754188" cy="1135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5" name="TextBox 11">
            <a:extLst>
              <a:ext uri="{FF2B5EF4-FFF2-40B4-BE49-F238E27FC236}">
                <a16:creationId xmlns:a16="http://schemas.microsoft.com/office/drawing/2014/main" id="{A9E20FE7-4B0A-8B49-8268-28BB378E30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0" y="3513138"/>
            <a:ext cx="15398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= </a:t>
            </a:r>
            <a:r>
              <a:rPr lang="en-US" altLang="en-US" i="1"/>
              <a:t>e</a:t>
            </a:r>
            <a:r>
              <a:rPr lang="en-US" altLang="en-US" i="1" baseline="30000"/>
              <a:t>i</a:t>
            </a:r>
            <a:r>
              <a:rPr lang="en-US" altLang="en-US" baseline="30000"/>
              <a:t>(</a:t>
            </a:r>
            <a:r>
              <a:rPr lang="en-US" altLang="en-US" i="1" baseline="30000"/>
              <a:t>kx–ωt</a:t>
            </a:r>
            <a:r>
              <a:rPr lang="en-US" altLang="en-US" baseline="30000"/>
              <a:t>)</a:t>
            </a:r>
          </a:p>
          <a:p>
            <a:r>
              <a:rPr lang="en-US" altLang="en-US"/>
              <a:t>if </a:t>
            </a:r>
            <a:r>
              <a:rPr lang="en-US" altLang="en-US" i="1"/>
              <a:t>ω</a:t>
            </a:r>
            <a:r>
              <a:rPr lang="en-US" altLang="en-US"/>
              <a:t>(</a:t>
            </a:r>
            <a:r>
              <a:rPr lang="en-US" altLang="en-US" i="1"/>
              <a:t>k</a:t>
            </a:r>
            <a:r>
              <a:rPr lang="en-US" altLang="en-US"/>
              <a:t>)=</a:t>
            </a:r>
            <a:r>
              <a:rPr lang="en-US" altLang="en-US" i="1"/>
              <a:t>kv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700F4A-2832-AF46-8295-71B396B2D4FA}"/>
              </a:ext>
            </a:extLst>
          </p:cNvPr>
          <p:cNvCxnSpPr/>
          <p:nvPr/>
        </p:nvCxnSpPr>
        <p:spPr bwMode="auto">
          <a:xfrm>
            <a:off x="7467600" y="3200400"/>
            <a:ext cx="228600" cy="381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657" name="TextBox 16">
            <a:extLst>
              <a:ext uri="{FF2B5EF4-FFF2-40B4-BE49-F238E27FC236}">
                <a16:creationId xmlns:a16="http://schemas.microsoft.com/office/drawing/2014/main" id="{6A3D969E-A2D6-9344-A8E7-7AB294D17B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830763"/>
            <a:ext cx="44640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excites radiating mode </a:t>
            </a:r>
            <a:r>
              <a:rPr lang="en-US" altLang="en-US" i="1"/>
              <a:t>ω</a:t>
            </a:r>
            <a:r>
              <a:rPr lang="en-US" altLang="en-US"/>
              <a:t>(</a:t>
            </a:r>
            <a:r>
              <a:rPr lang="en-US" altLang="en-US" i="1"/>
              <a:t>k</a:t>
            </a:r>
            <a:r>
              <a:rPr lang="en-US" altLang="en-US" i="1" baseline="-25000"/>
              <a:t>x</a:t>
            </a:r>
            <a:r>
              <a:rPr lang="en-US" altLang="en-US"/>
              <a:t>,</a:t>
            </a:r>
            <a:r>
              <a:rPr lang="en-US" altLang="en-US" i="1"/>
              <a:t>k</a:t>
            </a:r>
            <a:r>
              <a:rPr lang="en-US" altLang="en-US" i="1" baseline="-25000"/>
              <a:t>y</a:t>
            </a:r>
            <a:r>
              <a:rPr lang="en-US" altLang="en-US"/>
              <a:t>)</a:t>
            </a:r>
          </a:p>
          <a:p>
            <a:r>
              <a:rPr lang="en-US" altLang="en-US"/>
              <a:t>if  </a:t>
            </a:r>
            <a:r>
              <a:rPr lang="en-US" altLang="en-US" i="1">
                <a:solidFill>
                  <a:srgbClr val="0000FF"/>
                </a:solidFill>
              </a:rPr>
              <a:t>v</a:t>
            </a:r>
            <a:r>
              <a:rPr lang="en-US" altLang="en-US">
                <a:solidFill>
                  <a:srgbClr val="0000FF"/>
                </a:solidFill>
              </a:rPr>
              <a:t> = </a:t>
            </a:r>
            <a:r>
              <a:rPr lang="en-US" altLang="en-US" i="1">
                <a:solidFill>
                  <a:srgbClr val="0000FF"/>
                </a:solidFill>
              </a:rPr>
              <a:t>ω</a:t>
            </a:r>
            <a:r>
              <a:rPr lang="en-US" altLang="en-US">
                <a:solidFill>
                  <a:srgbClr val="0000FF"/>
                </a:solidFill>
              </a:rPr>
              <a:t>(</a:t>
            </a:r>
            <a:r>
              <a:rPr lang="en-US" altLang="en-US" i="1">
                <a:solidFill>
                  <a:srgbClr val="0000FF"/>
                </a:solidFill>
              </a:rPr>
              <a:t>k</a:t>
            </a:r>
            <a:r>
              <a:rPr lang="en-US" altLang="en-US" i="1" baseline="-25000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,</a:t>
            </a:r>
            <a:r>
              <a:rPr lang="en-US" altLang="en-US" i="1">
                <a:solidFill>
                  <a:srgbClr val="0000FF"/>
                </a:solidFill>
              </a:rPr>
              <a:t>k</a:t>
            </a:r>
            <a:r>
              <a:rPr lang="en-US" altLang="en-US" i="1" baseline="-25000">
                <a:solidFill>
                  <a:srgbClr val="0000FF"/>
                </a:solidFill>
              </a:rPr>
              <a:t>y</a:t>
            </a:r>
            <a:r>
              <a:rPr lang="en-US" altLang="en-US">
                <a:solidFill>
                  <a:srgbClr val="0000FF"/>
                </a:solidFill>
              </a:rPr>
              <a:t>)/</a:t>
            </a:r>
            <a:r>
              <a:rPr lang="en-US" altLang="en-US" i="1">
                <a:solidFill>
                  <a:srgbClr val="0000FF"/>
                </a:solidFill>
              </a:rPr>
              <a:t>k</a:t>
            </a:r>
            <a:r>
              <a:rPr lang="en-US" altLang="en-US" i="1" baseline="-25000">
                <a:solidFill>
                  <a:srgbClr val="0000FF"/>
                </a:solidFill>
              </a:rPr>
              <a:t>x</a:t>
            </a:r>
            <a:endParaRPr lang="en-US" altLang="en-US" baseline="-25000">
              <a:solidFill>
                <a:srgbClr val="0000FF"/>
              </a:solidFill>
            </a:endParaRPr>
          </a:p>
          <a:p>
            <a:r>
              <a:rPr lang="en-US" altLang="en-US" i="1"/>
              <a:t>       </a:t>
            </a:r>
            <a:r>
              <a:rPr lang="en-US" altLang="en-US"/>
              <a:t>= </a:t>
            </a:r>
            <a:r>
              <a:rPr lang="en-US" altLang="en-US">
                <a:solidFill>
                  <a:srgbClr val="0000FF"/>
                </a:solidFill>
              </a:rPr>
              <a:t>phase velocity </a:t>
            </a:r>
            <a:r>
              <a:rPr lang="en-US" altLang="en-US"/>
              <a:t>in </a:t>
            </a:r>
            <a:r>
              <a:rPr lang="en-US" altLang="en-US" i="1"/>
              <a:t>x</a:t>
            </a:r>
            <a:r>
              <a:rPr lang="en-US" altLang="en-US"/>
              <a:t> direction</a:t>
            </a:r>
          </a:p>
          <a:p>
            <a:r>
              <a:rPr lang="en-US" altLang="en-US" i="1"/>
              <a:t>       </a:t>
            </a:r>
            <a:r>
              <a:rPr lang="en-US" altLang="en-US"/>
              <a:t>≥ </a:t>
            </a:r>
            <a:r>
              <a:rPr lang="en-US" altLang="en-US" i="1"/>
              <a:t>c</a:t>
            </a:r>
            <a:r>
              <a:rPr lang="en-US" altLang="en-US"/>
              <a:t>/</a:t>
            </a:r>
            <a:r>
              <a:rPr lang="en-US" altLang="en-US" i="1"/>
              <a:t>n</a:t>
            </a:r>
            <a:r>
              <a:rPr lang="en-US" altLang="en-US"/>
              <a:t> in index-</a:t>
            </a:r>
            <a:r>
              <a:rPr lang="en-US" altLang="en-US" i="1"/>
              <a:t>n</a:t>
            </a:r>
            <a:r>
              <a:rPr lang="en-US" altLang="en-US"/>
              <a:t> medium</a:t>
            </a:r>
          </a:p>
        </p:txBody>
      </p:sp>
      <p:sp>
        <p:nvSpPr>
          <p:cNvPr id="27658" name="TextBox 17">
            <a:extLst>
              <a:ext uri="{FF2B5EF4-FFF2-40B4-BE49-F238E27FC236}">
                <a16:creationId xmlns:a16="http://schemas.microsoft.com/office/drawing/2014/main" id="{13826D13-441A-D742-832A-390B7DC39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600" y="2514600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x</a:t>
            </a:r>
          </a:p>
        </p:txBody>
      </p:sp>
      <p:sp>
        <p:nvSpPr>
          <p:cNvPr id="27659" name="TextBox 18">
            <a:extLst>
              <a:ext uri="{FF2B5EF4-FFF2-40B4-BE49-F238E27FC236}">
                <a16:creationId xmlns:a16="http://schemas.microsoft.com/office/drawing/2014/main" id="{860795CA-03ED-B946-886A-C5F62565B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667000"/>
            <a:ext cx="4206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FF0000"/>
                </a:solidFill>
              </a:rPr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15121944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E2869-2A1B-4B4D-B1CA-FFFDE679C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Cerenkov radiation in </a:t>
            </a:r>
            <a:r>
              <a:rPr lang="en-US" dirty="0">
                <a:solidFill>
                  <a:srgbClr val="FF0000"/>
                </a:solidFill>
              </a:rPr>
              <a:t>photonic crystal</a:t>
            </a:r>
          </a:p>
        </p:txBody>
      </p:sp>
      <p:sp>
        <p:nvSpPr>
          <p:cNvPr id="28674" name="TextBox 16">
            <a:extLst>
              <a:ext uri="{FF2B5EF4-FFF2-40B4-BE49-F238E27FC236}">
                <a16:creationId xmlns:a16="http://schemas.microsoft.com/office/drawing/2014/main" id="{7DDF2392-E975-D542-BB52-A6A62DF21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066800"/>
            <a:ext cx="404971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excites radiating mode </a:t>
            </a:r>
            <a:r>
              <a:rPr lang="en-US" altLang="en-US" i="1"/>
              <a:t>ω</a:t>
            </a:r>
            <a:r>
              <a:rPr lang="en-US" altLang="en-US"/>
              <a:t>(</a:t>
            </a:r>
            <a:r>
              <a:rPr lang="en-US" altLang="en-US" i="1"/>
              <a:t>k</a:t>
            </a:r>
            <a:r>
              <a:rPr lang="en-US" altLang="en-US" i="1" baseline="-25000"/>
              <a:t>x</a:t>
            </a:r>
            <a:r>
              <a:rPr lang="en-US" altLang="en-US"/>
              <a:t>,</a:t>
            </a:r>
            <a:r>
              <a:rPr lang="en-US" altLang="en-US" i="1"/>
              <a:t>k</a:t>
            </a:r>
            <a:r>
              <a:rPr lang="en-US" altLang="en-US" i="1" baseline="-25000"/>
              <a:t>y</a:t>
            </a:r>
            <a:r>
              <a:rPr lang="en-US" altLang="en-US"/>
              <a:t>)</a:t>
            </a:r>
          </a:p>
          <a:p>
            <a:r>
              <a:rPr lang="en-US" altLang="en-US"/>
              <a:t>if  </a:t>
            </a:r>
            <a:r>
              <a:rPr lang="en-US" altLang="en-US" i="1">
                <a:solidFill>
                  <a:srgbClr val="0000FF"/>
                </a:solidFill>
              </a:rPr>
              <a:t>v</a:t>
            </a:r>
            <a:r>
              <a:rPr lang="en-US" altLang="en-US">
                <a:solidFill>
                  <a:srgbClr val="0000FF"/>
                </a:solidFill>
              </a:rPr>
              <a:t> = </a:t>
            </a:r>
            <a:r>
              <a:rPr lang="en-US" altLang="en-US" i="1">
                <a:solidFill>
                  <a:srgbClr val="0000FF"/>
                </a:solidFill>
              </a:rPr>
              <a:t>ω</a:t>
            </a:r>
            <a:r>
              <a:rPr lang="en-US" altLang="en-US">
                <a:solidFill>
                  <a:srgbClr val="0000FF"/>
                </a:solidFill>
              </a:rPr>
              <a:t>(</a:t>
            </a:r>
            <a:r>
              <a:rPr lang="en-US" altLang="en-US" i="1">
                <a:solidFill>
                  <a:srgbClr val="0000FF"/>
                </a:solidFill>
              </a:rPr>
              <a:t>k</a:t>
            </a:r>
            <a:r>
              <a:rPr lang="en-US" altLang="en-US" i="1" baseline="-25000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,</a:t>
            </a:r>
            <a:r>
              <a:rPr lang="en-US" altLang="en-US" i="1">
                <a:solidFill>
                  <a:srgbClr val="0000FF"/>
                </a:solidFill>
              </a:rPr>
              <a:t>k</a:t>
            </a:r>
            <a:r>
              <a:rPr lang="en-US" altLang="en-US" i="1" baseline="-25000">
                <a:solidFill>
                  <a:srgbClr val="0000FF"/>
                </a:solidFill>
              </a:rPr>
              <a:t>y</a:t>
            </a:r>
            <a:r>
              <a:rPr lang="en-US" altLang="en-US">
                <a:solidFill>
                  <a:srgbClr val="0000FF"/>
                </a:solidFill>
              </a:rPr>
              <a:t>)/(</a:t>
            </a:r>
            <a:r>
              <a:rPr lang="en-US" altLang="en-US" i="1">
                <a:solidFill>
                  <a:srgbClr val="0000FF"/>
                </a:solidFill>
              </a:rPr>
              <a:t>k</a:t>
            </a:r>
            <a:r>
              <a:rPr lang="en-US" altLang="en-US" i="1" baseline="-25000">
                <a:solidFill>
                  <a:srgbClr val="0000FF"/>
                </a:solidFill>
              </a:rPr>
              <a:t>x</a:t>
            </a:r>
            <a:r>
              <a:rPr lang="en-US" altLang="en-US" i="1">
                <a:solidFill>
                  <a:srgbClr val="0000FF"/>
                </a:solidFill>
              </a:rPr>
              <a:t> </a:t>
            </a:r>
            <a:r>
              <a:rPr lang="en-US" altLang="en-US" i="1">
                <a:solidFill>
                  <a:srgbClr val="FF0000"/>
                </a:solidFill>
              </a:rPr>
              <a:t>+ </a:t>
            </a:r>
            <a:r>
              <a:rPr lang="en-US" altLang="en-US">
                <a:solidFill>
                  <a:srgbClr val="FF0000"/>
                </a:solidFill>
              </a:rPr>
              <a:t>2π</a:t>
            </a:r>
            <a:r>
              <a:rPr lang="en-US" altLang="en-US" i="1">
                <a:solidFill>
                  <a:srgbClr val="FF0000"/>
                </a:solidFill>
              </a:rPr>
              <a:t>m</a:t>
            </a:r>
            <a:r>
              <a:rPr lang="en-US" altLang="en-US">
                <a:solidFill>
                  <a:srgbClr val="FF0000"/>
                </a:solidFill>
              </a:rPr>
              <a:t>/</a:t>
            </a:r>
            <a:r>
              <a:rPr lang="en-US" altLang="en-US" i="1">
                <a:solidFill>
                  <a:srgbClr val="FF0000"/>
                </a:solidFill>
              </a:rPr>
              <a:t>a</a:t>
            </a:r>
            <a:r>
              <a:rPr lang="en-US" altLang="en-US">
                <a:solidFill>
                  <a:srgbClr val="0000FF"/>
                </a:solidFill>
              </a:rPr>
              <a:t>)</a:t>
            </a:r>
          </a:p>
          <a:p>
            <a:r>
              <a:rPr lang="en-US" altLang="en-US" baseline="-25000">
                <a:solidFill>
                  <a:srgbClr val="0000FF"/>
                </a:solidFill>
              </a:rPr>
              <a:t>   </a:t>
            </a:r>
            <a:r>
              <a:rPr lang="en-US" altLang="en-US">
                <a:solidFill>
                  <a:srgbClr val="0000FF"/>
                </a:solidFill>
              </a:rPr>
              <a:t>              </a:t>
            </a:r>
            <a:r>
              <a:rPr lang="en-US" altLang="en-US">
                <a:solidFill>
                  <a:srgbClr val="000000"/>
                </a:solidFill>
              </a:rPr>
              <a:t>      for any integer </a:t>
            </a:r>
            <a:r>
              <a:rPr lang="en-US" altLang="en-US" i="1">
                <a:solidFill>
                  <a:srgbClr val="000000"/>
                </a:solidFill>
              </a:rPr>
              <a:t>m</a:t>
            </a:r>
          </a:p>
          <a:p>
            <a:endParaRPr lang="en-US" altLang="en-US" i="1">
              <a:solidFill>
                <a:srgbClr val="000000"/>
              </a:solidFill>
            </a:endParaRPr>
          </a:p>
          <a:p>
            <a:r>
              <a:rPr lang="en-US" altLang="en-US">
                <a:solidFill>
                  <a:srgbClr val="000000"/>
                </a:solidFill>
              </a:rPr>
              <a:t>⇒ no minimum </a:t>
            </a:r>
            <a:r>
              <a:rPr lang="en-US" altLang="en-US" i="1">
                <a:solidFill>
                  <a:srgbClr val="000000"/>
                </a:solidFill>
              </a:rPr>
              <a:t>v</a:t>
            </a:r>
            <a:endParaRPr lang="en-US" altLang="en-US">
              <a:solidFill>
                <a:srgbClr val="000000"/>
              </a:solidFill>
            </a:endParaRPr>
          </a:p>
          <a:p>
            <a:r>
              <a:rPr lang="en-US" altLang="en-US">
                <a:solidFill>
                  <a:srgbClr val="000000"/>
                </a:solidFill>
              </a:rPr>
              <a:t>      [ Smith–Purcell effect 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0B1312-CD7E-DA4F-98B2-66B62BBEB556}"/>
              </a:ext>
            </a:extLst>
          </p:cNvPr>
          <p:cNvSpPr/>
          <p:nvPr/>
        </p:nvSpPr>
        <p:spPr bwMode="auto">
          <a:xfrm>
            <a:off x="508000" y="1219200"/>
            <a:ext cx="2362200" cy="2362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6" name="Oval 4">
            <a:extLst>
              <a:ext uri="{FF2B5EF4-FFF2-40B4-BE49-F238E27FC236}">
                <a16:creationId xmlns:a16="http://schemas.microsoft.com/office/drawing/2014/main" id="{79159E6B-4FAE-7241-933B-131968B0A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447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77" name="Oval 12">
            <a:extLst>
              <a:ext uri="{FF2B5EF4-FFF2-40B4-BE49-F238E27FC236}">
                <a16:creationId xmlns:a16="http://schemas.microsoft.com/office/drawing/2014/main" id="{71E8D6F4-F354-8445-B006-5FB2D5F46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447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78" name="Oval 14">
            <a:extLst>
              <a:ext uri="{FF2B5EF4-FFF2-40B4-BE49-F238E27FC236}">
                <a16:creationId xmlns:a16="http://schemas.microsoft.com/office/drawing/2014/main" id="{2210D9AF-247B-3246-9FFA-23A2C697F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447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79" name="Oval 15">
            <a:extLst>
              <a:ext uri="{FF2B5EF4-FFF2-40B4-BE49-F238E27FC236}">
                <a16:creationId xmlns:a16="http://schemas.microsoft.com/office/drawing/2014/main" id="{E336E727-433E-F04D-8301-646875BEB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447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80" name="Oval 17">
            <a:extLst>
              <a:ext uri="{FF2B5EF4-FFF2-40B4-BE49-F238E27FC236}">
                <a16:creationId xmlns:a16="http://schemas.microsoft.com/office/drawing/2014/main" id="{D5F47D93-3DB4-E943-B1F3-6A21517C60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447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81" name="Oval 18">
            <a:extLst>
              <a:ext uri="{FF2B5EF4-FFF2-40B4-BE49-F238E27FC236}">
                <a16:creationId xmlns:a16="http://schemas.microsoft.com/office/drawing/2014/main" id="{5220F04D-3F86-6446-84B9-5E3E1DC4A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447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82" name="Oval 19">
            <a:extLst>
              <a:ext uri="{FF2B5EF4-FFF2-40B4-BE49-F238E27FC236}">
                <a16:creationId xmlns:a16="http://schemas.microsoft.com/office/drawing/2014/main" id="{CF454793-0C52-9D4C-9881-38376C6DF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447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83" name="Oval 20">
            <a:extLst>
              <a:ext uri="{FF2B5EF4-FFF2-40B4-BE49-F238E27FC236}">
                <a16:creationId xmlns:a16="http://schemas.microsoft.com/office/drawing/2014/main" id="{8205BE26-7576-7E49-B4D9-55C0A76F9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752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84" name="Oval 21">
            <a:extLst>
              <a:ext uri="{FF2B5EF4-FFF2-40B4-BE49-F238E27FC236}">
                <a16:creationId xmlns:a16="http://schemas.microsoft.com/office/drawing/2014/main" id="{C8F4945A-95AA-1340-BC35-30A7E4F24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752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85" name="Oval 22">
            <a:extLst>
              <a:ext uri="{FF2B5EF4-FFF2-40B4-BE49-F238E27FC236}">
                <a16:creationId xmlns:a16="http://schemas.microsoft.com/office/drawing/2014/main" id="{EB605E06-88F4-9643-98B2-60CE4B036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1752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86" name="Oval 23">
            <a:extLst>
              <a:ext uri="{FF2B5EF4-FFF2-40B4-BE49-F238E27FC236}">
                <a16:creationId xmlns:a16="http://schemas.microsoft.com/office/drawing/2014/main" id="{680D01B3-36BE-6542-95F8-E741F7E8E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752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87" name="Oval 24">
            <a:extLst>
              <a:ext uri="{FF2B5EF4-FFF2-40B4-BE49-F238E27FC236}">
                <a16:creationId xmlns:a16="http://schemas.microsoft.com/office/drawing/2014/main" id="{90F7BE3C-AA1A-A744-96DD-D0442B34C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1752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88" name="Oval 25">
            <a:extLst>
              <a:ext uri="{FF2B5EF4-FFF2-40B4-BE49-F238E27FC236}">
                <a16:creationId xmlns:a16="http://schemas.microsoft.com/office/drawing/2014/main" id="{ACB7EB0A-9459-AB4B-975C-7339CC944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1752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89" name="Oval 26">
            <a:extLst>
              <a:ext uri="{FF2B5EF4-FFF2-40B4-BE49-F238E27FC236}">
                <a16:creationId xmlns:a16="http://schemas.microsoft.com/office/drawing/2014/main" id="{D0D156D0-78F3-6E42-A06A-29896A7A6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752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90" name="Oval 27">
            <a:extLst>
              <a:ext uri="{FF2B5EF4-FFF2-40B4-BE49-F238E27FC236}">
                <a16:creationId xmlns:a16="http://schemas.microsoft.com/office/drawing/2014/main" id="{DA4D512B-7841-0F4C-A773-A2C21273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0574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91" name="Oval 28">
            <a:extLst>
              <a:ext uri="{FF2B5EF4-FFF2-40B4-BE49-F238E27FC236}">
                <a16:creationId xmlns:a16="http://schemas.microsoft.com/office/drawing/2014/main" id="{E1278FCC-3B9F-9D4D-8354-295F2E1A5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0574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92" name="Oval 29">
            <a:extLst>
              <a:ext uri="{FF2B5EF4-FFF2-40B4-BE49-F238E27FC236}">
                <a16:creationId xmlns:a16="http://schemas.microsoft.com/office/drawing/2014/main" id="{E1479256-2745-5340-9CC3-6AD8BCB59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0574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93" name="Oval 30">
            <a:extLst>
              <a:ext uri="{FF2B5EF4-FFF2-40B4-BE49-F238E27FC236}">
                <a16:creationId xmlns:a16="http://schemas.microsoft.com/office/drawing/2014/main" id="{00F71746-F1C9-394D-B2D8-198C416DE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0574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94" name="Oval 31">
            <a:extLst>
              <a:ext uri="{FF2B5EF4-FFF2-40B4-BE49-F238E27FC236}">
                <a16:creationId xmlns:a16="http://schemas.microsoft.com/office/drawing/2014/main" id="{1E621EB9-C5F2-BC4A-A242-955491C27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0574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95" name="Oval 32">
            <a:extLst>
              <a:ext uri="{FF2B5EF4-FFF2-40B4-BE49-F238E27FC236}">
                <a16:creationId xmlns:a16="http://schemas.microsoft.com/office/drawing/2014/main" id="{B9117E27-CA62-5947-BD8F-A669672B2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0574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96" name="Oval 33">
            <a:extLst>
              <a:ext uri="{FF2B5EF4-FFF2-40B4-BE49-F238E27FC236}">
                <a16:creationId xmlns:a16="http://schemas.microsoft.com/office/drawing/2014/main" id="{D01B6C06-7A45-BE4B-9657-BF2C6645AA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0574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97" name="Oval 34">
            <a:extLst>
              <a:ext uri="{FF2B5EF4-FFF2-40B4-BE49-F238E27FC236}">
                <a16:creationId xmlns:a16="http://schemas.microsoft.com/office/drawing/2014/main" id="{6D6A7A36-511F-AC44-9F86-F328B4D3F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3622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98" name="Oval 35">
            <a:extLst>
              <a:ext uri="{FF2B5EF4-FFF2-40B4-BE49-F238E27FC236}">
                <a16:creationId xmlns:a16="http://schemas.microsoft.com/office/drawing/2014/main" id="{D4E33A4C-DE6F-EE46-890E-26F584359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3622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699" name="Oval 36">
            <a:extLst>
              <a:ext uri="{FF2B5EF4-FFF2-40B4-BE49-F238E27FC236}">
                <a16:creationId xmlns:a16="http://schemas.microsoft.com/office/drawing/2014/main" id="{6B085BFE-DFA1-F241-B5DC-62D29EEEF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3622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00" name="Oval 37">
            <a:extLst>
              <a:ext uri="{FF2B5EF4-FFF2-40B4-BE49-F238E27FC236}">
                <a16:creationId xmlns:a16="http://schemas.microsoft.com/office/drawing/2014/main" id="{8F058079-6885-BE48-AC2F-9B759F4CA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3622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01" name="Oval 38">
            <a:extLst>
              <a:ext uri="{FF2B5EF4-FFF2-40B4-BE49-F238E27FC236}">
                <a16:creationId xmlns:a16="http://schemas.microsoft.com/office/drawing/2014/main" id="{CED9A2A7-E1CD-BB4C-876A-DE3487CB2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3622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02" name="Oval 39">
            <a:extLst>
              <a:ext uri="{FF2B5EF4-FFF2-40B4-BE49-F238E27FC236}">
                <a16:creationId xmlns:a16="http://schemas.microsoft.com/office/drawing/2014/main" id="{ACFEE3D0-0CB9-794C-B0E7-7A961B581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3622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03" name="Oval 40">
            <a:extLst>
              <a:ext uri="{FF2B5EF4-FFF2-40B4-BE49-F238E27FC236}">
                <a16:creationId xmlns:a16="http://schemas.microsoft.com/office/drawing/2014/main" id="{CEB64C4D-9349-ED48-988A-C831104F3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3622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04" name="Oval 41">
            <a:extLst>
              <a:ext uri="{FF2B5EF4-FFF2-40B4-BE49-F238E27FC236}">
                <a16:creationId xmlns:a16="http://schemas.microsoft.com/office/drawing/2014/main" id="{4C51D54C-C1D1-B441-8FE5-32CC14844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6670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05" name="Oval 42">
            <a:extLst>
              <a:ext uri="{FF2B5EF4-FFF2-40B4-BE49-F238E27FC236}">
                <a16:creationId xmlns:a16="http://schemas.microsoft.com/office/drawing/2014/main" id="{FC601BBF-9B6F-F74C-A7FF-904520EEE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6670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06" name="Oval 43">
            <a:extLst>
              <a:ext uri="{FF2B5EF4-FFF2-40B4-BE49-F238E27FC236}">
                <a16:creationId xmlns:a16="http://schemas.microsoft.com/office/drawing/2014/main" id="{72AB72B5-293A-234F-B987-FF38EAC959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6670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07" name="Oval 44">
            <a:extLst>
              <a:ext uri="{FF2B5EF4-FFF2-40B4-BE49-F238E27FC236}">
                <a16:creationId xmlns:a16="http://schemas.microsoft.com/office/drawing/2014/main" id="{1B49EB5C-FB42-7C40-B4D2-7995F30D7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6670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08" name="Oval 45">
            <a:extLst>
              <a:ext uri="{FF2B5EF4-FFF2-40B4-BE49-F238E27FC236}">
                <a16:creationId xmlns:a16="http://schemas.microsoft.com/office/drawing/2014/main" id="{DD0BA0D5-780E-F049-859A-65356DDC8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6670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09" name="Oval 46">
            <a:extLst>
              <a:ext uri="{FF2B5EF4-FFF2-40B4-BE49-F238E27FC236}">
                <a16:creationId xmlns:a16="http://schemas.microsoft.com/office/drawing/2014/main" id="{8A837DEC-FAA0-5842-9E9E-E326588D3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6670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10" name="Oval 47">
            <a:extLst>
              <a:ext uri="{FF2B5EF4-FFF2-40B4-BE49-F238E27FC236}">
                <a16:creationId xmlns:a16="http://schemas.microsoft.com/office/drawing/2014/main" id="{7DEEC743-F87D-5C4C-AB33-B3EAFD9A4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6670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11" name="Oval 48">
            <a:extLst>
              <a:ext uri="{FF2B5EF4-FFF2-40B4-BE49-F238E27FC236}">
                <a16:creationId xmlns:a16="http://schemas.microsoft.com/office/drawing/2014/main" id="{9E4AD215-5E17-8640-B8B6-367EA9DA6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971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12" name="Oval 49">
            <a:extLst>
              <a:ext uri="{FF2B5EF4-FFF2-40B4-BE49-F238E27FC236}">
                <a16:creationId xmlns:a16="http://schemas.microsoft.com/office/drawing/2014/main" id="{5DA0D286-7689-844D-8DAE-958AB653D4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2971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13" name="Oval 50">
            <a:extLst>
              <a:ext uri="{FF2B5EF4-FFF2-40B4-BE49-F238E27FC236}">
                <a16:creationId xmlns:a16="http://schemas.microsoft.com/office/drawing/2014/main" id="{3AD6314D-6DA5-9E48-B856-6E28F25694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971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14" name="Oval 51">
            <a:extLst>
              <a:ext uri="{FF2B5EF4-FFF2-40B4-BE49-F238E27FC236}">
                <a16:creationId xmlns:a16="http://schemas.microsoft.com/office/drawing/2014/main" id="{DE66DFE6-97F6-444C-B9F5-50FD50E11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2971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15" name="Oval 52">
            <a:extLst>
              <a:ext uri="{FF2B5EF4-FFF2-40B4-BE49-F238E27FC236}">
                <a16:creationId xmlns:a16="http://schemas.microsoft.com/office/drawing/2014/main" id="{1484ABB7-75DF-7A46-9C2C-FF5E593DFF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2971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16" name="Oval 53">
            <a:extLst>
              <a:ext uri="{FF2B5EF4-FFF2-40B4-BE49-F238E27FC236}">
                <a16:creationId xmlns:a16="http://schemas.microsoft.com/office/drawing/2014/main" id="{4DCF8E1F-CEE2-6F4C-9F16-0B9FC05CCE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2971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17" name="Oval 54">
            <a:extLst>
              <a:ext uri="{FF2B5EF4-FFF2-40B4-BE49-F238E27FC236}">
                <a16:creationId xmlns:a16="http://schemas.microsoft.com/office/drawing/2014/main" id="{1B8725AD-B5F4-3249-B918-915319EAE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9718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18" name="Oval 55">
            <a:extLst>
              <a:ext uri="{FF2B5EF4-FFF2-40B4-BE49-F238E27FC236}">
                <a16:creationId xmlns:a16="http://schemas.microsoft.com/office/drawing/2014/main" id="{F903586A-44E9-1446-B04F-4B349DD7C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3276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19" name="Oval 56">
            <a:extLst>
              <a:ext uri="{FF2B5EF4-FFF2-40B4-BE49-F238E27FC236}">
                <a16:creationId xmlns:a16="http://schemas.microsoft.com/office/drawing/2014/main" id="{25FC5A15-EA5F-FE43-8AF6-3CFC62A56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3276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20" name="Oval 57">
            <a:extLst>
              <a:ext uri="{FF2B5EF4-FFF2-40B4-BE49-F238E27FC236}">
                <a16:creationId xmlns:a16="http://schemas.microsoft.com/office/drawing/2014/main" id="{EE28D419-332B-FB4E-A872-79C1D71958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3276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21" name="Oval 58">
            <a:extLst>
              <a:ext uri="{FF2B5EF4-FFF2-40B4-BE49-F238E27FC236}">
                <a16:creationId xmlns:a16="http://schemas.microsoft.com/office/drawing/2014/main" id="{149A8180-2AC6-F24D-A501-0863FBC39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3276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22" name="Oval 59">
            <a:extLst>
              <a:ext uri="{FF2B5EF4-FFF2-40B4-BE49-F238E27FC236}">
                <a16:creationId xmlns:a16="http://schemas.microsoft.com/office/drawing/2014/main" id="{21E12E14-942F-7546-840A-1336D2CA9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3276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23" name="Oval 60">
            <a:extLst>
              <a:ext uri="{FF2B5EF4-FFF2-40B4-BE49-F238E27FC236}">
                <a16:creationId xmlns:a16="http://schemas.microsoft.com/office/drawing/2014/main" id="{D7754EFD-4CA3-0B4B-BB87-46698F4FC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3276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24" name="Oval 61">
            <a:extLst>
              <a:ext uri="{FF2B5EF4-FFF2-40B4-BE49-F238E27FC236}">
                <a16:creationId xmlns:a16="http://schemas.microsoft.com/office/drawing/2014/main" id="{DDF72079-EDFB-CC4E-9D7B-2C25C4668A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276600"/>
            <a:ext cx="152400" cy="152400"/>
          </a:xfrm>
          <a:prstGeom prst="ellipse">
            <a:avLst/>
          </a:prstGeom>
          <a:solidFill>
            <a:srgbClr val="FF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8725" name="Oval 5">
            <a:extLst>
              <a:ext uri="{FF2B5EF4-FFF2-40B4-BE49-F238E27FC236}">
                <a16:creationId xmlns:a16="http://schemas.microsoft.com/office/drawing/2014/main" id="{40EFF173-26E8-8549-B1D1-96AD45C9B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" y="22352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2EF3AD2-FE8E-DA48-A8AF-BB2ECD94E59E}"/>
              </a:ext>
            </a:extLst>
          </p:cNvPr>
          <p:cNvCxnSpPr/>
          <p:nvPr/>
        </p:nvCxnSpPr>
        <p:spPr bwMode="auto">
          <a:xfrm>
            <a:off x="660400" y="2278063"/>
            <a:ext cx="13716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727" name="TextBox 63">
            <a:extLst>
              <a:ext uri="{FF2B5EF4-FFF2-40B4-BE49-F238E27FC236}">
                <a16:creationId xmlns:a16="http://schemas.microsoft.com/office/drawing/2014/main" id="{0EE44C6B-FBEA-DD43-94F4-559F5B4D3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8" y="2154238"/>
            <a:ext cx="420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FF0000"/>
                </a:solidFill>
              </a:rPr>
              <a:t>q</a:t>
            </a:r>
          </a:p>
        </p:txBody>
      </p:sp>
      <p:sp>
        <p:nvSpPr>
          <p:cNvPr id="28728" name="TextBox 64">
            <a:extLst>
              <a:ext uri="{FF2B5EF4-FFF2-40B4-BE49-F238E27FC236}">
                <a16:creationId xmlns:a16="http://schemas.microsoft.com/office/drawing/2014/main" id="{F4B2A1E3-4CBB-3440-A871-4A55AD0EC7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913" y="2006600"/>
            <a:ext cx="403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FF0000"/>
                </a:solidFill>
              </a:rPr>
              <a:t>v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4748574-9B44-3E4A-87F0-C3ACA76176B3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810000"/>
            <a:ext cx="8851900" cy="2895600"/>
            <a:chOff x="76200" y="3810000"/>
            <a:chExt cx="8851496" cy="2895600"/>
          </a:xfrm>
        </p:grpSpPr>
        <p:pic>
          <p:nvPicPr>
            <p:cNvPr id="28730" name="Picture 65">
              <a:extLst>
                <a:ext uri="{FF2B5EF4-FFF2-40B4-BE49-F238E27FC236}">
                  <a16:creationId xmlns:a16="http://schemas.microsoft.com/office/drawing/2014/main" id="{0EF963BF-E1C4-DD40-8F42-FF93D894F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3936670"/>
              <a:ext cx="5232088" cy="2768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731" name="TextBox 66">
              <a:extLst>
                <a:ext uri="{FF2B5EF4-FFF2-40B4-BE49-F238E27FC236}">
                  <a16:creationId xmlns:a16="http://schemas.microsoft.com/office/drawing/2014/main" id="{38CF9A19-344D-144F-88FA-DB6CBE0A0A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86400" y="3810000"/>
              <a:ext cx="3322093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very different radiation</a:t>
              </a:r>
            </a:p>
            <a:p>
              <a:r>
                <a:rPr lang="en-US" altLang="en-US"/>
                <a:t>patterns &amp; directions</a:t>
              </a:r>
            </a:p>
            <a:p>
              <a:r>
                <a:rPr lang="en-US" altLang="en-US"/>
                <a:t>depending on </a:t>
              </a:r>
              <a:r>
                <a:rPr lang="en-US" altLang="en-US" i="1"/>
                <a:t>v</a:t>
              </a:r>
              <a:r>
                <a:rPr lang="en-US" altLang="en-US"/>
                <a:t>,</a:t>
              </a:r>
            </a:p>
            <a:p>
              <a:r>
                <a:rPr lang="en-US" altLang="en-US"/>
                <a:t>due to interactions with</a:t>
              </a:r>
            </a:p>
            <a:p>
              <a:r>
                <a:rPr lang="en-US" altLang="en-US"/>
                <a:t>2d PhC dispersion curves</a:t>
              </a:r>
            </a:p>
          </p:txBody>
        </p:sp>
        <p:sp>
          <p:nvSpPr>
            <p:cNvPr id="28732" name="TextBox 67">
              <a:extLst>
                <a:ext uri="{FF2B5EF4-FFF2-40B4-BE49-F238E27FC236}">
                  <a16:creationId xmlns:a16="http://schemas.microsoft.com/office/drawing/2014/main" id="{7A2F61E5-F0AE-4F4F-8E8D-1E1FBB654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0" y="5791200"/>
              <a:ext cx="3136496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[ Luo, Ibanescu, Johnson,</a:t>
              </a:r>
            </a:p>
            <a:p>
              <a:r>
                <a:rPr lang="en-US" altLang="en-US" sz="1600"/>
                <a:t>   &amp; Joannopoulos (Science, 2002)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616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CA35-C8E6-1249-80D9-1EC3A17FF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762000"/>
            <a:ext cx="8991600" cy="2209800"/>
          </a:xfrm>
        </p:spPr>
        <p:txBody>
          <a:bodyPr/>
          <a:lstStyle/>
          <a:p>
            <a:pPr>
              <a:defRPr/>
            </a:pPr>
            <a:r>
              <a:rPr lang="en-US" dirty="0"/>
              <a:t>Surface-integral equations (SIEs)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boundary-element methods (BEMs)</a:t>
            </a:r>
          </a:p>
        </p:txBody>
      </p:sp>
      <p:sp>
        <p:nvSpPr>
          <p:cNvPr id="29698" name="TextBox 2">
            <a:extLst>
              <a:ext uri="{FF2B5EF4-FFF2-40B4-BE49-F238E27FC236}">
                <a16:creationId xmlns:a16="http://schemas.microsoft.com/office/drawing/2014/main" id="{B1AE8B20-D486-9548-B4BD-6A9634001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635375"/>
            <a:ext cx="6858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see e.g. Harrington,  </a:t>
            </a:r>
            <a:r>
              <a:rPr lang="en-US" altLang="en-US" sz="1800" i="1"/>
              <a:t>Time-Harmonic Electromagnetic Fields</a:t>
            </a:r>
            <a:r>
              <a:rPr lang="en-US" altLang="en-US" sz="1800"/>
              <a:t> ]</a:t>
            </a:r>
          </a:p>
          <a:p>
            <a:endParaRPr lang="en-US" altLang="en-US" sz="1800"/>
          </a:p>
          <a:p>
            <a:r>
              <a:rPr lang="en-US" altLang="en-US" sz="1800"/>
              <a:t>   Harrington, “Boundary integral formulations for homogeneous</a:t>
            </a:r>
          </a:p>
          <a:p>
            <a:r>
              <a:rPr lang="en-US" altLang="en-US" sz="1800"/>
              <a:t>    material bodies,” </a:t>
            </a:r>
            <a:r>
              <a:rPr lang="en-US" altLang="en-US" sz="1800" i="1"/>
              <a:t>J. Electromagnetic Waves Appl.</a:t>
            </a:r>
            <a:r>
              <a:rPr lang="en-US" altLang="en-US" sz="1800"/>
              <a:t> </a:t>
            </a:r>
            <a:r>
              <a:rPr lang="en-US" altLang="en-US" sz="1800" b="1"/>
              <a:t>3</a:t>
            </a:r>
            <a:r>
              <a:rPr lang="en-US" altLang="en-US" sz="1800"/>
              <a:t>, 1–15 (1989)</a:t>
            </a:r>
          </a:p>
          <a:p>
            <a:endParaRPr lang="en-US" altLang="en-US" sz="1800"/>
          </a:p>
          <a:p>
            <a:r>
              <a:rPr lang="en-US" altLang="en-US" sz="1800"/>
              <a:t>  Chew </a:t>
            </a:r>
            <a:r>
              <a:rPr lang="en-US" altLang="en-US" sz="1800" i="1"/>
              <a:t>et al</a:t>
            </a:r>
            <a:r>
              <a:rPr lang="en-US" altLang="en-US" sz="1800"/>
              <a:t>., </a:t>
            </a:r>
            <a:r>
              <a:rPr lang="en-US" altLang="en-US" sz="1800" i="1"/>
              <a:t>Fast and Efficient Algorithms</a:t>
            </a:r>
          </a:p>
          <a:p>
            <a:r>
              <a:rPr lang="en-US" altLang="en-US" sz="1800" i="1"/>
              <a:t>                       in Computational Electromagnetics</a:t>
            </a:r>
            <a:r>
              <a:rPr lang="en-US" altLang="en-US" sz="1800"/>
              <a:t> (2001) ]. </a:t>
            </a:r>
          </a:p>
          <a:p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2186245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DBD64EBC-E909-9440-9831-0AEDA4BF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altLang="en-US"/>
              <a:t>Exploiting partial knowledge</a:t>
            </a:r>
            <a:br>
              <a:rPr lang="en-US" altLang="en-US"/>
            </a:br>
            <a:r>
              <a:rPr lang="en-US" altLang="en-US"/>
              <a:t>of Green’s functions</a:t>
            </a:r>
          </a:p>
        </p:txBody>
      </p:sp>
      <p:sp>
        <p:nvSpPr>
          <p:cNvPr id="30722" name="Freeform 5">
            <a:extLst>
              <a:ext uri="{FF2B5EF4-FFF2-40B4-BE49-F238E27FC236}">
                <a16:creationId xmlns:a16="http://schemas.microsoft.com/office/drawing/2014/main" id="{B1D6AF0F-04B6-BA49-AA34-1C2706C1F9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286000"/>
            <a:ext cx="2714625" cy="2600325"/>
          </a:xfrm>
          <a:custGeom>
            <a:avLst/>
            <a:gdLst>
              <a:gd name="T0" fmla="*/ 437444 w 2714624"/>
              <a:gd name="T1" fmla="*/ 682065 h 2599972"/>
              <a:gd name="T2" fmla="*/ 1411124 w 2714624"/>
              <a:gd name="T3" fmla="*/ 88350 h 2599972"/>
              <a:gd name="T4" fmla="*/ 2691707 w 2714624"/>
              <a:gd name="T5" fmla="*/ 1212163 h 2599972"/>
              <a:gd name="T6" fmla="*/ 1548707 w 2714624"/>
              <a:gd name="T7" fmla="*/ 1668049 h 2599972"/>
              <a:gd name="T8" fmla="*/ 881944 w 2714624"/>
              <a:gd name="T9" fmla="*/ 2505614 h 2599972"/>
              <a:gd name="T10" fmla="*/ 77611 w 2714624"/>
              <a:gd name="T11" fmla="*/ 1074342 h 2599972"/>
              <a:gd name="T12" fmla="*/ 437444 w 2714624"/>
              <a:gd name="T13" fmla="*/ 682065 h 25999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14624"/>
              <a:gd name="T22" fmla="*/ 0 h 2599972"/>
              <a:gd name="T23" fmla="*/ 2714624 w 2714624"/>
              <a:gd name="T24" fmla="*/ 2599972 h 25999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14624" h="2599972">
                <a:moveTo>
                  <a:pt x="437444" y="680861"/>
                </a:moveTo>
                <a:cubicBezTo>
                  <a:pt x="659694" y="516819"/>
                  <a:pt x="1035403" y="0"/>
                  <a:pt x="1411111" y="88194"/>
                </a:cubicBezTo>
                <a:cubicBezTo>
                  <a:pt x="1786819" y="176388"/>
                  <a:pt x="2668764" y="947209"/>
                  <a:pt x="2691694" y="1210028"/>
                </a:cubicBezTo>
                <a:cubicBezTo>
                  <a:pt x="2714624" y="1472847"/>
                  <a:pt x="1850319" y="1449917"/>
                  <a:pt x="1548694" y="1665111"/>
                </a:cubicBezTo>
                <a:cubicBezTo>
                  <a:pt x="1247069" y="1880305"/>
                  <a:pt x="1127125" y="2599972"/>
                  <a:pt x="881944" y="2501194"/>
                </a:cubicBezTo>
                <a:cubicBezTo>
                  <a:pt x="636764" y="2402416"/>
                  <a:pt x="155222" y="1374069"/>
                  <a:pt x="77611" y="1072444"/>
                </a:cubicBezTo>
                <a:cubicBezTo>
                  <a:pt x="0" y="770819"/>
                  <a:pt x="215194" y="844903"/>
                  <a:pt x="437444" y="680861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723" name="TextBox 1">
            <a:extLst>
              <a:ext uri="{FF2B5EF4-FFF2-40B4-BE49-F238E27FC236}">
                <a16:creationId xmlns:a16="http://schemas.microsoft.com/office/drawing/2014/main" id="{2DFCCDA3-79B9-A14B-B0BC-7CE368CE5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3" y="2052638"/>
            <a:ext cx="1423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0</a:t>
            </a:r>
          </a:p>
        </p:txBody>
      </p:sp>
      <p:sp>
        <p:nvSpPr>
          <p:cNvPr id="30724" name="TextBox 6">
            <a:extLst>
              <a:ext uri="{FF2B5EF4-FFF2-40B4-BE49-F238E27FC236}">
                <a16:creationId xmlns:a16="http://schemas.microsoft.com/office/drawing/2014/main" id="{537CFBD6-C442-2044-87CE-E1CAA3AB70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613" y="2743200"/>
            <a:ext cx="1423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1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8E5880E7-0830-8943-BA31-606E2DA0C951}"/>
              </a:ext>
            </a:extLst>
          </p:cNvPr>
          <p:cNvCxnSpPr/>
          <p:nvPr/>
        </p:nvCxnSpPr>
        <p:spPr bwMode="auto">
          <a:xfrm>
            <a:off x="1371600" y="2438400"/>
            <a:ext cx="1447800" cy="3810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726" name="TextBox 5">
            <a:extLst>
              <a:ext uri="{FF2B5EF4-FFF2-40B4-BE49-F238E27FC236}">
                <a16:creationId xmlns:a16="http://schemas.microsoft.com/office/drawing/2014/main" id="{1B7019DE-D72D-7C41-B842-3E530EAD2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incident</a:t>
            </a:r>
          </a:p>
          <a:p>
            <a:r>
              <a:rPr lang="en-US" altLang="en-US" sz="1800">
                <a:solidFill>
                  <a:srgbClr val="FF0000"/>
                </a:solidFill>
              </a:rPr>
              <a:t>fields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C7837099-0CE5-6D49-ABB5-1DC81C23810E}"/>
              </a:ext>
            </a:extLst>
          </p:cNvPr>
          <p:cNvCxnSpPr/>
          <p:nvPr/>
        </p:nvCxnSpPr>
        <p:spPr bwMode="auto">
          <a:xfrm rot="10800000" flipV="1">
            <a:off x="3886200" y="3200400"/>
            <a:ext cx="1219200" cy="3048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728" name="TextBox 15">
            <a:extLst>
              <a:ext uri="{FF2B5EF4-FFF2-40B4-BE49-F238E27FC236}">
                <a16:creationId xmlns:a16="http://schemas.microsoft.com/office/drawing/2014/main" id="{881E322C-92D8-A24D-B6C0-BBFF41E06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2766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scattered</a:t>
            </a:r>
          </a:p>
          <a:p>
            <a:r>
              <a:rPr lang="en-US" altLang="en-US" sz="1800">
                <a:solidFill>
                  <a:srgbClr val="FF0000"/>
                </a:solidFill>
              </a:rPr>
              <a:t>fields</a:t>
            </a:r>
          </a:p>
        </p:txBody>
      </p:sp>
      <p:sp>
        <p:nvSpPr>
          <p:cNvPr id="30729" name="TextBox 16">
            <a:extLst>
              <a:ext uri="{FF2B5EF4-FFF2-40B4-BE49-F238E27FC236}">
                <a16:creationId xmlns:a16="http://schemas.microsoft.com/office/drawing/2014/main" id="{3A33EC6D-E22F-F54D-A225-4F4A4E47A3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3528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interior</a:t>
            </a:r>
          </a:p>
          <a:p>
            <a:r>
              <a:rPr lang="en-US" altLang="en-US" sz="1800">
                <a:solidFill>
                  <a:srgbClr val="FF0000"/>
                </a:solidFill>
              </a:rPr>
              <a:t>fields</a:t>
            </a:r>
          </a:p>
        </p:txBody>
      </p:sp>
      <p:sp>
        <p:nvSpPr>
          <p:cNvPr id="30730" name="TextBox 1">
            <a:extLst>
              <a:ext uri="{FF2B5EF4-FFF2-40B4-BE49-F238E27FC236}">
                <a16:creationId xmlns:a16="http://schemas.microsoft.com/office/drawing/2014/main" id="{FBC52B25-BC29-B74A-92EE-D3D003748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8" y="4572000"/>
            <a:ext cx="8970962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suppose that we </a:t>
            </a:r>
            <a:r>
              <a:rPr lang="en-US" altLang="en-US">
                <a:solidFill>
                  <a:srgbClr val="0000FF"/>
                </a:solidFill>
              </a:rPr>
              <a:t>know Green’s functions</a:t>
            </a:r>
          </a:p>
          <a:p>
            <a:r>
              <a:rPr lang="en-US" altLang="en-US">
                <a:solidFill>
                  <a:srgbClr val="0000FF"/>
                </a:solidFill>
              </a:rPr>
              <a:t>in infinite medium </a:t>
            </a:r>
            <a:r>
              <a:rPr lang="en-US" altLang="en-US"/>
              <a:t>0 or medium 1</a:t>
            </a:r>
          </a:p>
          <a:p>
            <a:r>
              <a:rPr lang="en-US" altLang="en-US"/>
              <a:t>	— known analytically for homogeneous media</a:t>
            </a:r>
          </a:p>
          <a:p>
            <a:r>
              <a:rPr lang="en-US" altLang="en-US"/>
              <a:t>	— computable by </a:t>
            </a:r>
            <a:r>
              <a:rPr lang="en-US" altLang="en-US" i="1"/>
              <a:t>much smaller</a:t>
            </a:r>
            <a:r>
              <a:rPr lang="en-US" altLang="en-US"/>
              <a:t> calculation in periodic medium</a:t>
            </a:r>
          </a:p>
        </p:txBody>
      </p:sp>
      <p:sp>
        <p:nvSpPr>
          <p:cNvPr id="30731" name="TextBox 2">
            <a:extLst>
              <a:ext uri="{FF2B5EF4-FFF2-40B4-BE49-F238E27FC236}">
                <a16:creationId xmlns:a16="http://schemas.microsoft.com/office/drawing/2014/main" id="{C186FD3C-0DF8-7841-9325-F25F7727A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1524000"/>
            <a:ext cx="37480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a typical scattering problem:</a:t>
            </a:r>
          </a:p>
        </p:txBody>
      </p:sp>
      <p:sp>
        <p:nvSpPr>
          <p:cNvPr id="30732" name="TextBox 4">
            <a:extLst>
              <a:ext uri="{FF2B5EF4-FFF2-40B4-BE49-F238E27FC236}">
                <a16:creationId xmlns:a16="http://schemas.microsoft.com/office/drawing/2014/main" id="{860F7328-E467-7241-80D4-CC3345A854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6248400"/>
            <a:ext cx="8851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Can exploit this to derive </a:t>
            </a:r>
            <a:r>
              <a:rPr lang="en-US" altLang="en-US" i="1">
                <a:solidFill>
                  <a:srgbClr val="FF0000"/>
                </a:solidFill>
              </a:rPr>
              <a:t>integral equation</a:t>
            </a:r>
            <a:r>
              <a:rPr lang="en-US" altLang="en-US">
                <a:solidFill>
                  <a:srgbClr val="FF0000"/>
                </a:solidFill>
              </a:rPr>
              <a:t> for </a:t>
            </a:r>
            <a:r>
              <a:rPr lang="en-US" altLang="en-US" i="1">
                <a:solidFill>
                  <a:srgbClr val="FF0000"/>
                </a:solidFill>
              </a:rPr>
              <a:t>surface unknowns</a:t>
            </a:r>
            <a:r>
              <a:rPr lang="en-US" altLang="en-US">
                <a:solidFill>
                  <a:srgbClr val="FF0000"/>
                </a:solidFill>
              </a:rPr>
              <a:t> only.</a:t>
            </a:r>
          </a:p>
        </p:txBody>
      </p:sp>
    </p:spTree>
    <p:extLst>
      <p:ext uri="{BB962C8B-B14F-4D97-AF65-F5344CB8AC3E}">
        <p14:creationId xmlns:p14="http://schemas.microsoft.com/office/powerpoint/2010/main" val="34418481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>
            <a:extLst>
              <a:ext uri="{FF2B5EF4-FFF2-40B4-BE49-F238E27FC236}">
                <a16:creationId xmlns:a16="http://schemas.microsoft.com/office/drawing/2014/main" id="{4FB45C64-5585-3F47-B62F-DCA7B26F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The </a:t>
            </a:r>
            <a:r>
              <a:rPr lang="en-US" i="1"/>
              <a:t>Principle of Equivalence</a:t>
            </a:r>
            <a:br>
              <a:rPr lang="en-US"/>
            </a:br>
            <a:r>
              <a:rPr lang="en-US"/>
              <a:t>in classical EM</a:t>
            </a:r>
          </a:p>
        </p:txBody>
      </p:sp>
      <p:sp>
        <p:nvSpPr>
          <p:cNvPr id="31746" name="TextBox 2">
            <a:extLst>
              <a:ext uri="{FF2B5EF4-FFF2-40B4-BE49-F238E27FC236}">
                <a16:creationId xmlns:a16="http://schemas.microsoft.com/office/drawing/2014/main" id="{752AE5C1-AD5A-594B-B2CE-72020FEE3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6225" y="1371600"/>
            <a:ext cx="59975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see e.g. Harrington,  </a:t>
            </a:r>
            <a:r>
              <a:rPr lang="en-US" altLang="en-US" sz="1800" i="1"/>
              <a:t>Time-Harmonic Electromagnetic Fields</a:t>
            </a:r>
            <a:r>
              <a:rPr lang="en-US" altLang="en-US" sz="1800"/>
              <a:t> ]</a:t>
            </a:r>
          </a:p>
        </p:txBody>
      </p:sp>
      <p:sp>
        <p:nvSpPr>
          <p:cNvPr id="31747" name="Freeform 5">
            <a:extLst>
              <a:ext uri="{FF2B5EF4-FFF2-40B4-BE49-F238E27FC236}">
                <a16:creationId xmlns:a16="http://schemas.microsoft.com/office/drawing/2014/main" id="{884CF572-28B4-9C4E-BF5F-BA7D83B47C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286000"/>
            <a:ext cx="2714625" cy="2600325"/>
          </a:xfrm>
          <a:custGeom>
            <a:avLst/>
            <a:gdLst>
              <a:gd name="T0" fmla="*/ 437444 w 2714624"/>
              <a:gd name="T1" fmla="*/ 682065 h 2599972"/>
              <a:gd name="T2" fmla="*/ 1411124 w 2714624"/>
              <a:gd name="T3" fmla="*/ 88350 h 2599972"/>
              <a:gd name="T4" fmla="*/ 2691707 w 2714624"/>
              <a:gd name="T5" fmla="*/ 1212163 h 2599972"/>
              <a:gd name="T6" fmla="*/ 1548707 w 2714624"/>
              <a:gd name="T7" fmla="*/ 1668049 h 2599972"/>
              <a:gd name="T8" fmla="*/ 881944 w 2714624"/>
              <a:gd name="T9" fmla="*/ 2505614 h 2599972"/>
              <a:gd name="T10" fmla="*/ 77611 w 2714624"/>
              <a:gd name="T11" fmla="*/ 1074342 h 2599972"/>
              <a:gd name="T12" fmla="*/ 437444 w 2714624"/>
              <a:gd name="T13" fmla="*/ 682065 h 25999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14624"/>
              <a:gd name="T22" fmla="*/ 0 h 2599972"/>
              <a:gd name="T23" fmla="*/ 2714624 w 2714624"/>
              <a:gd name="T24" fmla="*/ 2599972 h 25999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14624" h="2599972">
                <a:moveTo>
                  <a:pt x="437444" y="680861"/>
                </a:moveTo>
                <a:cubicBezTo>
                  <a:pt x="659694" y="516819"/>
                  <a:pt x="1035403" y="0"/>
                  <a:pt x="1411111" y="88194"/>
                </a:cubicBezTo>
                <a:cubicBezTo>
                  <a:pt x="1786819" y="176388"/>
                  <a:pt x="2668764" y="947209"/>
                  <a:pt x="2691694" y="1210028"/>
                </a:cubicBezTo>
                <a:cubicBezTo>
                  <a:pt x="2714624" y="1472847"/>
                  <a:pt x="1850319" y="1449917"/>
                  <a:pt x="1548694" y="1665111"/>
                </a:cubicBezTo>
                <a:cubicBezTo>
                  <a:pt x="1247069" y="1880305"/>
                  <a:pt x="1127125" y="2599972"/>
                  <a:pt x="881944" y="2501194"/>
                </a:cubicBezTo>
                <a:cubicBezTo>
                  <a:pt x="636764" y="2402416"/>
                  <a:pt x="155222" y="1374069"/>
                  <a:pt x="77611" y="1072444"/>
                </a:cubicBezTo>
                <a:cubicBezTo>
                  <a:pt x="0" y="770819"/>
                  <a:pt x="215194" y="844903"/>
                  <a:pt x="437444" y="680861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1748" name="TextBox 1">
            <a:extLst>
              <a:ext uri="{FF2B5EF4-FFF2-40B4-BE49-F238E27FC236}">
                <a16:creationId xmlns:a16="http://schemas.microsoft.com/office/drawing/2014/main" id="{67202900-6801-8E4E-87E4-F069F0673E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3" y="2052638"/>
            <a:ext cx="1423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0</a:t>
            </a:r>
          </a:p>
        </p:txBody>
      </p:sp>
      <p:sp>
        <p:nvSpPr>
          <p:cNvPr id="31749" name="TextBox 6">
            <a:extLst>
              <a:ext uri="{FF2B5EF4-FFF2-40B4-BE49-F238E27FC236}">
                <a16:creationId xmlns:a16="http://schemas.microsoft.com/office/drawing/2014/main" id="{2E901802-6E33-014B-868F-5F7DDD398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613" y="2743200"/>
            <a:ext cx="1423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1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9C3D6DCA-0FFD-4F41-8BD5-254BE0887AE8}"/>
              </a:ext>
            </a:extLst>
          </p:cNvPr>
          <p:cNvCxnSpPr/>
          <p:nvPr/>
        </p:nvCxnSpPr>
        <p:spPr bwMode="auto">
          <a:xfrm>
            <a:off x="1371600" y="2438400"/>
            <a:ext cx="1447800" cy="3810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751" name="TextBox 5">
            <a:extLst>
              <a:ext uri="{FF2B5EF4-FFF2-40B4-BE49-F238E27FC236}">
                <a16:creationId xmlns:a16="http://schemas.microsoft.com/office/drawing/2014/main" id="{DDCE3BF8-4B2F-B742-AE49-6EB690EE5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incident</a:t>
            </a:r>
          </a:p>
          <a:p>
            <a:r>
              <a:rPr lang="en-US" altLang="en-US" sz="1800">
                <a:solidFill>
                  <a:srgbClr val="FF0000"/>
                </a:solidFill>
              </a:rPr>
              <a:t>fields </a:t>
            </a:r>
            <a:r>
              <a:rPr lang="en-US" altLang="en-US" sz="1800" b="1">
                <a:solidFill>
                  <a:srgbClr val="FF0000"/>
                </a:solidFill>
              </a:rPr>
              <a:t>f</a:t>
            </a:r>
            <a:r>
              <a:rPr lang="en-US" altLang="en-US" sz="1800" baseline="30000">
                <a:solidFill>
                  <a:srgbClr val="FF0000"/>
                </a:solidFill>
              </a:rPr>
              <a:t>0+</a:t>
            </a:r>
            <a:endParaRPr lang="en-US" altLang="en-US" sz="1800">
              <a:solidFill>
                <a:srgbClr val="FF0000"/>
              </a:solidFill>
            </a:endParaRPr>
          </a:p>
        </p:txBody>
      </p:sp>
      <p:graphicFrame>
        <p:nvGraphicFramePr>
          <p:cNvPr id="31752" name="Object 7">
            <a:extLst>
              <a:ext uri="{FF2B5EF4-FFF2-40B4-BE49-F238E27FC236}">
                <a16:creationId xmlns:a16="http://schemas.microsoft.com/office/drawing/2014/main" id="{9242CBA9-A20B-294F-BF46-936A6B566E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33600" y="4114800"/>
          <a:ext cx="3152775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3" name="Equation" r:id="rId3" imgW="704850" imgH="241300" progId="Equation.3">
                  <p:embed/>
                </p:oleObj>
              </mc:Choice>
              <mc:Fallback>
                <p:oleObj name="Equation" r:id="rId3" imgW="704850" imgH="241300" progId="Equation.3">
                  <p:embed/>
                  <p:pic>
                    <p:nvPicPr>
                      <p:cNvPr id="31752" name="Object 7">
                        <a:extLst>
                          <a:ext uri="{FF2B5EF4-FFF2-40B4-BE49-F238E27FC236}">
                            <a16:creationId xmlns:a16="http://schemas.microsoft.com/office/drawing/2014/main" id="{9242CBA9-A20B-294F-BF46-936A6B566E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114800"/>
                        <a:ext cx="3152775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TextBox 8">
            <a:extLst>
              <a:ext uri="{FF2B5EF4-FFF2-40B4-BE49-F238E27FC236}">
                <a16:creationId xmlns:a16="http://schemas.microsoft.com/office/drawing/2014/main" id="{79DDC767-E637-0446-AA48-09E2ACA43E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191000"/>
            <a:ext cx="18129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>
                <a:solidFill>
                  <a:srgbClr val="0000FF"/>
                </a:solidFill>
              </a:rPr>
              <a:t>6-component</a:t>
            </a:r>
          </a:p>
          <a:p>
            <a:pPr algn="r"/>
            <a:r>
              <a:rPr lang="en-US" altLang="en-US">
                <a:solidFill>
                  <a:srgbClr val="0000FF"/>
                </a:solidFill>
              </a:rPr>
              <a:t>fields:</a:t>
            </a: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2189F2F0-7B90-CF44-92BA-0D4BEC2A03F7}"/>
              </a:ext>
            </a:extLst>
          </p:cNvPr>
          <p:cNvCxnSpPr/>
          <p:nvPr/>
        </p:nvCxnSpPr>
        <p:spPr bwMode="auto">
          <a:xfrm rot="10800000" flipV="1">
            <a:off x="3886200" y="3200400"/>
            <a:ext cx="1219200" cy="3048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755" name="TextBox 15">
            <a:extLst>
              <a:ext uri="{FF2B5EF4-FFF2-40B4-BE49-F238E27FC236}">
                <a16:creationId xmlns:a16="http://schemas.microsoft.com/office/drawing/2014/main" id="{91B438EF-EC05-434E-8A8D-70CC08CC4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2766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scattered</a:t>
            </a:r>
          </a:p>
          <a:p>
            <a:r>
              <a:rPr lang="en-US" altLang="en-US" sz="1800">
                <a:solidFill>
                  <a:srgbClr val="FF0000"/>
                </a:solidFill>
              </a:rPr>
              <a:t>fields </a:t>
            </a:r>
            <a:r>
              <a:rPr lang="en-US" altLang="en-US" sz="1800" b="1">
                <a:solidFill>
                  <a:srgbClr val="FF0000"/>
                </a:solidFill>
              </a:rPr>
              <a:t>f</a:t>
            </a:r>
            <a:r>
              <a:rPr lang="en-US" altLang="en-US" sz="1800" baseline="30000">
                <a:solidFill>
                  <a:srgbClr val="FF0000"/>
                </a:solidFill>
              </a:rPr>
              <a:t>0–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56" name="TextBox 16">
            <a:extLst>
              <a:ext uri="{FF2B5EF4-FFF2-40B4-BE49-F238E27FC236}">
                <a16:creationId xmlns:a16="http://schemas.microsoft.com/office/drawing/2014/main" id="{B8DA1053-FBFA-4E40-991B-AD5AD55D9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33528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interior</a:t>
            </a:r>
          </a:p>
          <a:p>
            <a:r>
              <a:rPr lang="en-US" altLang="en-US" sz="1800">
                <a:solidFill>
                  <a:srgbClr val="FF0000"/>
                </a:solidFill>
              </a:rPr>
              <a:t>fields </a:t>
            </a:r>
            <a:r>
              <a:rPr lang="en-US" altLang="en-US" sz="1800" b="1">
                <a:solidFill>
                  <a:srgbClr val="FF0000"/>
                </a:solidFill>
              </a:rPr>
              <a:t>f</a:t>
            </a:r>
            <a:r>
              <a:rPr lang="en-US" altLang="en-US" sz="1800" baseline="30000">
                <a:solidFill>
                  <a:srgbClr val="FF0000"/>
                </a:solidFill>
              </a:rPr>
              <a:t>1</a:t>
            </a:r>
            <a:endParaRPr lang="en-US" altLang="en-US" sz="1800">
              <a:solidFill>
                <a:srgbClr val="FF0000"/>
              </a:solidFill>
            </a:endParaRPr>
          </a:p>
        </p:txBody>
      </p:sp>
      <p:sp>
        <p:nvSpPr>
          <p:cNvPr id="31757" name="TextBox 1">
            <a:extLst>
              <a:ext uri="{FF2B5EF4-FFF2-40B4-BE49-F238E27FC236}">
                <a16:creationId xmlns:a16="http://schemas.microsoft.com/office/drawing/2014/main" id="{F088F471-419E-D646-8475-D1E4DA63B5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5581650"/>
            <a:ext cx="42370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0000FF"/>
                </a:solidFill>
              </a:rPr>
              <a:t>… we want to </a:t>
            </a:r>
            <a:r>
              <a:rPr lang="en-US" altLang="en-US"/>
              <a:t>partition</a:t>
            </a:r>
          </a:p>
          <a:p>
            <a:r>
              <a:rPr lang="en-US" altLang="en-US" i="1">
                <a:solidFill>
                  <a:srgbClr val="0000FF"/>
                </a:solidFill>
              </a:rPr>
              <a:t>into </a:t>
            </a:r>
            <a:r>
              <a:rPr lang="en-US" altLang="en-US">
                <a:solidFill>
                  <a:srgbClr val="000000"/>
                </a:solidFill>
              </a:rPr>
              <a:t>separate</a:t>
            </a:r>
            <a:r>
              <a:rPr lang="en-US" altLang="en-US" i="1">
                <a:solidFill>
                  <a:srgbClr val="000000"/>
                </a:solidFill>
              </a:rPr>
              <a:t> </a:t>
            </a:r>
            <a:r>
              <a:rPr lang="en-US" altLang="en-US" i="1">
                <a:solidFill>
                  <a:srgbClr val="0000FF"/>
                </a:solidFill>
              </a:rPr>
              <a:t>medium </a:t>
            </a:r>
            <a:r>
              <a:rPr lang="en-US" altLang="en-US">
                <a:solidFill>
                  <a:srgbClr val="000000"/>
                </a:solidFill>
              </a:rPr>
              <a:t>0/1</a:t>
            </a:r>
          </a:p>
          <a:p>
            <a:r>
              <a:rPr lang="en-US" altLang="en-US" i="1">
                <a:solidFill>
                  <a:srgbClr val="0000FF"/>
                </a:solidFill>
              </a:rPr>
              <a:t>problems &amp; </a:t>
            </a:r>
            <a:r>
              <a:rPr lang="en-US" altLang="en-US">
                <a:solidFill>
                  <a:srgbClr val="000000"/>
                </a:solidFill>
              </a:rPr>
              <a:t>enforce continuity</a:t>
            </a:r>
            <a:r>
              <a:rPr lang="en-US" altLang="en-US" i="1">
                <a:solidFill>
                  <a:srgbClr val="000000"/>
                </a:solidFill>
              </a:rPr>
              <a:t>…</a:t>
            </a:r>
            <a:endParaRPr lang="en-US" altLang="en-US">
              <a:solidFill>
                <a:srgbClr val="000000"/>
              </a:solidFill>
            </a:endParaRPr>
          </a:p>
        </p:txBody>
      </p:sp>
      <p:graphicFrame>
        <p:nvGraphicFramePr>
          <p:cNvPr id="31758" name="Object 14">
            <a:extLst>
              <a:ext uri="{FF2B5EF4-FFF2-40B4-BE49-F238E27FC236}">
                <a16:creationId xmlns:a16="http://schemas.microsoft.com/office/drawing/2014/main" id="{5315D220-FE7C-DD46-B95E-5A0BE325EC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400" y="5715000"/>
          <a:ext cx="3938588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44" name="Equation" r:id="rId5" imgW="914400" imgH="247650" progId="Equation.3">
                  <p:embed/>
                </p:oleObj>
              </mc:Choice>
              <mc:Fallback>
                <p:oleObj name="Equation" r:id="rId5" imgW="914400" imgH="247650" progId="Equation.3">
                  <p:embed/>
                  <p:pic>
                    <p:nvPicPr>
                      <p:cNvPr id="31758" name="Object 14">
                        <a:extLst>
                          <a:ext uri="{FF2B5EF4-FFF2-40B4-BE49-F238E27FC236}">
                            <a16:creationId xmlns:a16="http://schemas.microsoft.com/office/drawing/2014/main" id="{5315D220-FE7C-DD46-B95E-5A0BE325EC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5715000"/>
                        <a:ext cx="3938588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9" name="TextBox 8">
            <a:extLst>
              <a:ext uri="{FF2B5EF4-FFF2-40B4-BE49-F238E27FC236}">
                <a16:creationId xmlns:a16="http://schemas.microsoft.com/office/drawing/2014/main" id="{30CDFD58-53B9-4344-A82C-9FE585C9DF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253038"/>
            <a:ext cx="2022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>
                <a:solidFill>
                  <a:srgbClr val="0000FF"/>
                </a:solidFill>
              </a:rPr>
              <a:t>Maxwell PDE:</a:t>
            </a:r>
          </a:p>
        </p:txBody>
      </p:sp>
    </p:spTree>
    <p:extLst>
      <p:ext uri="{BB962C8B-B14F-4D97-AF65-F5344CB8AC3E}">
        <p14:creationId xmlns:p14="http://schemas.microsoft.com/office/powerpoint/2010/main" val="2172667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1337A0A-7919-A547-8E50-117788F249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Computational EM: </a:t>
            </a:r>
            <a:br>
              <a:rPr lang="en-US">
                <a:cs typeface="+mj-cs"/>
              </a:rPr>
            </a:br>
            <a:r>
              <a:rPr lang="en-US">
                <a:cs typeface="+mj-cs"/>
              </a:rPr>
              <a:t>Three Axes of Comparison</a:t>
            </a:r>
          </a:p>
        </p:txBody>
      </p:sp>
      <p:sp>
        <p:nvSpPr>
          <p:cNvPr id="11267" name="Text Box 3">
            <a:extLst>
              <a:ext uri="{FF2B5EF4-FFF2-40B4-BE49-F238E27FC236}">
                <a16:creationId xmlns:a16="http://schemas.microsoft.com/office/drawing/2014/main" id="{A5D3210F-D6DE-A940-A204-3332F93DD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117725"/>
            <a:ext cx="340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What </a:t>
            </a:r>
            <a:r>
              <a:rPr lang="en-US" altLang="en-US" i="1">
                <a:solidFill>
                  <a:srgbClr val="FF0000"/>
                </a:solidFill>
              </a:rPr>
              <a:t>problem</a:t>
            </a:r>
            <a:r>
              <a:rPr lang="en-US" altLang="en-US"/>
              <a:t> is solved?</a:t>
            </a:r>
          </a:p>
        </p:txBody>
      </p:sp>
      <p:sp>
        <p:nvSpPr>
          <p:cNvPr id="11268" name="Text Box 4">
            <a:extLst>
              <a:ext uri="{FF2B5EF4-FFF2-40B4-BE49-F238E27FC236}">
                <a16:creationId xmlns:a16="http://schemas.microsoft.com/office/drawing/2014/main" id="{018B11A3-F657-1944-8231-B476A1CEC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1785938"/>
            <a:ext cx="5487988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— </a:t>
            </a:r>
            <a:r>
              <a:rPr lang="en-US" altLang="en-US" sz="2000">
                <a:solidFill>
                  <a:srgbClr val="0000FF"/>
                </a:solidFill>
              </a:rPr>
              <a:t>eigenproblems</a:t>
            </a:r>
            <a:r>
              <a:rPr lang="en-US" altLang="en-US" sz="2000"/>
              <a:t>: harmonic modes ~ </a:t>
            </a:r>
            <a:r>
              <a:rPr lang="en-US" altLang="en-US" sz="2000" i="1"/>
              <a:t>e</a:t>
            </a:r>
            <a:r>
              <a:rPr lang="en-US" altLang="en-US" sz="2000" i="1" baseline="30000"/>
              <a:t>–i</a:t>
            </a:r>
            <a:r>
              <a:rPr lang="en-US" altLang="en-US" sz="2000" i="1" baseline="30000">
                <a:latin typeface="Symbol" pitchFamily="2" charset="2"/>
              </a:rPr>
              <a:t>ω</a:t>
            </a:r>
            <a:r>
              <a:rPr lang="en-US" altLang="en-US" sz="2000" i="1" baseline="30000"/>
              <a:t>t</a:t>
            </a:r>
            <a:r>
              <a:rPr lang="en-US" altLang="en-US" sz="2000"/>
              <a:t>    (</a:t>
            </a:r>
            <a:r>
              <a:rPr lang="en-US" altLang="en-US" sz="2000" b="1"/>
              <a:t>J</a:t>
            </a:r>
            <a:r>
              <a:rPr lang="en-US" altLang="en-US" sz="2000"/>
              <a:t> = 0)</a:t>
            </a:r>
          </a:p>
          <a:p>
            <a:r>
              <a:rPr lang="en-US" altLang="en-US" sz="2000"/>
              <a:t>— </a:t>
            </a:r>
            <a:r>
              <a:rPr lang="en-US" altLang="en-US" sz="2000">
                <a:solidFill>
                  <a:srgbClr val="0000FF"/>
                </a:solidFill>
              </a:rPr>
              <a:t>frequency-domain response</a:t>
            </a:r>
            <a:r>
              <a:rPr lang="en-US" altLang="en-US" sz="2000"/>
              <a:t>: </a:t>
            </a:r>
            <a:r>
              <a:rPr lang="en-US" altLang="en-US" sz="2000" b="1"/>
              <a:t>E</a:t>
            </a:r>
            <a:r>
              <a:rPr lang="en-US" altLang="en-US" sz="2000"/>
              <a:t>, </a:t>
            </a:r>
            <a:r>
              <a:rPr lang="en-US" altLang="en-US" sz="2000" b="1"/>
              <a:t>H</a:t>
            </a:r>
            <a:r>
              <a:rPr lang="en-US" altLang="en-US" sz="2000"/>
              <a:t> from </a:t>
            </a:r>
            <a:r>
              <a:rPr lang="en-US" altLang="en-US" sz="2000" b="1"/>
              <a:t>J</a:t>
            </a:r>
            <a:r>
              <a:rPr lang="en-US" altLang="en-US" sz="2000"/>
              <a:t>(</a:t>
            </a:r>
            <a:r>
              <a:rPr lang="en-US" altLang="en-US" sz="2000" b="1"/>
              <a:t>x</a:t>
            </a:r>
            <a:r>
              <a:rPr lang="en-US" altLang="en-US" sz="2000"/>
              <a:t>)</a:t>
            </a:r>
            <a:r>
              <a:rPr lang="en-US" altLang="en-US" sz="2000" i="1"/>
              <a:t>e</a:t>
            </a:r>
            <a:r>
              <a:rPr lang="en-US" altLang="en-US" sz="2000" i="1" baseline="30000"/>
              <a:t>–i</a:t>
            </a:r>
            <a:r>
              <a:rPr lang="en-US" altLang="en-US" sz="2000" i="1" baseline="30000">
                <a:latin typeface="Symbol" pitchFamily="2" charset="2"/>
              </a:rPr>
              <a:t>ω</a:t>
            </a:r>
            <a:r>
              <a:rPr lang="en-US" altLang="en-US" sz="2000" i="1" baseline="30000"/>
              <a:t>t</a:t>
            </a:r>
            <a:endParaRPr lang="en-US" altLang="en-US" sz="2000"/>
          </a:p>
          <a:p>
            <a:r>
              <a:rPr lang="en-US" altLang="en-US" sz="2000"/>
              <a:t>— </a:t>
            </a:r>
            <a:r>
              <a:rPr lang="en-US" altLang="en-US" sz="2000">
                <a:solidFill>
                  <a:srgbClr val="0000FF"/>
                </a:solidFill>
              </a:rPr>
              <a:t>time-domain response</a:t>
            </a:r>
            <a:r>
              <a:rPr lang="en-US" altLang="en-US" sz="2000"/>
              <a:t>: </a:t>
            </a:r>
            <a:r>
              <a:rPr lang="en-US" altLang="en-US" sz="2000" b="1"/>
              <a:t>E</a:t>
            </a:r>
            <a:r>
              <a:rPr lang="en-US" altLang="en-US" sz="2000"/>
              <a:t>, </a:t>
            </a:r>
            <a:r>
              <a:rPr lang="en-US" altLang="en-US" sz="2000" b="1"/>
              <a:t>H</a:t>
            </a:r>
            <a:r>
              <a:rPr lang="en-US" altLang="en-US" sz="2000"/>
              <a:t> from </a:t>
            </a:r>
            <a:r>
              <a:rPr lang="en-US" altLang="en-US" sz="2000" b="1"/>
              <a:t>J</a:t>
            </a:r>
            <a:r>
              <a:rPr lang="en-US" altLang="en-US" sz="2000"/>
              <a:t>(</a:t>
            </a:r>
            <a:r>
              <a:rPr lang="en-US" altLang="en-US" sz="2000" b="1"/>
              <a:t>x</a:t>
            </a:r>
            <a:r>
              <a:rPr lang="en-US" altLang="en-US" sz="2000"/>
              <a:t>, </a:t>
            </a:r>
            <a:r>
              <a:rPr lang="en-US" altLang="en-US" sz="2000" i="1"/>
              <a:t>t</a:t>
            </a:r>
            <a:r>
              <a:rPr lang="en-US" altLang="en-US" sz="2000"/>
              <a:t>)</a:t>
            </a:r>
          </a:p>
          <a:p>
            <a:r>
              <a:rPr lang="en-US" altLang="en-US" sz="2000"/>
              <a:t>— PDE or integral equation?</a:t>
            </a:r>
          </a:p>
        </p:txBody>
      </p:sp>
      <p:sp>
        <p:nvSpPr>
          <p:cNvPr id="11269" name="Text Box 5">
            <a:extLst>
              <a:ext uri="{FF2B5EF4-FFF2-40B4-BE49-F238E27FC236}">
                <a16:creationId xmlns:a16="http://schemas.microsoft.com/office/drawing/2014/main" id="{35E097C0-BAC1-504F-AF24-B49653D6E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3717925"/>
            <a:ext cx="289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What </a:t>
            </a:r>
            <a:r>
              <a:rPr lang="en-US" altLang="en-US" i="1">
                <a:solidFill>
                  <a:srgbClr val="FF0000"/>
                </a:solidFill>
              </a:rPr>
              <a:t>discretization</a:t>
            </a:r>
            <a:r>
              <a:rPr lang="en-US" altLang="en-US"/>
              <a:t>?</a:t>
            </a: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0E2086D4-7B78-B449-A449-AC650655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3489325"/>
            <a:ext cx="5654675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— finite differences (</a:t>
            </a:r>
            <a:r>
              <a:rPr lang="en-US" altLang="en-US" sz="2000">
                <a:solidFill>
                  <a:srgbClr val="0000FF"/>
                </a:solidFill>
              </a:rPr>
              <a:t>FD</a:t>
            </a:r>
            <a:r>
              <a:rPr lang="en-US" altLang="en-US" sz="2000"/>
              <a:t>)</a:t>
            </a:r>
          </a:p>
          <a:p>
            <a:r>
              <a:rPr lang="en-US" altLang="en-US" sz="2000"/>
              <a:t>— finite elements (</a:t>
            </a:r>
            <a:r>
              <a:rPr lang="en-US" altLang="en-US" sz="2000">
                <a:solidFill>
                  <a:srgbClr val="0000FF"/>
                </a:solidFill>
              </a:rPr>
              <a:t>FEM</a:t>
            </a:r>
            <a:r>
              <a:rPr lang="en-US" altLang="en-US" sz="2000"/>
              <a:t>) / boundary elements (</a:t>
            </a:r>
            <a:r>
              <a:rPr lang="en-US" altLang="en-US" sz="2000">
                <a:solidFill>
                  <a:srgbClr val="0000FF"/>
                </a:solidFill>
              </a:rPr>
              <a:t>BEM</a:t>
            </a:r>
            <a:r>
              <a:rPr lang="en-US" altLang="en-US" sz="2000"/>
              <a:t>)</a:t>
            </a:r>
          </a:p>
          <a:p>
            <a:r>
              <a:rPr lang="en-US" altLang="en-US" sz="2000"/>
              <a:t>— </a:t>
            </a:r>
            <a:r>
              <a:rPr lang="en-US" altLang="en-US" sz="2000">
                <a:solidFill>
                  <a:srgbClr val="0000FF"/>
                </a:solidFill>
              </a:rPr>
              <a:t>spectral</a:t>
            </a:r>
            <a:r>
              <a:rPr lang="en-US" altLang="en-US" sz="2000"/>
              <a:t> / Fourier</a:t>
            </a:r>
          </a:p>
          <a:p>
            <a:r>
              <a:rPr lang="en-US" altLang="en-US" sz="2000"/>
              <a:t>— …</a:t>
            </a:r>
          </a:p>
        </p:txBody>
      </p:sp>
      <p:sp>
        <p:nvSpPr>
          <p:cNvPr id="11271" name="Text Box 7">
            <a:extLst>
              <a:ext uri="{FF2B5EF4-FFF2-40B4-BE49-F238E27FC236}">
                <a16:creationId xmlns:a16="http://schemas.microsoft.com/office/drawing/2014/main" id="{6CA64077-70C7-EC42-91CA-A69D7AD2C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334000"/>
            <a:ext cx="31908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What </a:t>
            </a:r>
            <a:r>
              <a:rPr lang="en-US" altLang="en-US" i="1">
                <a:solidFill>
                  <a:srgbClr val="FF0000"/>
                </a:solidFill>
              </a:rPr>
              <a:t>solution method</a:t>
            </a:r>
            <a:r>
              <a:rPr lang="en-US" altLang="en-US"/>
              <a:t>?</a:t>
            </a:r>
          </a:p>
        </p:txBody>
      </p:sp>
      <p:sp>
        <p:nvSpPr>
          <p:cNvPr id="11272" name="Text Box 8">
            <a:extLst>
              <a:ext uri="{FF2B5EF4-FFF2-40B4-BE49-F238E27FC236}">
                <a16:creationId xmlns:a16="http://schemas.microsoft.com/office/drawing/2014/main" id="{C3532563-E40F-9347-ABD1-DD6CD5DED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1538" y="5089525"/>
            <a:ext cx="3751262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— </a:t>
            </a:r>
            <a:r>
              <a:rPr lang="en-US" altLang="en-US" sz="2000">
                <a:solidFill>
                  <a:srgbClr val="0000FF"/>
                </a:solidFill>
              </a:rPr>
              <a:t>dense</a:t>
            </a:r>
            <a:r>
              <a:rPr lang="en-US" altLang="en-US" sz="2000"/>
              <a:t> linear solvers (LAPACK)</a:t>
            </a:r>
          </a:p>
          <a:p>
            <a:r>
              <a:rPr lang="en-US" altLang="en-US" sz="2000"/>
              <a:t>— </a:t>
            </a:r>
            <a:r>
              <a:rPr lang="en-US" altLang="en-US" sz="2000">
                <a:solidFill>
                  <a:srgbClr val="0000FF"/>
                </a:solidFill>
              </a:rPr>
              <a:t>sparse-direct</a:t>
            </a:r>
            <a:r>
              <a:rPr lang="en-US" altLang="en-US" sz="2000"/>
              <a:t> methods</a:t>
            </a:r>
          </a:p>
          <a:p>
            <a:r>
              <a:rPr lang="en-US" altLang="en-US" sz="2000"/>
              <a:t>— </a:t>
            </a:r>
            <a:r>
              <a:rPr lang="en-US" altLang="en-US" sz="2000">
                <a:solidFill>
                  <a:srgbClr val="0000FF"/>
                </a:solidFill>
              </a:rPr>
              <a:t>iterative</a:t>
            </a:r>
            <a:r>
              <a:rPr lang="en-US" altLang="en-US" sz="2000"/>
              <a:t> methods</a:t>
            </a:r>
          </a:p>
        </p:txBody>
      </p:sp>
      <p:sp>
        <p:nvSpPr>
          <p:cNvPr id="11273" name="Text Box 9">
            <a:extLst>
              <a:ext uri="{FF2B5EF4-FFF2-40B4-BE49-F238E27FC236}">
                <a16:creationId xmlns:a16="http://schemas.microsoft.com/office/drawing/2014/main" id="{337D9DCE-63D0-634D-A04F-779AA886F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167188"/>
            <a:ext cx="2689225" cy="66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latin typeface="Times" charset="0"/>
                <a:ea typeface="ＭＳ Ｐゴシック" charset="0"/>
              </a:rPr>
              <a:t>infinitely many unknowns</a:t>
            </a:r>
          </a:p>
          <a:p>
            <a:pPr>
              <a:defRPr/>
            </a:pPr>
            <a:r>
              <a:rPr lang="en-US" sz="1800" dirty="0">
                <a:latin typeface="Times" charset="0"/>
                <a:ea typeface="ＭＳ Ｐゴシック" charset="0"/>
                <a:sym typeface="Symbol" charset="0"/>
              </a:rPr>
              <a:t>⇒ finitely many unknowns</a:t>
            </a:r>
            <a:endParaRPr lang="en-US" sz="1800" dirty="0"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>
            <a:extLst>
              <a:ext uri="{FF2B5EF4-FFF2-40B4-BE49-F238E27FC236}">
                <a16:creationId xmlns:a16="http://schemas.microsoft.com/office/drawing/2014/main" id="{9E38978D-6942-8041-BDEA-AAF306ECD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685800"/>
          </a:xfrm>
        </p:spPr>
        <p:txBody>
          <a:bodyPr/>
          <a:lstStyle/>
          <a:p>
            <a:pPr>
              <a:defRPr/>
            </a:pPr>
            <a:r>
              <a:rPr lang="en-US"/>
              <a:t>Constructing a medium-0 solution</a:t>
            </a:r>
          </a:p>
        </p:txBody>
      </p:sp>
      <p:sp>
        <p:nvSpPr>
          <p:cNvPr id="32770" name="Freeform 5">
            <a:extLst>
              <a:ext uri="{FF2B5EF4-FFF2-40B4-BE49-F238E27FC236}">
                <a16:creationId xmlns:a16="http://schemas.microsoft.com/office/drawing/2014/main" id="{7299F833-739C-6F4D-99B1-4A64CFB00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286000"/>
            <a:ext cx="2714625" cy="2600325"/>
          </a:xfrm>
          <a:custGeom>
            <a:avLst/>
            <a:gdLst>
              <a:gd name="T0" fmla="*/ 437444 w 2714624"/>
              <a:gd name="T1" fmla="*/ 682065 h 2599972"/>
              <a:gd name="T2" fmla="*/ 1411124 w 2714624"/>
              <a:gd name="T3" fmla="*/ 88350 h 2599972"/>
              <a:gd name="T4" fmla="*/ 2691707 w 2714624"/>
              <a:gd name="T5" fmla="*/ 1212163 h 2599972"/>
              <a:gd name="T6" fmla="*/ 1548707 w 2714624"/>
              <a:gd name="T7" fmla="*/ 1668049 h 2599972"/>
              <a:gd name="T8" fmla="*/ 881944 w 2714624"/>
              <a:gd name="T9" fmla="*/ 2505614 h 2599972"/>
              <a:gd name="T10" fmla="*/ 77611 w 2714624"/>
              <a:gd name="T11" fmla="*/ 1074342 h 2599972"/>
              <a:gd name="T12" fmla="*/ 437444 w 2714624"/>
              <a:gd name="T13" fmla="*/ 682065 h 25999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14624"/>
              <a:gd name="T22" fmla="*/ 0 h 2599972"/>
              <a:gd name="T23" fmla="*/ 2714624 w 2714624"/>
              <a:gd name="T24" fmla="*/ 2599972 h 25999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14624" h="2599972">
                <a:moveTo>
                  <a:pt x="437444" y="680861"/>
                </a:moveTo>
                <a:cubicBezTo>
                  <a:pt x="659694" y="516819"/>
                  <a:pt x="1035403" y="0"/>
                  <a:pt x="1411111" y="88194"/>
                </a:cubicBezTo>
                <a:cubicBezTo>
                  <a:pt x="1786819" y="176388"/>
                  <a:pt x="2668764" y="947209"/>
                  <a:pt x="2691694" y="1210028"/>
                </a:cubicBezTo>
                <a:cubicBezTo>
                  <a:pt x="2714624" y="1472847"/>
                  <a:pt x="1850319" y="1449917"/>
                  <a:pt x="1548694" y="1665111"/>
                </a:cubicBezTo>
                <a:cubicBezTo>
                  <a:pt x="1247069" y="1880305"/>
                  <a:pt x="1127125" y="2599972"/>
                  <a:pt x="881944" y="2501194"/>
                </a:cubicBezTo>
                <a:cubicBezTo>
                  <a:pt x="636764" y="2402416"/>
                  <a:pt x="155222" y="1374069"/>
                  <a:pt x="77611" y="1072444"/>
                </a:cubicBezTo>
                <a:cubicBezTo>
                  <a:pt x="0" y="770819"/>
                  <a:pt x="215194" y="844903"/>
                  <a:pt x="437444" y="680861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1" name="TextBox 1">
            <a:extLst>
              <a:ext uri="{FF2B5EF4-FFF2-40B4-BE49-F238E27FC236}">
                <a16:creationId xmlns:a16="http://schemas.microsoft.com/office/drawing/2014/main" id="{94273BE8-094F-A149-B946-70D993970A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3" y="2052638"/>
            <a:ext cx="1423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0</a:t>
            </a:r>
          </a:p>
        </p:txBody>
      </p:sp>
      <p:sp>
        <p:nvSpPr>
          <p:cNvPr id="32772" name="TextBox 6">
            <a:extLst>
              <a:ext uri="{FF2B5EF4-FFF2-40B4-BE49-F238E27FC236}">
                <a16:creationId xmlns:a16="http://schemas.microsoft.com/office/drawing/2014/main" id="{C54FB8B0-703C-8446-94DE-1FA6210F6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613" y="2743200"/>
            <a:ext cx="1471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FF0000"/>
                </a:solidFill>
              </a:rPr>
              <a:t>medium 0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AEFCBB29-E58E-B84F-8791-2C1BC160D73F}"/>
              </a:ext>
            </a:extLst>
          </p:cNvPr>
          <p:cNvCxnSpPr/>
          <p:nvPr/>
        </p:nvCxnSpPr>
        <p:spPr bwMode="auto">
          <a:xfrm>
            <a:off x="1371600" y="2438400"/>
            <a:ext cx="1447800" cy="3810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774" name="TextBox 5">
            <a:extLst>
              <a:ext uri="{FF2B5EF4-FFF2-40B4-BE49-F238E27FC236}">
                <a16:creationId xmlns:a16="http://schemas.microsoft.com/office/drawing/2014/main" id="{4F98DE30-B82A-4440-8830-722C3E516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13716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same incident</a:t>
            </a:r>
          </a:p>
          <a:p>
            <a:r>
              <a:rPr lang="en-US" altLang="en-US" sz="1800">
                <a:solidFill>
                  <a:srgbClr val="FF0000"/>
                </a:solidFill>
              </a:rPr>
              <a:t>fields </a:t>
            </a:r>
            <a:r>
              <a:rPr lang="en-US" altLang="en-US" sz="1800" b="1">
                <a:solidFill>
                  <a:srgbClr val="FF0000"/>
                </a:solidFill>
              </a:rPr>
              <a:t>f</a:t>
            </a:r>
            <a:r>
              <a:rPr lang="en-US" altLang="en-US" sz="1800" baseline="30000">
                <a:solidFill>
                  <a:srgbClr val="FF0000"/>
                </a:solidFill>
              </a:rPr>
              <a:t>0+</a:t>
            </a:r>
            <a:endParaRPr lang="en-US" altLang="en-US" sz="1800">
              <a:solidFill>
                <a:srgbClr val="FF0000"/>
              </a:solidFill>
            </a:endParaRPr>
          </a:p>
        </p:txBody>
      </p:sp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D4A14CC-67D4-D944-B89E-C2375B52CF1B}"/>
              </a:ext>
            </a:extLst>
          </p:cNvPr>
          <p:cNvCxnSpPr/>
          <p:nvPr/>
        </p:nvCxnSpPr>
        <p:spPr bwMode="auto">
          <a:xfrm rot="10800000" flipV="1">
            <a:off x="3886200" y="3200400"/>
            <a:ext cx="1219200" cy="3048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776" name="TextBox 15">
            <a:extLst>
              <a:ext uri="{FF2B5EF4-FFF2-40B4-BE49-F238E27FC236}">
                <a16:creationId xmlns:a16="http://schemas.microsoft.com/office/drawing/2014/main" id="{CEBDE00C-E3C2-C647-B338-CA3D2565DB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971800"/>
            <a:ext cx="1981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0000FF"/>
                </a:solidFill>
              </a:rPr>
              <a:t>same</a:t>
            </a:r>
          </a:p>
          <a:p>
            <a:r>
              <a:rPr lang="en-US" altLang="en-US">
                <a:solidFill>
                  <a:srgbClr val="0000FF"/>
                </a:solidFill>
              </a:rPr>
              <a:t>fields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 b="1">
                <a:solidFill>
                  <a:srgbClr val="FF0000"/>
                </a:solidFill>
              </a:rPr>
              <a:t>f</a:t>
            </a:r>
            <a:r>
              <a:rPr lang="en-US" altLang="en-US" baseline="30000">
                <a:solidFill>
                  <a:srgbClr val="FF0000"/>
                </a:solidFill>
              </a:rPr>
              <a:t>0–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endParaRPr lang="en-US" altLang="en-US">
              <a:solidFill>
                <a:srgbClr val="0000FF"/>
              </a:solidFill>
            </a:endParaRPr>
          </a:p>
        </p:txBody>
      </p:sp>
      <p:sp>
        <p:nvSpPr>
          <p:cNvPr id="32777" name="TextBox 16">
            <a:extLst>
              <a:ext uri="{FF2B5EF4-FFF2-40B4-BE49-F238E27FC236}">
                <a16:creationId xmlns:a16="http://schemas.microsoft.com/office/drawing/2014/main" id="{F2990968-597F-A947-AF6D-1E23B1498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3124200"/>
            <a:ext cx="2133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800" b="1">
                <a:solidFill>
                  <a:srgbClr val="FF0000"/>
                </a:solidFill>
              </a:rPr>
              <a:t>f</a:t>
            </a:r>
            <a:r>
              <a:rPr lang="en-US" altLang="en-US" sz="2800">
                <a:solidFill>
                  <a:srgbClr val="FF0000"/>
                </a:solidFill>
              </a:rPr>
              <a:t>=0  (!!)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060C24-A446-3640-9FB4-76291E2BE4A6}"/>
              </a:ext>
            </a:extLst>
          </p:cNvPr>
          <p:cNvCxnSpPr/>
          <p:nvPr/>
        </p:nvCxnSpPr>
        <p:spPr bwMode="auto">
          <a:xfrm flipH="1" flipV="1">
            <a:off x="7129463" y="2514600"/>
            <a:ext cx="228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779" name="TextBox 9">
            <a:extLst>
              <a:ext uri="{FF2B5EF4-FFF2-40B4-BE49-F238E27FC236}">
                <a16:creationId xmlns:a16="http://schemas.microsoft.com/office/drawing/2014/main" id="{E9142138-41EC-564C-9433-CA6AA16BD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295400"/>
            <a:ext cx="23622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0000FF"/>
                </a:solidFill>
              </a:rPr>
              <a:t>“equivalent”</a:t>
            </a:r>
          </a:p>
          <a:p>
            <a:r>
              <a:rPr lang="en-US" altLang="en-US">
                <a:solidFill>
                  <a:srgbClr val="0000FF"/>
                </a:solidFill>
              </a:rPr>
              <a:t>6-component</a:t>
            </a:r>
          </a:p>
          <a:p>
            <a:r>
              <a:rPr lang="en-US" altLang="en-US">
                <a:solidFill>
                  <a:srgbClr val="0000FF"/>
                </a:solidFill>
              </a:rPr>
              <a:t>surface currents</a:t>
            </a:r>
          </a:p>
          <a:p>
            <a:r>
              <a:rPr lang="en-US" altLang="en-US">
                <a:solidFill>
                  <a:srgbClr val="0000FF"/>
                </a:solidFill>
              </a:rPr>
              <a:t>      </a:t>
            </a:r>
            <a:r>
              <a:rPr lang="en-US" altLang="en-US" b="1">
                <a:solidFill>
                  <a:srgbClr val="0000FF"/>
                </a:solidFill>
              </a:rPr>
              <a:t>c</a:t>
            </a:r>
            <a:endParaRPr lang="en-US" altLang="en-US">
              <a:solidFill>
                <a:srgbClr val="0000FF"/>
              </a:solidFill>
            </a:endParaRPr>
          </a:p>
          <a:p>
            <a:endParaRPr lang="en-US" altLang="en-US">
              <a:solidFill>
                <a:srgbClr val="0000FF"/>
              </a:solidFill>
            </a:endParaRPr>
          </a:p>
        </p:txBody>
      </p:sp>
      <p:graphicFrame>
        <p:nvGraphicFramePr>
          <p:cNvPr id="32780" name="Object 19">
            <a:extLst>
              <a:ext uri="{FF2B5EF4-FFF2-40B4-BE49-F238E27FC236}">
                <a16:creationId xmlns:a16="http://schemas.microsoft.com/office/drawing/2014/main" id="{C17FD50D-C205-6948-88BB-BE10D5FF09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7650" y="4967288"/>
          <a:ext cx="7958138" cy="158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64" name="Equation" r:id="rId3" imgW="1847850" imgH="368300" progId="Equation.3">
                  <p:embed/>
                </p:oleObj>
              </mc:Choice>
              <mc:Fallback>
                <p:oleObj name="Equation" r:id="rId3" imgW="1847850" imgH="368300" progId="Equation.3">
                  <p:embed/>
                  <p:pic>
                    <p:nvPicPr>
                      <p:cNvPr id="32780" name="Object 19">
                        <a:extLst>
                          <a:ext uri="{FF2B5EF4-FFF2-40B4-BE49-F238E27FC236}">
                            <a16:creationId xmlns:a16="http://schemas.microsoft.com/office/drawing/2014/main" id="{C17FD50D-C205-6948-88BB-BE10D5FF09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650" y="4967288"/>
                        <a:ext cx="7958138" cy="158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1" name="TextBox 8">
            <a:extLst>
              <a:ext uri="{FF2B5EF4-FFF2-40B4-BE49-F238E27FC236}">
                <a16:creationId xmlns:a16="http://schemas.microsoft.com/office/drawing/2014/main" id="{A4ED8D55-A125-5944-B006-CDAC8EAFAE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454525"/>
            <a:ext cx="3194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>
                <a:solidFill>
                  <a:srgbClr val="FF0000"/>
                </a:solidFill>
              </a:rPr>
              <a:t>modified</a:t>
            </a:r>
            <a:r>
              <a:rPr lang="en-US" altLang="en-US">
                <a:solidFill>
                  <a:srgbClr val="0000FF"/>
                </a:solidFill>
              </a:rPr>
              <a:t> Maxwell PDE:</a:t>
            </a:r>
          </a:p>
        </p:txBody>
      </p:sp>
      <p:sp>
        <p:nvSpPr>
          <p:cNvPr id="32782" name="Right Brace 11">
            <a:extLst>
              <a:ext uri="{FF2B5EF4-FFF2-40B4-BE49-F238E27FC236}">
                <a16:creationId xmlns:a16="http://schemas.microsoft.com/office/drawing/2014/main" id="{64307AFF-F377-A84F-B155-861488BE8BCF}"/>
              </a:ext>
            </a:extLst>
          </p:cNvPr>
          <p:cNvSpPr>
            <a:spLocks/>
          </p:cNvSpPr>
          <p:nvPr/>
        </p:nvSpPr>
        <p:spPr bwMode="auto">
          <a:xfrm rot="5400000">
            <a:off x="5999162" y="4211638"/>
            <a:ext cx="346075" cy="3810000"/>
          </a:xfrm>
          <a:prstGeom prst="rightBrace">
            <a:avLst>
              <a:gd name="adj1" fmla="val 43170"/>
              <a:gd name="adj2" fmla="val 50000"/>
            </a:avLst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2783" name="Rectangle 2">
            <a:extLst>
              <a:ext uri="{FF2B5EF4-FFF2-40B4-BE49-F238E27FC236}">
                <a16:creationId xmlns:a16="http://schemas.microsoft.com/office/drawing/2014/main" id="{08038CEA-7839-8D4B-B0A6-2A6F7A49F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6122988"/>
            <a:ext cx="3984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 </a:t>
            </a:r>
            <a:r>
              <a:rPr lang="en-US" altLang="en-US" b="1">
                <a:solidFill>
                  <a:srgbClr val="0000FF"/>
                </a:solidFill>
              </a:rPr>
              <a:t>c</a:t>
            </a:r>
            <a:endParaRPr lang="en-US" alt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50FF4E4-DD5E-6F4C-9E67-94E7C3C6D967}"/>
              </a:ext>
            </a:extLst>
          </p:cNvPr>
          <p:cNvCxnSpPr/>
          <p:nvPr/>
        </p:nvCxnSpPr>
        <p:spPr bwMode="auto">
          <a:xfrm>
            <a:off x="6705600" y="4343400"/>
            <a:ext cx="3048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2785" name="TextBox 6">
            <a:extLst>
              <a:ext uri="{FF2B5EF4-FFF2-40B4-BE49-F238E27FC236}">
                <a16:creationId xmlns:a16="http://schemas.microsoft.com/office/drawing/2014/main" id="{00BEA13F-FB79-384D-8AE8-02953A42B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426720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1218976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10AA1A9B-4260-F44F-87DE-60796619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>
              <a:defRPr/>
            </a:pPr>
            <a:r>
              <a:rPr lang="en-US"/>
              <a:t>The </a:t>
            </a:r>
            <a:r>
              <a:rPr lang="en-US" i="1"/>
              <a:t>Principle of Equivalence</a:t>
            </a:r>
            <a:r>
              <a:rPr lang="en-US"/>
              <a:t> I</a:t>
            </a:r>
          </a:p>
        </p:txBody>
      </p:sp>
      <p:sp>
        <p:nvSpPr>
          <p:cNvPr id="33794" name="TextBox 2">
            <a:extLst>
              <a:ext uri="{FF2B5EF4-FFF2-40B4-BE49-F238E27FC236}">
                <a16:creationId xmlns:a16="http://schemas.microsoft.com/office/drawing/2014/main" id="{0385D2F3-4420-594B-8105-3F1864331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0" y="6477000"/>
            <a:ext cx="5645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e.g. Harrington, </a:t>
            </a:r>
            <a:r>
              <a:rPr lang="en-US" altLang="en-US" sz="1800" i="1"/>
              <a:t>Time-Harmonic Electromagnetic Fields</a:t>
            </a:r>
            <a:r>
              <a:rPr lang="en-US" altLang="en-US" sz="1800"/>
              <a:t> ]</a:t>
            </a:r>
          </a:p>
        </p:txBody>
      </p:sp>
      <p:sp>
        <p:nvSpPr>
          <p:cNvPr id="33795" name="Freeform 5">
            <a:extLst>
              <a:ext uri="{FF2B5EF4-FFF2-40B4-BE49-F238E27FC236}">
                <a16:creationId xmlns:a16="http://schemas.microsoft.com/office/drawing/2014/main" id="{B0BEC38C-B7DB-E84A-82E0-C7EE87107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286000"/>
            <a:ext cx="2714625" cy="2600325"/>
          </a:xfrm>
          <a:custGeom>
            <a:avLst/>
            <a:gdLst>
              <a:gd name="T0" fmla="*/ 437444 w 2714624"/>
              <a:gd name="T1" fmla="*/ 682065 h 2599972"/>
              <a:gd name="T2" fmla="*/ 1411124 w 2714624"/>
              <a:gd name="T3" fmla="*/ 88350 h 2599972"/>
              <a:gd name="T4" fmla="*/ 2691707 w 2714624"/>
              <a:gd name="T5" fmla="*/ 1212163 h 2599972"/>
              <a:gd name="T6" fmla="*/ 1548707 w 2714624"/>
              <a:gd name="T7" fmla="*/ 1668049 h 2599972"/>
              <a:gd name="T8" fmla="*/ 881944 w 2714624"/>
              <a:gd name="T9" fmla="*/ 2505614 h 2599972"/>
              <a:gd name="T10" fmla="*/ 77611 w 2714624"/>
              <a:gd name="T11" fmla="*/ 1074342 h 2599972"/>
              <a:gd name="T12" fmla="*/ 437444 w 2714624"/>
              <a:gd name="T13" fmla="*/ 682065 h 25999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14624"/>
              <a:gd name="T22" fmla="*/ 0 h 2599972"/>
              <a:gd name="T23" fmla="*/ 2714624 w 2714624"/>
              <a:gd name="T24" fmla="*/ 2599972 h 25999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14624" h="2599972">
                <a:moveTo>
                  <a:pt x="437444" y="680861"/>
                </a:moveTo>
                <a:cubicBezTo>
                  <a:pt x="659694" y="516819"/>
                  <a:pt x="1035403" y="0"/>
                  <a:pt x="1411111" y="88194"/>
                </a:cubicBezTo>
                <a:cubicBezTo>
                  <a:pt x="1786819" y="176388"/>
                  <a:pt x="2668764" y="947209"/>
                  <a:pt x="2691694" y="1210028"/>
                </a:cubicBezTo>
                <a:cubicBezTo>
                  <a:pt x="2714624" y="1472847"/>
                  <a:pt x="1850319" y="1449917"/>
                  <a:pt x="1548694" y="1665111"/>
                </a:cubicBezTo>
                <a:cubicBezTo>
                  <a:pt x="1247069" y="1880305"/>
                  <a:pt x="1127125" y="2599972"/>
                  <a:pt x="881944" y="2501194"/>
                </a:cubicBezTo>
                <a:cubicBezTo>
                  <a:pt x="636764" y="2402416"/>
                  <a:pt x="155222" y="1374069"/>
                  <a:pt x="77611" y="1072444"/>
                </a:cubicBezTo>
                <a:cubicBezTo>
                  <a:pt x="0" y="770819"/>
                  <a:pt x="215194" y="844903"/>
                  <a:pt x="437444" y="680861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3796" name="TextBox 1">
            <a:extLst>
              <a:ext uri="{FF2B5EF4-FFF2-40B4-BE49-F238E27FC236}">
                <a16:creationId xmlns:a16="http://schemas.microsoft.com/office/drawing/2014/main" id="{3A40273D-B393-1943-B381-D614E0CD2D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3" y="2052638"/>
            <a:ext cx="1423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0</a:t>
            </a:r>
          </a:p>
        </p:txBody>
      </p:sp>
      <p:sp>
        <p:nvSpPr>
          <p:cNvPr id="33797" name="TextBox 6">
            <a:extLst>
              <a:ext uri="{FF2B5EF4-FFF2-40B4-BE49-F238E27FC236}">
                <a16:creationId xmlns:a16="http://schemas.microsoft.com/office/drawing/2014/main" id="{69C0EAE1-FACF-6E49-ADC3-C270A1284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613" y="2743200"/>
            <a:ext cx="14716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medium 0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B7784272-138E-2743-B88F-47844DEBC916}"/>
              </a:ext>
            </a:extLst>
          </p:cNvPr>
          <p:cNvCxnSpPr/>
          <p:nvPr/>
        </p:nvCxnSpPr>
        <p:spPr bwMode="auto">
          <a:xfrm>
            <a:off x="1371600" y="2438400"/>
            <a:ext cx="1447800" cy="3810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799" name="TextBox 5">
            <a:extLst>
              <a:ext uri="{FF2B5EF4-FFF2-40B4-BE49-F238E27FC236}">
                <a16:creationId xmlns:a16="http://schemas.microsoft.com/office/drawing/2014/main" id="{F4AC4785-C9E8-1648-AFBC-3F12D589E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2057400"/>
            <a:ext cx="13716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</a:rPr>
              <a:t>incident</a:t>
            </a:r>
          </a:p>
          <a:p>
            <a:r>
              <a:rPr lang="en-US" altLang="en-US" sz="1800">
                <a:solidFill>
                  <a:srgbClr val="FF0000"/>
                </a:solidFill>
              </a:rPr>
              <a:t>fields </a:t>
            </a:r>
            <a:r>
              <a:rPr lang="en-US" altLang="en-US" sz="1800" b="1">
                <a:solidFill>
                  <a:srgbClr val="FF0000"/>
                </a:solidFill>
              </a:rPr>
              <a:t>f</a:t>
            </a:r>
            <a:r>
              <a:rPr lang="en-US" altLang="en-US" sz="1800" baseline="30000">
                <a:solidFill>
                  <a:srgbClr val="FF0000"/>
                </a:solidFill>
              </a:rPr>
              <a:t>0+</a:t>
            </a:r>
            <a:endParaRPr lang="en-US" altLang="en-US" sz="1800">
              <a:solidFill>
                <a:srgbClr val="FF0000"/>
              </a:solidFill>
            </a:endParaRPr>
          </a:p>
        </p:txBody>
      </p:sp>
      <p:graphicFrame>
        <p:nvGraphicFramePr>
          <p:cNvPr id="33800" name="Object 7">
            <a:extLst>
              <a:ext uri="{FF2B5EF4-FFF2-40B4-BE49-F238E27FC236}">
                <a16:creationId xmlns:a16="http://schemas.microsoft.com/office/drawing/2014/main" id="{BA3658A1-FB03-8049-B4B5-150456A0EE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1650" y="4648200"/>
          <a:ext cx="49990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88" name="Equation" r:id="rId3" imgW="1117600" imgH="241300" progId="Equation.3">
                  <p:embed/>
                </p:oleObj>
              </mc:Choice>
              <mc:Fallback>
                <p:oleObj name="Equation" r:id="rId3" imgW="1117600" imgH="241300" progId="Equation.3">
                  <p:embed/>
                  <p:pic>
                    <p:nvPicPr>
                      <p:cNvPr id="33800" name="Object 7">
                        <a:extLst>
                          <a:ext uri="{FF2B5EF4-FFF2-40B4-BE49-F238E27FC236}">
                            <a16:creationId xmlns:a16="http://schemas.microsoft.com/office/drawing/2014/main" id="{BA3658A1-FB03-8049-B4B5-150456A0EE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650" y="4648200"/>
                        <a:ext cx="4999038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urved Connector 13">
            <a:extLst>
              <a:ext uri="{FF2B5EF4-FFF2-40B4-BE49-F238E27FC236}">
                <a16:creationId xmlns:a16="http://schemas.microsoft.com/office/drawing/2014/main" id="{5A353757-9D9A-7549-9F1A-2896EC2D0DB2}"/>
              </a:ext>
            </a:extLst>
          </p:cNvPr>
          <p:cNvCxnSpPr/>
          <p:nvPr/>
        </p:nvCxnSpPr>
        <p:spPr bwMode="auto">
          <a:xfrm rot="10800000" flipV="1">
            <a:off x="3886200" y="3200400"/>
            <a:ext cx="1219200" cy="3048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FE8979-3EED-2F46-9B11-DD09FF99BCAF}"/>
              </a:ext>
            </a:extLst>
          </p:cNvPr>
          <p:cNvSpPr txBox="1"/>
          <p:nvPr/>
        </p:nvSpPr>
        <p:spPr>
          <a:xfrm>
            <a:off x="2667000" y="2971800"/>
            <a:ext cx="1981200" cy="12003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i="1" dirty="0">
                <a:solidFill>
                  <a:srgbClr val="0000FF"/>
                </a:solidFill>
                <a:latin typeface="Times" charset="0"/>
                <a:ea typeface="ＭＳ Ｐゴシック" charset="0"/>
                <a:cs typeface="ＭＳ Ｐゴシック" charset="0"/>
              </a:rPr>
              <a:t>same</a:t>
            </a:r>
          </a:p>
          <a:p>
            <a:pPr>
              <a:defRPr/>
            </a:pPr>
            <a:r>
              <a:rPr lang="en-US" strike="sngStrike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scattered</a:t>
            </a:r>
          </a:p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fields </a:t>
            </a:r>
            <a:r>
              <a:rPr lang="en-US" b="1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f</a:t>
            </a:r>
            <a:r>
              <a:rPr lang="en-US" baseline="30000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0–</a:t>
            </a:r>
            <a:r>
              <a:rPr lang="en-US" dirty="0">
                <a:solidFill>
                  <a:srgbClr val="FF0000"/>
                </a:solidFill>
                <a:latin typeface="Times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Times" charset="0"/>
                <a:ea typeface="ＭＳ Ｐゴシック" charset="0"/>
                <a:cs typeface="ＭＳ Ｐゴシック" charset="0"/>
              </a:rPr>
              <a:t>of </a:t>
            </a:r>
            <a:r>
              <a:rPr lang="en-US" b="1" dirty="0">
                <a:solidFill>
                  <a:srgbClr val="0000FF"/>
                </a:solidFill>
                <a:latin typeface="Times" charset="0"/>
                <a:ea typeface="ＭＳ Ｐゴシック" charset="0"/>
                <a:cs typeface="ＭＳ Ｐゴシック" charset="0"/>
              </a:rPr>
              <a:t>c</a:t>
            </a:r>
            <a:endParaRPr lang="en-US" dirty="0">
              <a:solidFill>
                <a:srgbClr val="0000FF"/>
              </a:solidFill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803" name="TextBox 16">
            <a:extLst>
              <a:ext uri="{FF2B5EF4-FFF2-40B4-BE49-F238E27FC236}">
                <a16:creationId xmlns:a16="http://schemas.microsoft.com/office/drawing/2014/main" id="{DE784B73-F51B-F645-ACD1-BDA5B08FB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3276600"/>
            <a:ext cx="1066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FF0000"/>
                </a:solidFill>
              </a:rPr>
              <a:t>f</a:t>
            </a:r>
            <a:r>
              <a:rPr lang="en-US" altLang="en-US" sz="2000">
                <a:solidFill>
                  <a:srgbClr val="FF0000"/>
                </a:solidFill>
              </a:rPr>
              <a:t>=0  (!!)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83EB6FF-CCE9-E746-8345-F41C7A06754F}"/>
              </a:ext>
            </a:extLst>
          </p:cNvPr>
          <p:cNvCxnSpPr/>
          <p:nvPr/>
        </p:nvCxnSpPr>
        <p:spPr bwMode="auto">
          <a:xfrm flipH="1" flipV="1">
            <a:off x="7129463" y="2514600"/>
            <a:ext cx="228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3805" name="TextBox 9">
            <a:extLst>
              <a:ext uri="{FF2B5EF4-FFF2-40B4-BE49-F238E27FC236}">
                <a16:creationId xmlns:a16="http://schemas.microsoft.com/office/drawing/2014/main" id="{4B31E87C-9F82-A949-AB0C-9E07C6516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295400"/>
            <a:ext cx="23622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0000FF"/>
                </a:solidFill>
              </a:rPr>
              <a:t>“equivalent”</a:t>
            </a:r>
          </a:p>
          <a:p>
            <a:r>
              <a:rPr lang="en-US" altLang="en-US">
                <a:solidFill>
                  <a:srgbClr val="0000FF"/>
                </a:solidFill>
              </a:rPr>
              <a:t>6-component</a:t>
            </a:r>
          </a:p>
          <a:p>
            <a:r>
              <a:rPr lang="en-US" altLang="en-US">
                <a:solidFill>
                  <a:srgbClr val="0000FF"/>
                </a:solidFill>
              </a:rPr>
              <a:t>surface currents</a:t>
            </a:r>
          </a:p>
          <a:p>
            <a:r>
              <a:rPr lang="en-US" altLang="en-US">
                <a:solidFill>
                  <a:srgbClr val="0000FF"/>
                </a:solidFill>
              </a:rPr>
              <a:t>      </a:t>
            </a:r>
            <a:r>
              <a:rPr lang="en-US" altLang="en-US" b="1">
                <a:solidFill>
                  <a:srgbClr val="0000FF"/>
                </a:solidFill>
              </a:rPr>
              <a:t>c</a:t>
            </a:r>
            <a:endParaRPr lang="en-US" altLang="en-US">
              <a:solidFill>
                <a:srgbClr val="0000FF"/>
              </a:solidFill>
            </a:endParaRPr>
          </a:p>
          <a:p>
            <a:endParaRPr lang="en-US" altLang="en-US">
              <a:solidFill>
                <a:srgbClr val="0000FF"/>
              </a:solidFill>
            </a:endParaRPr>
          </a:p>
        </p:txBody>
      </p:sp>
      <p:sp>
        <p:nvSpPr>
          <p:cNvPr id="33806" name="TextBox 10">
            <a:extLst>
              <a:ext uri="{FF2B5EF4-FFF2-40B4-BE49-F238E27FC236}">
                <a16:creationId xmlns:a16="http://schemas.microsoft.com/office/drawing/2014/main" id="{1B991D1D-C83A-4342-884F-005DA8EB23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276850"/>
            <a:ext cx="34067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convolution with</a:t>
            </a:r>
          </a:p>
          <a:p>
            <a:r>
              <a:rPr lang="en-US" altLang="en-US"/>
              <a:t>6x6 </a:t>
            </a:r>
            <a:r>
              <a:rPr lang="en-US" altLang="en-US">
                <a:solidFill>
                  <a:srgbClr val="0000FF"/>
                </a:solidFill>
              </a:rPr>
              <a:t>Green’s function Γ</a:t>
            </a:r>
            <a:r>
              <a:rPr lang="en-US" altLang="en-US" baseline="30000">
                <a:solidFill>
                  <a:srgbClr val="0000FF"/>
                </a:solidFill>
              </a:rPr>
              <a:t>0</a:t>
            </a:r>
          </a:p>
          <a:p>
            <a:r>
              <a:rPr lang="en-US" altLang="en-US">
                <a:solidFill>
                  <a:srgbClr val="0000FF"/>
                </a:solidFill>
              </a:rPr>
              <a:t>of </a:t>
            </a:r>
            <a:r>
              <a:rPr lang="en-US" altLang="en-US" i="1">
                <a:solidFill>
                  <a:srgbClr val="0000FF"/>
                </a:solidFill>
              </a:rPr>
              <a:t>homogenous</a:t>
            </a:r>
            <a:r>
              <a:rPr lang="en-US" altLang="en-US">
                <a:solidFill>
                  <a:srgbClr val="0000FF"/>
                </a:solidFill>
              </a:rPr>
              <a:t> medium 0</a:t>
            </a:r>
          </a:p>
        </p:txBody>
      </p:sp>
      <p:sp>
        <p:nvSpPr>
          <p:cNvPr id="33807" name="Right Brace 11">
            <a:extLst>
              <a:ext uri="{FF2B5EF4-FFF2-40B4-BE49-F238E27FC236}">
                <a16:creationId xmlns:a16="http://schemas.microsoft.com/office/drawing/2014/main" id="{384ADADA-B961-7243-9460-6AA341D638D4}"/>
              </a:ext>
            </a:extLst>
          </p:cNvPr>
          <p:cNvSpPr>
            <a:spLocks/>
          </p:cNvSpPr>
          <p:nvPr/>
        </p:nvSpPr>
        <p:spPr bwMode="auto">
          <a:xfrm rot="5400000">
            <a:off x="4991100" y="5067300"/>
            <a:ext cx="228600" cy="914400"/>
          </a:xfrm>
          <a:prstGeom prst="rightBrace">
            <a:avLst>
              <a:gd name="adj1" fmla="val 43148"/>
              <a:gd name="adj2" fmla="val 50000"/>
            </a:avLst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20D83B7-2920-CF41-9688-AC9ECE8435E0}"/>
              </a:ext>
            </a:extLst>
          </p:cNvPr>
          <p:cNvCxnSpPr/>
          <p:nvPr/>
        </p:nvCxnSpPr>
        <p:spPr bwMode="auto">
          <a:xfrm>
            <a:off x="5105400" y="5638800"/>
            <a:ext cx="0" cy="2286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FA3302C-5EB9-104E-BA00-DCC7BC657741}"/>
              </a:ext>
            </a:extLst>
          </p:cNvPr>
          <p:cNvCxnSpPr/>
          <p:nvPr/>
        </p:nvCxnSpPr>
        <p:spPr bwMode="auto">
          <a:xfrm>
            <a:off x="5105400" y="5867400"/>
            <a:ext cx="533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946578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73CFC91-9C43-344E-9230-63A02219D675}"/>
              </a:ext>
            </a:extLst>
          </p:cNvPr>
          <p:cNvSpPr/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2" name="Title 1">
            <a:extLst>
              <a:ext uri="{FF2B5EF4-FFF2-40B4-BE49-F238E27FC236}">
                <a16:creationId xmlns:a16="http://schemas.microsoft.com/office/drawing/2014/main" id="{85AB36AE-BBB6-6E4E-896E-D0DC89387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>
              <a:defRPr/>
            </a:pPr>
            <a:r>
              <a:rPr lang="en-US"/>
              <a:t>The </a:t>
            </a:r>
            <a:r>
              <a:rPr lang="en-US" i="1"/>
              <a:t>Principle of Equivalence</a:t>
            </a:r>
            <a:r>
              <a:rPr lang="en-US"/>
              <a:t> II</a:t>
            </a:r>
          </a:p>
        </p:txBody>
      </p:sp>
      <p:sp>
        <p:nvSpPr>
          <p:cNvPr id="34819" name="TextBox 2">
            <a:extLst>
              <a:ext uri="{FF2B5EF4-FFF2-40B4-BE49-F238E27FC236}">
                <a16:creationId xmlns:a16="http://schemas.microsoft.com/office/drawing/2014/main" id="{AE539AD6-3531-324F-8D21-ECBD10068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0" y="6477000"/>
            <a:ext cx="5645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e.g. Harrington, </a:t>
            </a:r>
            <a:r>
              <a:rPr lang="en-US" altLang="en-US" sz="1800" i="1"/>
              <a:t>Time-Harmonic Electromagnetic Fields</a:t>
            </a:r>
            <a:r>
              <a:rPr lang="en-US" altLang="en-US" sz="1800"/>
              <a:t> ]</a:t>
            </a:r>
          </a:p>
        </p:txBody>
      </p:sp>
      <p:sp>
        <p:nvSpPr>
          <p:cNvPr id="34820" name="Freeform 5">
            <a:extLst>
              <a:ext uri="{FF2B5EF4-FFF2-40B4-BE49-F238E27FC236}">
                <a16:creationId xmlns:a16="http://schemas.microsoft.com/office/drawing/2014/main" id="{84875306-5E76-544A-85AF-C6B86EDE2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286000"/>
            <a:ext cx="2714625" cy="2600325"/>
          </a:xfrm>
          <a:custGeom>
            <a:avLst/>
            <a:gdLst>
              <a:gd name="T0" fmla="*/ 437444 w 2714624"/>
              <a:gd name="T1" fmla="*/ 682065 h 2599972"/>
              <a:gd name="T2" fmla="*/ 1411124 w 2714624"/>
              <a:gd name="T3" fmla="*/ 88350 h 2599972"/>
              <a:gd name="T4" fmla="*/ 2691707 w 2714624"/>
              <a:gd name="T5" fmla="*/ 1212163 h 2599972"/>
              <a:gd name="T6" fmla="*/ 1548707 w 2714624"/>
              <a:gd name="T7" fmla="*/ 1668049 h 2599972"/>
              <a:gd name="T8" fmla="*/ 881944 w 2714624"/>
              <a:gd name="T9" fmla="*/ 2505614 h 2599972"/>
              <a:gd name="T10" fmla="*/ 77611 w 2714624"/>
              <a:gd name="T11" fmla="*/ 1074342 h 2599972"/>
              <a:gd name="T12" fmla="*/ 437444 w 2714624"/>
              <a:gd name="T13" fmla="*/ 682065 h 25999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14624"/>
              <a:gd name="T22" fmla="*/ 0 h 2599972"/>
              <a:gd name="T23" fmla="*/ 2714624 w 2714624"/>
              <a:gd name="T24" fmla="*/ 2599972 h 25999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14624" h="2599972">
                <a:moveTo>
                  <a:pt x="437444" y="680861"/>
                </a:moveTo>
                <a:cubicBezTo>
                  <a:pt x="659694" y="516819"/>
                  <a:pt x="1035403" y="0"/>
                  <a:pt x="1411111" y="88194"/>
                </a:cubicBezTo>
                <a:cubicBezTo>
                  <a:pt x="1786819" y="176388"/>
                  <a:pt x="2668764" y="947209"/>
                  <a:pt x="2691694" y="1210028"/>
                </a:cubicBezTo>
                <a:cubicBezTo>
                  <a:pt x="2714624" y="1472847"/>
                  <a:pt x="1850319" y="1449917"/>
                  <a:pt x="1548694" y="1665111"/>
                </a:cubicBezTo>
                <a:cubicBezTo>
                  <a:pt x="1247069" y="1880305"/>
                  <a:pt x="1127125" y="2599972"/>
                  <a:pt x="881944" y="2501194"/>
                </a:cubicBezTo>
                <a:cubicBezTo>
                  <a:pt x="636764" y="2402416"/>
                  <a:pt x="155222" y="1374069"/>
                  <a:pt x="77611" y="1072444"/>
                </a:cubicBezTo>
                <a:cubicBezTo>
                  <a:pt x="0" y="770819"/>
                  <a:pt x="215194" y="844903"/>
                  <a:pt x="437444" y="680861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1" name="TextBox 1">
            <a:extLst>
              <a:ext uri="{FF2B5EF4-FFF2-40B4-BE49-F238E27FC236}">
                <a16:creationId xmlns:a16="http://schemas.microsoft.com/office/drawing/2014/main" id="{095083D4-1F46-324F-A09F-29AFBAEA1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3" y="2052638"/>
            <a:ext cx="1471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medium</a:t>
            </a:r>
            <a:r>
              <a:rPr lang="en-US" altLang="en-US"/>
              <a:t> </a:t>
            </a:r>
            <a:r>
              <a:rPr lang="en-US" altLang="en-US" i="1"/>
              <a:t>1</a:t>
            </a:r>
          </a:p>
        </p:txBody>
      </p:sp>
      <p:sp>
        <p:nvSpPr>
          <p:cNvPr id="34822" name="TextBox 6">
            <a:extLst>
              <a:ext uri="{FF2B5EF4-FFF2-40B4-BE49-F238E27FC236}">
                <a16:creationId xmlns:a16="http://schemas.microsoft.com/office/drawing/2014/main" id="{894677C0-D224-6445-AC22-6728ADEA8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613" y="2743200"/>
            <a:ext cx="1423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1</a:t>
            </a:r>
          </a:p>
        </p:txBody>
      </p:sp>
      <p:graphicFrame>
        <p:nvGraphicFramePr>
          <p:cNvPr id="34823" name="Object 7">
            <a:extLst>
              <a:ext uri="{FF2B5EF4-FFF2-40B4-BE49-F238E27FC236}">
                <a16:creationId xmlns:a16="http://schemas.microsoft.com/office/drawing/2014/main" id="{CD58F2D6-CC10-494E-9454-1BB9240868D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3279775"/>
          <a:ext cx="16478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12" name="Equation" r:id="rId3" imgW="368300" imgH="101600" progId="Equation.3">
                  <p:embed/>
                </p:oleObj>
              </mc:Choice>
              <mc:Fallback>
                <p:oleObj name="Equation" r:id="rId3" imgW="368300" imgH="101600" progId="Equation.3">
                  <p:embed/>
                  <p:pic>
                    <p:nvPicPr>
                      <p:cNvPr id="34823" name="Object 7">
                        <a:extLst>
                          <a:ext uri="{FF2B5EF4-FFF2-40B4-BE49-F238E27FC236}">
                            <a16:creationId xmlns:a16="http://schemas.microsoft.com/office/drawing/2014/main" id="{CD58F2D6-CC10-494E-9454-1BB9240868D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279775"/>
                        <a:ext cx="16478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2191C31-848A-F340-8EF1-3864B166AF29}"/>
              </a:ext>
            </a:extLst>
          </p:cNvPr>
          <p:cNvCxnSpPr/>
          <p:nvPr/>
        </p:nvCxnSpPr>
        <p:spPr bwMode="auto">
          <a:xfrm>
            <a:off x="7129463" y="2514600"/>
            <a:ext cx="228600" cy="152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825" name="TextBox 9">
            <a:extLst>
              <a:ext uri="{FF2B5EF4-FFF2-40B4-BE49-F238E27FC236}">
                <a16:creationId xmlns:a16="http://schemas.microsoft.com/office/drawing/2014/main" id="{4485FB82-69B7-D64C-B50E-6B319AB2E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1295400"/>
            <a:ext cx="23622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FF0000"/>
                </a:solidFill>
              </a:rPr>
              <a:t>opposite-sign</a:t>
            </a:r>
          </a:p>
          <a:p>
            <a:r>
              <a:rPr lang="en-US" altLang="en-US">
                <a:solidFill>
                  <a:srgbClr val="0000FF"/>
                </a:solidFill>
              </a:rPr>
              <a:t>6-component</a:t>
            </a:r>
          </a:p>
          <a:p>
            <a:r>
              <a:rPr lang="en-US" altLang="en-US">
                <a:solidFill>
                  <a:srgbClr val="0000FF"/>
                </a:solidFill>
              </a:rPr>
              <a:t>surface currents</a:t>
            </a:r>
          </a:p>
          <a:p>
            <a:r>
              <a:rPr lang="en-US" altLang="en-US">
                <a:solidFill>
                  <a:srgbClr val="0000FF"/>
                </a:solidFill>
              </a:rPr>
              <a:t>    </a:t>
            </a:r>
            <a:r>
              <a:rPr lang="en-US" altLang="en-US">
                <a:solidFill>
                  <a:srgbClr val="FF0000"/>
                </a:solidFill>
              </a:rPr>
              <a:t>  – </a:t>
            </a:r>
            <a:r>
              <a:rPr lang="en-US" altLang="en-US" b="1">
                <a:solidFill>
                  <a:srgbClr val="FF0000"/>
                </a:solidFill>
              </a:rPr>
              <a:t>c</a:t>
            </a:r>
            <a:endParaRPr lang="en-US" altLang="en-US">
              <a:solidFill>
                <a:srgbClr val="FF0000"/>
              </a:solidFill>
            </a:endParaRPr>
          </a:p>
          <a:p>
            <a:endParaRPr lang="en-US" altLang="en-US">
              <a:solidFill>
                <a:srgbClr val="0000FF"/>
              </a:solidFill>
            </a:endParaRPr>
          </a:p>
        </p:txBody>
      </p:sp>
      <p:sp>
        <p:nvSpPr>
          <p:cNvPr id="34826" name="TextBox 10">
            <a:extLst>
              <a:ext uri="{FF2B5EF4-FFF2-40B4-BE49-F238E27FC236}">
                <a16:creationId xmlns:a16="http://schemas.microsoft.com/office/drawing/2014/main" id="{E6893C3C-8B7A-3D4D-A869-9B6E1743E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276850"/>
            <a:ext cx="34067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convolution with</a:t>
            </a:r>
          </a:p>
          <a:p>
            <a:r>
              <a:rPr lang="en-US" altLang="en-US"/>
              <a:t>6x6 </a:t>
            </a:r>
            <a:r>
              <a:rPr lang="en-US" altLang="en-US">
                <a:solidFill>
                  <a:srgbClr val="0000FF"/>
                </a:solidFill>
              </a:rPr>
              <a:t>Green’s function Γ</a:t>
            </a:r>
            <a:r>
              <a:rPr lang="en-US" altLang="en-US" baseline="30000">
                <a:solidFill>
                  <a:srgbClr val="0000FF"/>
                </a:solidFill>
              </a:rPr>
              <a:t>1</a:t>
            </a:r>
          </a:p>
          <a:p>
            <a:r>
              <a:rPr lang="en-US" altLang="en-US">
                <a:solidFill>
                  <a:srgbClr val="0000FF"/>
                </a:solidFill>
              </a:rPr>
              <a:t>of </a:t>
            </a:r>
            <a:r>
              <a:rPr lang="en-US" altLang="en-US" i="1">
                <a:solidFill>
                  <a:srgbClr val="0000FF"/>
                </a:solidFill>
              </a:rPr>
              <a:t>homogenous</a:t>
            </a:r>
            <a:r>
              <a:rPr lang="en-US" altLang="en-US">
                <a:solidFill>
                  <a:srgbClr val="0000FF"/>
                </a:solidFill>
              </a:rPr>
              <a:t> medium 1</a:t>
            </a:r>
          </a:p>
        </p:txBody>
      </p:sp>
      <p:sp>
        <p:nvSpPr>
          <p:cNvPr id="34827" name="Right Brace 11">
            <a:extLst>
              <a:ext uri="{FF2B5EF4-FFF2-40B4-BE49-F238E27FC236}">
                <a16:creationId xmlns:a16="http://schemas.microsoft.com/office/drawing/2014/main" id="{0E14827C-FCE4-FA4A-8E85-8B63BDB680AB}"/>
              </a:ext>
            </a:extLst>
          </p:cNvPr>
          <p:cNvSpPr>
            <a:spLocks/>
          </p:cNvSpPr>
          <p:nvPr/>
        </p:nvSpPr>
        <p:spPr bwMode="auto">
          <a:xfrm rot="5400000">
            <a:off x="6896100" y="3390900"/>
            <a:ext cx="228600" cy="914400"/>
          </a:xfrm>
          <a:prstGeom prst="rightBrace">
            <a:avLst>
              <a:gd name="adj1" fmla="val 43148"/>
              <a:gd name="adj2" fmla="val 50000"/>
            </a:avLst>
          </a:prstGeom>
          <a:noFill/>
          <a:ln w="95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8364B89-C6A7-8849-8B02-0E42EC1C8EB0}"/>
              </a:ext>
            </a:extLst>
          </p:cNvPr>
          <p:cNvCxnSpPr/>
          <p:nvPr/>
        </p:nvCxnSpPr>
        <p:spPr bwMode="auto">
          <a:xfrm>
            <a:off x="7010400" y="3962400"/>
            <a:ext cx="0" cy="12954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4829" name="TextBox 8">
            <a:extLst>
              <a:ext uri="{FF2B5EF4-FFF2-40B4-BE49-F238E27FC236}">
                <a16:creationId xmlns:a16="http://schemas.microsoft.com/office/drawing/2014/main" id="{9B75C076-66E0-AB4F-8A1F-98EDB37D75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2667000"/>
            <a:ext cx="6143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>
                <a:solidFill>
                  <a:srgbClr val="FF0000"/>
                </a:solidFill>
              </a:rPr>
              <a:t>f</a:t>
            </a:r>
            <a:r>
              <a:rPr lang="en-US" altLang="en-US">
                <a:solidFill>
                  <a:srgbClr val="FF0000"/>
                </a:solidFill>
              </a:rPr>
              <a:t>=0</a:t>
            </a:r>
          </a:p>
        </p:txBody>
      </p:sp>
    </p:spTree>
    <p:extLst>
      <p:ext uri="{BB962C8B-B14F-4D97-AF65-F5344CB8AC3E}">
        <p14:creationId xmlns:p14="http://schemas.microsoft.com/office/powerpoint/2010/main" val="29966312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>
            <a:extLst>
              <a:ext uri="{FF2B5EF4-FFF2-40B4-BE49-F238E27FC236}">
                <a16:creationId xmlns:a16="http://schemas.microsoft.com/office/drawing/2014/main" id="{5EC6E6B8-0412-824D-A392-CE816115B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>
              <a:defRPr/>
            </a:pPr>
            <a:r>
              <a:rPr lang="en-US"/>
              <a:t>Surface-Integral Equations (SIE)</a:t>
            </a:r>
          </a:p>
        </p:txBody>
      </p:sp>
      <p:sp>
        <p:nvSpPr>
          <p:cNvPr id="35842" name="TextBox 2">
            <a:extLst>
              <a:ext uri="{FF2B5EF4-FFF2-40B4-BE49-F238E27FC236}">
                <a16:creationId xmlns:a16="http://schemas.microsoft.com/office/drawing/2014/main" id="{448F7278-F0FB-9643-90FD-350CEC7781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0" y="6477000"/>
            <a:ext cx="5645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e.g. Harrington, </a:t>
            </a:r>
            <a:r>
              <a:rPr lang="en-US" altLang="en-US" sz="1800" i="1"/>
              <a:t>Time-Harmonic Electromagnetic Fields</a:t>
            </a:r>
            <a:r>
              <a:rPr lang="en-US" altLang="en-US" sz="1800"/>
              <a:t> ]</a:t>
            </a:r>
          </a:p>
        </p:txBody>
      </p:sp>
      <p:sp>
        <p:nvSpPr>
          <p:cNvPr id="35843" name="Freeform 5">
            <a:extLst>
              <a:ext uri="{FF2B5EF4-FFF2-40B4-BE49-F238E27FC236}">
                <a16:creationId xmlns:a16="http://schemas.microsoft.com/office/drawing/2014/main" id="{94FB66F8-01E9-694A-BD58-EFF4DC132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057400"/>
            <a:ext cx="2714625" cy="2600325"/>
          </a:xfrm>
          <a:custGeom>
            <a:avLst/>
            <a:gdLst>
              <a:gd name="T0" fmla="*/ 437444 w 2714624"/>
              <a:gd name="T1" fmla="*/ 682065 h 2599972"/>
              <a:gd name="T2" fmla="*/ 1411124 w 2714624"/>
              <a:gd name="T3" fmla="*/ 88350 h 2599972"/>
              <a:gd name="T4" fmla="*/ 2691707 w 2714624"/>
              <a:gd name="T5" fmla="*/ 1212163 h 2599972"/>
              <a:gd name="T6" fmla="*/ 1548707 w 2714624"/>
              <a:gd name="T7" fmla="*/ 1668049 h 2599972"/>
              <a:gd name="T8" fmla="*/ 881944 w 2714624"/>
              <a:gd name="T9" fmla="*/ 2505614 h 2599972"/>
              <a:gd name="T10" fmla="*/ 77611 w 2714624"/>
              <a:gd name="T11" fmla="*/ 1074342 h 2599972"/>
              <a:gd name="T12" fmla="*/ 437444 w 2714624"/>
              <a:gd name="T13" fmla="*/ 682065 h 25999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14624"/>
              <a:gd name="T22" fmla="*/ 0 h 2599972"/>
              <a:gd name="T23" fmla="*/ 2714624 w 2714624"/>
              <a:gd name="T24" fmla="*/ 2599972 h 25999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14624" h="2599972">
                <a:moveTo>
                  <a:pt x="437444" y="680861"/>
                </a:moveTo>
                <a:cubicBezTo>
                  <a:pt x="659694" y="516819"/>
                  <a:pt x="1035403" y="0"/>
                  <a:pt x="1411111" y="88194"/>
                </a:cubicBezTo>
                <a:cubicBezTo>
                  <a:pt x="1786819" y="176388"/>
                  <a:pt x="2668764" y="947209"/>
                  <a:pt x="2691694" y="1210028"/>
                </a:cubicBezTo>
                <a:cubicBezTo>
                  <a:pt x="2714624" y="1472847"/>
                  <a:pt x="1850319" y="1449917"/>
                  <a:pt x="1548694" y="1665111"/>
                </a:cubicBezTo>
                <a:cubicBezTo>
                  <a:pt x="1247069" y="1880305"/>
                  <a:pt x="1127125" y="2599972"/>
                  <a:pt x="881944" y="2501194"/>
                </a:cubicBezTo>
                <a:cubicBezTo>
                  <a:pt x="636764" y="2402416"/>
                  <a:pt x="155222" y="1374069"/>
                  <a:pt x="77611" y="1072444"/>
                </a:cubicBezTo>
                <a:cubicBezTo>
                  <a:pt x="0" y="770819"/>
                  <a:pt x="215194" y="844903"/>
                  <a:pt x="437444" y="680861"/>
                </a:cubicBezTo>
                <a:close/>
              </a:path>
            </a:pathLst>
          </a:custGeom>
          <a:solidFill>
            <a:srgbClr val="BBE1E3"/>
          </a:solidFill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844" name="TextBox 1">
            <a:extLst>
              <a:ext uri="{FF2B5EF4-FFF2-40B4-BE49-F238E27FC236}">
                <a16:creationId xmlns:a16="http://schemas.microsoft.com/office/drawing/2014/main" id="{2189C6E0-5A6F-244C-8CDF-B8D667A861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9613" y="1824038"/>
            <a:ext cx="14716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0</a:t>
            </a:r>
          </a:p>
        </p:txBody>
      </p:sp>
      <p:sp>
        <p:nvSpPr>
          <p:cNvPr id="35845" name="TextBox 6">
            <a:extLst>
              <a:ext uri="{FF2B5EF4-FFF2-40B4-BE49-F238E27FC236}">
                <a16:creationId xmlns:a16="http://schemas.microsoft.com/office/drawing/2014/main" id="{0BCFB20D-5C64-CC46-B7FA-77948626C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3613" y="2514600"/>
            <a:ext cx="14239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1</a:t>
            </a:r>
          </a:p>
        </p:txBody>
      </p:sp>
      <p:graphicFrame>
        <p:nvGraphicFramePr>
          <p:cNvPr id="35846" name="Object 7">
            <a:extLst>
              <a:ext uri="{FF2B5EF4-FFF2-40B4-BE49-F238E27FC236}">
                <a16:creationId xmlns:a16="http://schemas.microsoft.com/office/drawing/2014/main" id="{43C03BA8-4475-1944-B0F8-C05CC78104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91200" y="3051175"/>
          <a:ext cx="16478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2" name="Equation" r:id="rId3" imgW="368300" imgH="101600" progId="Equation.3">
                  <p:embed/>
                </p:oleObj>
              </mc:Choice>
              <mc:Fallback>
                <p:oleObj name="Equation" r:id="rId3" imgW="368300" imgH="101600" progId="Equation.3">
                  <p:embed/>
                  <p:pic>
                    <p:nvPicPr>
                      <p:cNvPr id="35846" name="Object 7">
                        <a:extLst>
                          <a:ext uri="{FF2B5EF4-FFF2-40B4-BE49-F238E27FC236}">
                            <a16:creationId xmlns:a16="http://schemas.microsoft.com/office/drawing/2014/main" id="{43C03BA8-4475-1944-B0F8-C05CC781041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3051175"/>
                        <a:ext cx="16478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E55FC7-DF78-E149-A828-907AFEFA1B64}"/>
              </a:ext>
            </a:extLst>
          </p:cNvPr>
          <p:cNvCxnSpPr/>
          <p:nvPr/>
        </p:nvCxnSpPr>
        <p:spPr bwMode="auto">
          <a:xfrm>
            <a:off x="7129463" y="2286000"/>
            <a:ext cx="338137" cy="225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35848" name="Object 14">
            <a:extLst>
              <a:ext uri="{FF2B5EF4-FFF2-40B4-BE49-F238E27FC236}">
                <a16:creationId xmlns:a16="http://schemas.microsoft.com/office/drawing/2014/main" id="{FE7BF0E2-125D-8C48-83D1-B526BD0A4E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2286000"/>
          <a:ext cx="224313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3" name="Equation" r:id="rId5" imgW="501650" imgH="101600" progId="Equation.3">
                  <p:embed/>
                </p:oleObj>
              </mc:Choice>
              <mc:Fallback>
                <p:oleObj name="Equation" r:id="rId5" imgW="501650" imgH="101600" progId="Equation.3">
                  <p:embed/>
                  <p:pic>
                    <p:nvPicPr>
                      <p:cNvPr id="35848" name="Object 14">
                        <a:extLst>
                          <a:ext uri="{FF2B5EF4-FFF2-40B4-BE49-F238E27FC236}">
                            <a16:creationId xmlns:a16="http://schemas.microsoft.com/office/drawing/2014/main" id="{FE7BF0E2-125D-8C48-83D1-B526BD0A4E7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286000"/>
                        <a:ext cx="2243138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TextBox 3">
            <a:extLst>
              <a:ext uri="{FF2B5EF4-FFF2-40B4-BE49-F238E27FC236}">
                <a16:creationId xmlns:a16="http://schemas.microsoft.com/office/drawing/2014/main" id="{F0387792-1FB8-6D42-A25E-D377AAB59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276600"/>
            <a:ext cx="3962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1"/>
              <a:t>c</a:t>
            </a:r>
            <a:r>
              <a:rPr lang="en-US" altLang="en-US"/>
              <a:t> determined by</a:t>
            </a:r>
          </a:p>
          <a:p>
            <a:pPr algn="ctr"/>
            <a:r>
              <a:rPr lang="en-US" altLang="en-US">
                <a:solidFill>
                  <a:srgbClr val="FF0000"/>
                </a:solidFill>
              </a:rPr>
              <a:t>continuity of tangential fields</a:t>
            </a:r>
          </a:p>
          <a:p>
            <a:pPr algn="ctr"/>
            <a:r>
              <a:rPr lang="en-US" altLang="en-US"/>
              <a:t>at 0/1 interface:</a:t>
            </a:r>
            <a:endParaRPr lang="en-US" altLang="en-US" b="1"/>
          </a:p>
        </p:txBody>
      </p:sp>
      <p:sp>
        <p:nvSpPr>
          <p:cNvPr id="35850" name="TextBox 12">
            <a:extLst>
              <a:ext uri="{FF2B5EF4-FFF2-40B4-BE49-F238E27FC236}">
                <a16:creationId xmlns:a16="http://schemas.microsoft.com/office/drawing/2014/main" id="{184653B1-14AF-6043-8B57-88D9DF425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524000"/>
            <a:ext cx="13303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</a:rPr>
              <a:t>unknown</a:t>
            </a:r>
          </a:p>
          <a:p>
            <a:pPr algn="ctr"/>
            <a:r>
              <a:rPr lang="en-US" altLang="en-US" b="1">
                <a:solidFill>
                  <a:srgbClr val="FF0000"/>
                </a:solidFill>
              </a:rPr>
              <a:t>c</a:t>
            </a:r>
          </a:p>
        </p:txBody>
      </p:sp>
      <p:graphicFrame>
        <p:nvGraphicFramePr>
          <p:cNvPr id="35851" name="Object 13">
            <a:extLst>
              <a:ext uri="{FF2B5EF4-FFF2-40B4-BE49-F238E27FC236}">
                <a16:creationId xmlns:a16="http://schemas.microsoft.com/office/drawing/2014/main" id="{9D9BB76C-9D8B-C14C-8DCD-9221D99254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27200" y="4724400"/>
          <a:ext cx="5816600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4" name="Equation" r:id="rId7" imgW="984250" imgH="165100" progId="Equation.3">
                  <p:embed/>
                </p:oleObj>
              </mc:Choice>
              <mc:Fallback>
                <p:oleObj name="Equation" r:id="rId7" imgW="984250" imgH="165100" progId="Equation.3">
                  <p:embed/>
                  <p:pic>
                    <p:nvPicPr>
                      <p:cNvPr id="35851" name="Object 13">
                        <a:extLst>
                          <a:ext uri="{FF2B5EF4-FFF2-40B4-BE49-F238E27FC236}">
                            <a16:creationId xmlns:a16="http://schemas.microsoft.com/office/drawing/2014/main" id="{9D9BB76C-9D8B-C14C-8DCD-9221D99254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7200" y="4724400"/>
                        <a:ext cx="5816600" cy="976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02842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>
            <a:extLst>
              <a:ext uri="{FF2B5EF4-FFF2-40B4-BE49-F238E27FC236}">
                <a16:creationId xmlns:a16="http://schemas.microsoft.com/office/drawing/2014/main" id="{BE373A05-73F8-2F4D-8074-3CE51963A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>
              <a:defRPr/>
            </a:pPr>
            <a:r>
              <a:rPr lang="en-US"/>
              <a:t>Discretizing the Maxwell SIE</a:t>
            </a:r>
          </a:p>
        </p:txBody>
      </p:sp>
      <p:sp>
        <p:nvSpPr>
          <p:cNvPr id="36866" name="TextBox 2">
            <a:extLst>
              <a:ext uri="{FF2B5EF4-FFF2-40B4-BE49-F238E27FC236}">
                <a16:creationId xmlns:a16="http://schemas.microsoft.com/office/drawing/2014/main" id="{4E33B873-ADB2-0B4B-828B-D3C6976BF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0" y="6477000"/>
            <a:ext cx="5645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e.g. Harrington, </a:t>
            </a:r>
            <a:r>
              <a:rPr lang="en-US" altLang="en-US" sz="1800" i="1"/>
              <a:t>Time-Harmonic Electromagnetic Fields</a:t>
            </a:r>
            <a:r>
              <a:rPr lang="en-US" altLang="en-US" sz="1800"/>
              <a:t> ]</a:t>
            </a:r>
          </a:p>
        </p:txBody>
      </p:sp>
      <p:sp>
        <p:nvSpPr>
          <p:cNvPr id="36867" name="Freeform 5">
            <a:extLst>
              <a:ext uri="{FF2B5EF4-FFF2-40B4-BE49-F238E27FC236}">
                <a16:creationId xmlns:a16="http://schemas.microsoft.com/office/drawing/2014/main" id="{F7847C34-FEB4-F74E-8D6E-E1DC7C82A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057400"/>
            <a:ext cx="2714625" cy="2600325"/>
          </a:xfrm>
          <a:custGeom>
            <a:avLst/>
            <a:gdLst>
              <a:gd name="T0" fmla="*/ 437444 w 2714624"/>
              <a:gd name="T1" fmla="*/ 682065 h 2599972"/>
              <a:gd name="T2" fmla="*/ 1411124 w 2714624"/>
              <a:gd name="T3" fmla="*/ 88350 h 2599972"/>
              <a:gd name="T4" fmla="*/ 2691707 w 2714624"/>
              <a:gd name="T5" fmla="*/ 1212163 h 2599972"/>
              <a:gd name="T6" fmla="*/ 1548707 w 2714624"/>
              <a:gd name="T7" fmla="*/ 1668049 h 2599972"/>
              <a:gd name="T8" fmla="*/ 881944 w 2714624"/>
              <a:gd name="T9" fmla="*/ 2505614 h 2599972"/>
              <a:gd name="T10" fmla="*/ 77611 w 2714624"/>
              <a:gd name="T11" fmla="*/ 1074342 h 2599972"/>
              <a:gd name="T12" fmla="*/ 437444 w 2714624"/>
              <a:gd name="T13" fmla="*/ 682065 h 25999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14624"/>
              <a:gd name="T22" fmla="*/ 0 h 2599972"/>
              <a:gd name="T23" fmla="*/ 2714624 w 2714624"/>
              <a:gd name="T24" fmla="*/ 2599972 h 25999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14624" h="2599972">
                <a:moveTo>
                  <a:pt x="437444" y="680861"/>
                </a:moveTo>
                <a:cubicBezTo>
                  <a:pt x="659694" y="516819"/>
                  <a:pt x="1035403" y="0"/>
                  <a:pt x="1411111" y="88194"/>
                </a:cubicBezTo>
                <a:cubicBezTo>
                  <a:pt x="1786819" y="176388"/>
                  <a:pt x="2668764" y="947209"/>
                  <a:pt x="2691694" y="1210028"/>
                </a:cubicBezTo>
                <a:cubicBezTo>
                  <a:pt x="2714624" y="1472847"/>
                  <a:pt x="1850319" y="1449917"/>
                  <a:pt x="1548694" y="1665111"/>
                </a:cubicBezTo>
                <a:cubicBezTo>
                  <a:pt x="1247069" y="1880305"/>
                  <a:pt x="1127125" y="2599972"/>
                  <a:pt x="881944" y="2501194"/>
                </a:cubicBezTo>
                <a:cubicBezTo>
                  <a:pt x="636764" y="2402416"/>
                  <a:pt x="155222" y="1374069"/>
                  <a:pt x="77611" y="1072444"/>
                </a:cubicBezTo>
                <a:cubicBezTo>
                  <a:pt x="0" y="770819"/>
                  <a:pt x="215194" y="844903"/>
                  <a:pt x="437444" y="680861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DE3DD49-50CD-074D-9E86-CEC4131659D1}"/>
              </a:ext>
            </a:extLst>
          </p:cNvPr>
          <p:cNvCxnSpPr/>
          <p:nvPr/>
        </p:nvCxnSpPr>
        <p:spPr bwMode="auto">
          <a:xfrm>
            <a:off x="7129463" y="2286000"/>
            <a:ext cx="338137" cy="225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869" name="TextBox 12">
            <a:extLst>
              <a:ext uri="{FF2B5EF4-FFF2-40B4-BE49-F238E27FC236}">
                <a16:creationId xmlns:a16="http://schemas.microsoft.com/office/drawing/2014/main" id="{92E99950-81D0-174C-861B-1D49A9347E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524000"/>
            <a:ext cx="13303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</a:rPr>
              <a:t>unknown</a:t>
            </a:r>
          </a:p>
          <a:p>
            <a:pPr algn="ctr"/>
            <a:r>
              <a:rPr lang="en-US" altLang="en-US" b="1">
                <a:solidFill>
                  <a:srgbClr val="FF0000"/>
                </a:solidFill>
              </a:rPr>
              <a:t>c</a:t>
            </a:r>
          </a:p>
        </p:txBody>
      </p:sp>
      <p:graphicFrame>
        <p:nvGraphicFramePr>
          <p:cNvPr id="36870" name="Object 13">
            <a:extLst>
              <a:ext uri="{FF2B5EF4-FFF2-40B4-BE49-F238E27FC236}">
                <a16:creationId xmlns:a16="http://schemas.microsoft.com/office/drawing/2014/main" id="{3B832EE4-3C71-CE4F-B150-EB9D36625F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7800" y="1633538"/>
          <a:ext cx="434340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3" name="Equation" r:id="rId3" imgW="984250" imgH="165100" progId="Equation.3">
                  <p:embed/>
                </p:oleObj>
              </mc:Choice>
              <mc:Fallback>
                <p:oleObj name="Equation" r:id="rId3" imgW="984250" imgH="165100" progId="Equation.3">
                  <p:embed/>
                  <p:pic>
                    <p:nvPicPr>
                      <p:cNvPr id="36870" name="Object 13">
                        <a:extLst>
                          <a:ext uri="{FF2B5EF4-FFF2-40B4-BE49-F238E27FC236}">
                            <a16:creationId xmlns:a16="http://schemas.microsoft.com/office/drawing/2014/main" id="{3B832EE4-3C71-CE4F-B150-EB9D36625FB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1633538"/>
                        <a:ext cx="4343400" cy="728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1" name="TextBox 2">
            <a:extLst>
              <a:ext uri="{FF2B5EF4-FFF2-40B4-BE49-F238E27FC236}">
                <a16:creationId xmlns:a16="http://schemas.microsoft.com/office/drawing/2014/main" id="{7C97BED5-D831-5241-AAA5-5761A2430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674938"/>
            <a:ext cx="44767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pick some </a:t>
            </a:r>
            <a:r>
              <a:rPr lang="en-US" altLang="en-US" b="1"/>
              <a:t>basis</a:t>
            </a:r>
            <a:r>
              <a:rPr lang="en-US" altLang="en-US"/>
              <a:t> </a:t>
            </a:r>
            <a:r>
              <a:rPr lang="en-US" altLang="en-US" b="1"/>
              <a:t>b</a:t>
            </a:r>
            <a:r>
              <a:rPr lang="en-US" altLang="en-US" baseline="-25000"/>
              <a:t>n</a:t>
            </a:r>
            <a:r>
              <a:rPr lang="en-US" altLang="en-US"/>
              <a:t> (</a:t>
            </a:r>
            <a:r>
              <a:rPr lang="en-US" altLang="en-US" i="1"/>
              <a:t>n</a:t>
            </a:r>
            <a:r>
              <a:rPr lang="en-US" altLang="en-US"/>
              <a:t>=1,…,</a:t>
            </a:r>
            <a:r>
              <a:rPr lang="en-US" altLang="en-US" i="1"/>
              <a:t>N</a:t>
            </a:r>
            <a:r>
              <a:rPr lang="en-US" altLang="en-US"/>
              <a:t>→∞)</a:t>
            </a:r>
          </a:p>
          <a:p>
            <a:pPr algn="ctr"/>
            <a:r>
              <a:rPr lang="en-US" altLang="en-US"/>
              <a:t>for surface-tangential vector fields</a:t>
            </a:r>
          </a:p>
        </p:txBody>
      </p:sp>
      <p:graphicFrame>
        <p:nvGraphicFramePr>
          <p:cNvPr id="36872" name="Object 5">
            <a:extLst>
              <a:ext uri="{FF2B5EF4-FFF2-40B4-BE49-F238E27FC236}">
                <a16:creationId xmlns:a16="http://schemas.microsoft.com/office/drawing/2014/main" id="{37495B9C-5FC6-4741-B509-F60578FC05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581400"/>
          <a:ext cx="17700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4" name="Equation" r:id="rId5" imgW="361950" imgH="171450" progId="Equation.3">
                  <p:embed/>
                </p:oleObj>
              </mc:Choice>
              <mc:Fallback>
                <p:oleObj name="Equation" r:id="rId5" imgW="361950" imgH="171450" progId="Equation.3">
                  <p:embed/>
                  <p:pic>
                    <p:nvPicPr>
                      <p:cNvPr id="36872" name="Object 5">
                        <a:extLst>
                          <a:ext uri="{FF2B5EF4-FFF2-40B4-BE49-F238E27FC236}">
                            <a16:creationId xmlns:a16="http://schemas.microsoft.com/office/drawing/2014/main" id="{37495B9C-5FC6-4741-B509-F60578FC05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581400"/>
                        <a:ext cx="177006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3" name="TextBox 8">
            <a:extLst>
              <a:ext uri="{FF2B5EF4-FFF2-40B4-BE49-F238E27FC236}">
                <a16:creationId xmlns:a16="http://schemas.microsoft.com/office/drawing/2014/main" id="{EAEBB210-4248-D248-A768-F9FB003F6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81400"/>
            <a:ext cx="1370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i="1"/>
              <a:t>N</a:t>
            </a:r>
            <a:r>
              <a:rPr lang="en-US" altLang="en-US" sz="1800"/>
              <a:t> discrete</a:t>
            </a:r>
          </a:p>
          <a:p>
            <a:pPr algn="ctr"/>
            <a:r>
              <a:rPr lang="en-US" altLang="en-US" sz="1800">
                <a:solidFill>
                  <a:srgbClr val="FF0000"/>
                </a:solidFill>
              </a:rPr>
              <a:t>unknowns</a:t>
            </a:r>
            <a:r>
              <a:rPr lang="en-US" altLang="en-US" sz="1800" i="1">
                <a:solidFill>
                  <a:srgbClr val="FF0000"/>
                </a:solidFill>
              </a:rPr>
              <a:t> x</a:t>
            </a:r>
            <a:r>
              <a:rPr lang="en-US" altLang="en-US" sz="1800" i="1" baseline="-25000">
                <a:solidFill>
                  <a:srgbClr val="FF0000"/>
                </a:solidFill>
              </a:rPr>
              <a:t>n</a:t>
            </a:r>
            <a:endParaRPr lang="en-US" altLang="en-US" sz="1800" baseline="-25000">
              <a:solidFill>
                <a:srgbClr val="FF0000"/>
              </a:solidFill>
            </a:endParaRPr>
          </a:p>
        </p:txBody>
      </p:sp>
      <p:sp>
        <p:nvSpPr>
          <p:cNvPr id="36874" name="TextBox 9">
            <a:extLst>
              <a:ext uri="{FF2B5EF4-FFF2-40B4-BE49-F238E27FC236}">
                <a16:creationId xmlns:a16="http://schemas.microsoft.com/office/drawing/2014/main" id="{7290FAE7-2EF7-8C46-8506-B6CEC19C6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652838"/>
            <a:ext cx="20304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⇒ </a:t>
            </a:r>
            <a:r>
              <a:rPr lang="en-US" altLang="en-US" i="1">
                <a:solidFill>
                  <a:srgbClr val="0000FF"/>
                </a:solidFill>
              </a:rPr>
              <a:t>N</a:t>
            </a:r>
            <a:r>
              <a:rPr lang="en-US" altLang="en-US">
                <a:solidFill>
                  <a:srgbClr val="0000FF"/>
                </a:solidFill>
              </a:rPr>
              <a:t> equations</a:t>
            </a:r>
          </a:p>
        </p:txBody>
      </p:sp>
    </p:spTree>
    <p:extLst>
      <p:ext uri="{BB962C8B-B14F-4D97-AF65-F5344CB8AC3E}">
        <p14:creationId xmlns:p14="http://schemas.microsoft.com/office/powerpoint/2010/main" val="25884682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>
            <a:extLst>
              <a:ext uri="{FF2B5EF4-FFF2-40B4-BE49-F238E27FC236}">
                <a16:creationId xmlns:a16="http://schemas.microsoft.com/office/drawing/2014/main" id="{8DABFC06-15A8-264F-B19A-C6F2D5F3F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>
              <a:defRPr/>
            </a:pPr>
            <a:r>
              <a:rPr lang="en-US"/>
              <a:t>Discretizing the Maxwell SIE</a:t>
            </a:r>
          </a:p>
        </p:txBody>
      </p:sp>
      <p:sp>
        <p:nvSpPr>
          <p:cNvPr id="37890" name="TextBox 2">
            <a:extLst>
              <a:ext uri="{FF2B5EF4-FFF2-40B4-BE49-F238E27FC236}">
                <a16:creationId xmlns:a16="http://schemas.microsoft.com/office/drawing/2014/main" id="{D7442A4B-DA96-E245-9AD2-1EEA9B4A1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6250" y="6477000"/>
            <a:ext cx="5645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e.g. Harrington, </a:t>
            </a:r>
            <a:r>
              <a:rPr lang="en-US" altLang="en-US" sz="1800" i="1"/>
              <a:t>Time-Harmonic Electromagnetic Fields</a:t>
            </a:r>
            <a:r>
              <a:rPr lang="en-US" altLang="en-US" sz="1800"/>
              <a:t> ]</a:t>
            </a:r>
          </a:p>
        </p:txBody>
      </p:sp>
      <p:sp>
        <p:nvSpPr>
          <p:cNvPr id="37891" name="Freeform 5">
            <a:extLst>
              <a:ext uri="{FF2B5EF4-FFF2-40B4-BE49-F238E27FC236}">
                <a16:creationId xmlns:a16="http://schemas.microsoft.com/office/drawing/2014/main" id="{4B8C8F27-FD31-F04F-969A-18CF721BD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057400"/>
            <a:ext cx="2714625" cy="2600325"/>
          </a:xfrm>
          <a:custGeom>
            <a:avLst/>
            <a:gdLst>
              <a:gd name="T0" fmla="*/ 437444 w 2714624"/>
              <a:gd name="T1" fmla="*/ 682065 h 2599972"/>
              <a:gd name="T2" fmla="*/ 1411124 w 2714624"/>
              <a:gd name="T3" fmla="*/ 88350 h 2599972"/>
              <a:gd name="T4" fmla="*/ 2691707 w 2714624"/>
              <a:gd name="T5" fmla="*/ 1212163 h 2599972"/>
              <a:gd name="T6" fmla="*/ 1548707 w 2714624"/>
              <a:gd name="T7" fmla="*/ 1668049 h 2599972"/>
              <a:gd name="T8" fmla="*/ 881944 w 2714624"/>
              <a:gd name="T9" fmla="*/ 2505614 h 2599972"/>
              <a:gd name="T10" fmla="*/ 77611 w 2714624"/>
              <a:gd name="T11" fmla="*/ 1074342 h 2599972"/>
              <a:gd name="T12" fmla="*/ 437444 w 2714624"/>
              <a:gd name="T13" fmla="*/ 682065 h 25999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14624"/>
              <a:gd name="T22" fmla="*/ 0 h 2599972"/>
              <a:gd name="T23" fmla="*/ 2714624 w 2714624"/>
              <a:gd name="T24" fmla="*/ 2599972 h 25999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14624" h="2599972">
                <a:moveTo>
                  <a:pt x="437444" y="680861"/>
                </a:moveTo>
                <a:cubicBezTo>
                  <a:pt x="659694" y="516819"/>
                  <a:pt x="1035403" y="0"/>
                  <a:pt x="1411111" y="88194"/>
                </a:cubicBezTo>
                <a:cubicBezTo>
                  <a:pt x="1786819" y="176388"/>
                  <a:pt x="2668764" y="947209"/>
                  <a:pt x="2691694" y="1210028"/>
                </a:cubicBezTo>
                <a:cubicBezTo>
                  <a:pt x="2714624" y="1472847"/>
                  <a:pt x="1850319" y="1449917"/>
                  <a:pt x="1548694" y="1665111"/>
                </a:cubicBezTo>
                <a:cubicBezTo>
                  <a:pt x="1247069" y="1880305"/>
                  <a:pt x="1127125" y="2599972"/>
                  <a:pt x="881944" y="2501194"/>
                </a:cubicBezTo>
                <a:cubicBezTo>
                  <a:pt x="636764" y="2402416"/>
                  <a:pt x="155222" y="1374069"/>
                  <a:pt x="77611" y="1072444"/>
                </a:cubicBezTo>
                <a:cubicBezTo>
                  <a:pt x="0" y="770819"/>
                  <a:pt x="215194" y="844903"/>
                  <a:pt x="437444" y="680861"/>
                </a:cubicBezTo>
                <a:close/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512933-E4B5-4744-BCBF-7CAC3B537D93}"/>
              </a:ext>
            </a:extLst>
          </p:cNvPr>
          <p:cNvCxnSpPr/>
          <p:nvPr/>
        </p:nvCxnSpPr>
        <p:spPr bwMode="auto">
          <a:xfrm>
            <a:off x="7129463" y="2286000"/>
            <a:ext cx="338137" cy="225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7893" name="TextBox 12">
            <a:extLst>
              <a:ext uri="{FF2B5EF4-FFF2-40B4-BE49-F238E27FC236}">
                <a16:creationId xmlns:a16="http://schemas.microsoft.com/office/drawing/2014/main" id="{23BBF009-C1B8-FA4B-AF2C-AD0D86DE4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524000"/>
            <a:ext cx="133032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FF0000"/>
                </a:solidFill>
              </a:rPr>
              <a:t>unknown</a:t>
            </a:r>
          </a:p>
          <a:p>
            <a:pPr algn="ctr"/>
            <a:r>
              <a:rPr lang="en-US" altLang="en-US" b="1">
                <a:solidFill>
                  <a:srgbClr val="FF0000"/>
                </a:solidFill>
              </a:rPr>
              <a:t>c</a:t>
            </a:r>
          </a:p>
        </p:txBody>
      </p:sp>
      <p:graphicFrame>
        <p:nvGraphicFramePr>
          <p:cNvPr id="37894" name="Object 13">
            <a:extLst>
              <a:ext uri="{FF2B5EF4-FFF2-40B4-BE49-F238E27FC236}">
                <a16:creationId xmlns:a16="http://schemas.microsoft.com/office/drawing/2014/main" id="{B191914D-0899-4347-827C-28A7DFEA548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1463675"/>
          <a:ext cx="5408613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3" name="Equation" r:id="rId3" imgW="1225550" imgH="241300" progId="Equation.3">
                  <p:embed/>
                </p:oleObj>
              </mc:Choice>
              <mc:Fallback>
                <p:oleObj name="Equation" r:id="rId3" imgW="1225550" imgH="241300" progId="Equation.3">
                  <p:embed/>
                  <p:pic>
                    <p:nvPicPr>
                      <p:cNvPr id="37894" name="Object 13">
                        <a:extLst>
                          <a:ext uri="{FF2B5EF4-FFF2-40B4-BE49-F238E27FC236}">
                            <a16:creationId xmlns:a16="http://schemas.microsoft.com/office/drawing/2014/main" id="{B191914D-0899-4347-827C-28A7DFEA548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463675"/>
                        <a:ext cx="5408613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5" name="TextBox 2">
            <a:extLst>
              <a:ext uri="{FF2B5EF4-FFF2-40B4-BE49-F238E27FC236}">
                <a16:creationId xmlns:a16="http://schemas.microsoft.com/office/drawing/2014/main" id="{F1AE5B31-ED3B-C544-901C-25DC17D1D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2674938"/>
            <a:ext cx="44767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pick some </a:t>
            </a:r>
            <a:r>
              <a:rPr lang="en-US" altLang="en-US" b="1"/>
              <a:t>basis</a:t>
            </a:r>
            <a:r>
              <a:rPr lang="en-US" altLang="en-US"/>
              <a:t> </a:t>
            </a:r>
            <a:r>
              <a:rPr lang="en-US" altLang="en-US" b="1"/>
              <a:t>b</a:t>
            </a:r>
            <a:r>
              <a:rPr lang="en-US" altLang="en-US" baseline="-25000"/>
              <a:t>n</a:t>
            </a:r>
            <a:r>
              <a:rPr lang="en-US" altLang="en-US"/>
              <a:t> (</a:t>
            </a:r>
            <a:r>
              <a:rPr lang="en-US" altLang="en-US" i="1"/>
              <a:t>n</a:t>
            </a:r>
            <a:r>
              <a:rPr lang="en-US" altLang="en-US"/>
              <a:t>=1,…,</a:t>
            </a:r>
            <a:r>
              <a:rPr lang="en-US" altLang="en-US" i="1"/>
              <a:t>N</a:t>
            </a:r>
            <a:r>
              <a:rPr lang="en-US" altLang="en-US"/>
              <a:t>→∞)</a:t>
            </a:r>
          </a:p>
          <a:p>
            <a:pPr algn="ctr"/>
            <a:r>
              <a:rPr lang="en-US" altLang="en-US"/>
              <a:t>for surface-tangential vector fields</a:t>
            </a:r>
          </a:p>
        </p:txBody>
      </p:sp>
      <p:graphicFrame>
        <p:nvGraphicFramePr>
          <p:cNvPr id="37896" name="Object 5">
            <a:extLst>
              <a:ext uri="{FF2B5EF4-FFF2-40B4-BE49-F238E27FC236}">
                <a16:creationId xmlns:a16="http://schemas.microsoft.com/office/drawing/2014/main" id="{7C520952-31EE-3646-A6CB-FCCE5CEE0B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3581400"/>
          <a:ext cx="17700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4" name="Equation" r:id="rId5" imgW="361950" imgH="171450" progId="Equation.3">
                  <p:embed/>
                </p:oleObj>
              </mc:Choice>
              <mc:Fallback>
                <p:oleObj name="Equation" r:id="rId5" imgW="361950" imgH="171450" progId="Equation.3">
                  <p:embed/>
                  <p:pic>
                    <p:nvPicPr>
                      <p:cNvPr id="37896" name="Object 5">
                        <a:extLst>
                          <a:ext uri="{FF2B5EF4-FFF2-40B4-BE49-F238E27FC236}">
                            <a16:creationId xmlns:a16="http://schemas.microsoft.com/office/drawing/2014/main" id="{7C520952-31EE-3646-A6CB-FCCE5CEE0B4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3581400"/>
                        <a:ext cx="177006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7" name="TextBox 8">
            <a:extLst>
              <a:ext uri="{FF2B5EF4-FFF2-40B4-BE49-F238E27FC236}">
                <a16:creationId xmlns:a16="http://schemas.microsoft.com/office/drawing/2014/main" id="{23E5BA27-5651-D04A-BF18-0157D57F0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581400"/>
            <a:ext cx="137001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 i="1"/>
              <a:t>N</a:t>
            </a:r>
            <a:r>
              <a:rPr lang="en-US" altLang="en-US" sz="1800"/>
              <a:t> discrete</a:t>
            </a:r>
          </a:p>
          <a:p>
            <a:pPr algn="ctr"/>
            <a:r>
              <a:rPr lang="en-US" altLang="en-US" sz="1800">
                <a:solidFill>
                  <a:srgbClr val="FF0000"/>
                </a:solidFill>
              </a:rPr>
              <a:t>unknowns</a:t>
            </a:r>
            <a:r>
              <a:rPr lang="en-US" altLang="en-US" sz="1800" i="1">
                <a:solidFill>
                  <a:srgbClr val="FF0000"/>
                </a:solidFill>
              </a:rPr>
              <a:t> x</a:t>
            </a:r>
            <a:r>
              <a:rPr lang="en-US" altLang="en-US" sz="1800" i="1" baseline="-25000">
                <a:solidFill>
                  <a:srgbClr val="FF0000"/>
                </a:solidFill>
              </a:rPr>
              <a:t>n</a:t>
            </a:r>
            <a:endParaRPr lang="en-US" altLang="en-US" sz="1800" baseline="-25000">
              <a:solidFill>
                <a:srgbClr val="FF0000"/>
              </a:solidFill>
            </a:endParaRPr>
          </a:p>
        </p:txBody>
      </p:sp>
      <p:sp>
        <p:nvSpPr>
          <p:cNvPr id="37898" name="TextBox 9">
            <a:extLst>
              <a:ext uri="{FF2B5EF4-FFF2-40B4-BE49-F238E27FC236}">
                <a16:creationId xmlns:a16="http://schemas.microsoft.com/office/drawing/2014/main" id="{212D3A80-B49E-B44A-BF40-3F1756EB35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652838"/>
            <a:ext cx="3038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⇒ </a:t>
            </a:r>
            <a:r>
              <a:rPr lang="en-US" altLang="en-US" i="1">
                <a:solidFill>
                  <a:srgbClr val="0000FF"/>
                </a:solidFill>
              </a:rPr>
              <a:t>N</a:t>
            </a:r>
            <a:r>
              <a:rPr lang="en-US" altLang="en-US">
                <a:solidFill>
                  <a:srgbClr val="0000FF"/>
                </a:solidFill>
              </a:rPr>
              <a:t> equations </a:t>
            </a:r>
            <a:r>
              <a:rPr lang="en-US" altLang="en-US" i="1">
                <a:solidFill>
                  <a:srgbClr val="FF0000"/>
                </a:solidFill>
              </a:rPr>
              <a:t>Mx</a:t>
            </a:r>
            <a:r>
              <a:rPr lang="en-US" altLang="en-US">
                <a:solidFill>
                  <a:srgbClr val="FF0000"/>
                </a:solidFill>
              </a:rPr>
              <a:t> = </a:t>
            </a:r>
            <a:r>
              <a:rPr lang="en-US" altLang="en-US" i="1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7899" name="TextBox 10">
            <a:extLst>
              <a:ext uri="{FF2B5EF4-FFF2-40B4-BE49-F238E27FC236}">
                <a16:creationId xmlns:a16="http://schemas.microsoft.com/office/drawing/2014/main" id="{BB76D7EB-56BF-E247-AAC0-4BB4BC2F5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062038"/>
            <a:ext cx="543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Galerkin method — </a:t>
            </a:r>
            <a:r>
              <a:rPr lang="en-US" altLang="en-US"/>
              <a:t>require </a:t>
            </a:r>
            <a:r>
              <a:rPr lang="en-US" altLang="en-US">
                <a:solidFill>
                  <a:srgbClr val="0000FF"/>
                </a:solidFill>
              </a:rPr>
              <a:t>error ⊥ basis:</a:t>
            </a:r>
          </a:p>
        </p:txBody>
      </p:sp>
      <p:graphicFrame>
        <p:nvGraphicFramePr>
          <p:cNvPr id="37900" name="Object 14">
            <a:extLst>
              <a:ext uri="{FF2B5EF4-FFF2-40B4-BE49-F238E27FC236}">
                <a16:creationId xmlns:a16="http://schemas.microsoft.com/office/drawing/2014/main" id="{305ED0BB-69BF-8943-B6AC-DE996E8671D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4572000"/>
          <a:ext cx="5072063" cy="674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5" name="Equation" r:id="rId7" imgW="1149350" imgH="152400" progId="Equation.3">
                  <p:embed/>
                </p:oleObj>
              </mc:Choice>
              <mc:Fallback>
                <p:oleObj name="Equation" r:id="rId7" imgW="1149350" imgH="152400" progId="Equation.3">
                  <p:embed/>
                  <p:pic>
                    <p:nvPicPr>
                      <p:cNvPr id="37900" name="Object 14">
                        <a:extLst>
                          <a:ext uri="{FF2B5EF4-FFF2-40B4-BE49-F238E27FC236}">
                            <a16:creationId xmlns:a16="http://schemas.microsoft.com/office/drawing/2014/main" id="{305ED0BB-69BF-8943-B6AC-DE996E8671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572000"/>
                        <a:ext cx="5072063" cy="674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901" name="Object 15">
            <a:extLst>
              <a:ext uri="{FF2B5EF4-FFF2-40B4-BE49-F238E27FC236}">
                <a16:creationId xmlns:a16="http://schemas.microsoft.com/office/drawing/2014/main" id="{A31AA8EC-5007-1B43-A5C5-4F25C02170F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32400" y="5284788"/>
          <a:ext cx="2073275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6" name="Equation" r:id="rId9" imgW="469900" imgH="139700" progId="Equation.3">
                  <p:embed/>
                </p:oleObj>
              </mc:Choice>
              <mc:Fallback>
                <p:oleObj name="Equation" r:id="rId9" imgW="469900" imgH="139700" progId="Equation.3">
                  <p:embed/>
                  <p:pic>
                    <p:nvPicPr>
                      <p:cNvPr id="37901" name="Object 15">
                        <a:extLst>
                          <a:ext uri="{FF2B5EF4-FFF2-40B4-BE49-F238E27FC236}">
                            <a16:creationId xmlns:a16="http://schemas.microsoft.com/office/drawing/2014/main" id="{A31AA8EC-5007-1B43-A5C5-4F25C02170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2400" y="5284788"/>
                        <a:ext cx="2073275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35840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>
            <a:extLst>
              <a:ext uri="{FF2B5EF4-FFF2-40B4-BE49-F238E27FC236}">
                <a16:creationId xmlns:a16="http://schemas.microsoft.com/office/drawing/2014/main" id="{35AE6785-CB18-C946-B043-2E783D184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pPr>
              <a:defRPr/>
            </a:pPr>
            <a:r>
              <a:rPr lang="en-US"/>
              <a:t>Discretized SIE: Two Objects</a:t>
            </a:r>
          </a:p>
        </p:txBody>
      </p:sp>
      <p:sp>
        <p:nvSpPr>
          <p:cNvPr id="38914" name="Freeform 5">
            <a:extLst>
              <a:ext uri="{FF2B5EF4-FFF2-40B4-BE49-F238E27FC236}">
                <a16:creationId xmlns:a16="http://schemas.microsoft.com/office/drawing/2014/main" id="{85799FD9-AA0A-0B41-A108-D45EF1A13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2057400"/>
            <a:ext cx="2714625" cy="2600325"/>
          </a:xfrm>
          <a:custGeom>
            <a:avLst/>
            <a:gdLst>
              <a:gd name="T0" fmla="*/ 437444 w 2714624"/>
              <a:gd name="T1" fmla="*/ 682065 h 2599972"/>
              <a:gd name="T2" fmla="*/ 1411124 w 2714624"/>
              <a:gd name="T3" fmla="*/ 88350 h 2599972"/>
              <a:gd name="T4" fmla="*/ 2691707 w 2714624"/>
              <a:gd name="T5" fmla="*/ 1212163 h 2599972"/>
              <a:gd name="T6" fmla="*/ 1548707 w 2714624"/>
              <a:gd name="T7" fmla="*/ 1668049 h 2599972"/>
              <a:gd name="T8" fmla="*/ 881944 w 2714624"/>
              <a:gd name="T9" fmla="*/ 2505614 h 2599972"/>
              <a:gd name="T10" fmla="*/ 77611 w 2714624"/>
              <a:gd name="T11" fmla="*/ 1074342 h 2599972"/>
              <a:gd name="T12" fmla="*/ 437444 w 2714624"/>
              <a:gd name="T13" fmla="*/ 682065 h 259997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14624"/>
              <a:gd name="T22" fmla="*/ 0 h 2599972"/>
              <a:gd name="T23" fmla="*/ 2714624 w 2714624"/>
              <a:gd name="T24" fmla="*/ 2599972 h 259997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14624" h="2599972">
                <a:moveTo>
                  <a:pt x="437444" y="680861"/>
                </a:moveTo>
                <a:cubicBezTo>
                  <a:pt x="659694" y="516819"/>
                  <a:pt x="1035403" y="0"/>
                  <a:pt x="1411111" y="88194"/>
                </a:cubicBezTo>
                <a:cubicBezTo>
                  <a:pt x="1786819" y="176388"/>
                  <a:pt x="2668764" y="947209"/>
                  <a:pt x="2691694" y="1210028"/>
                </a:cubicBezTo>
                <a:cubicBezTo>
                  <a:pt x="2714624" y="1472847"/>
                  <a:pt x="1850319" y="1449917"/>
                  <a:pt x="1548694" y="1665111"/>
                </a:cubicBezTo>
                <a:cubicBezTo>
                  <a:pt x="1247069" y="1880305"/>
                  <a:pt x="1127125" y="2599972"/>
                  <a:pt x="881944" y="2501194"/>
                </a:cubicBezTo>
                <a:cubicBezTo>
                  <a:pt x="636764" y="2402416"/>
                  <a:pt x="155222" y="1374069"/>
                  <a:pt x="77611" y="1072444"/>
                </a:cubicBezTo>
                <a:cubicBezTo>
                  <a:pt x="0" y="770819"/>
                  <a:pt x="215194" y="844903"/>
                  <a:pt x="437444" y="680861"/>
                </a:cubicBezTo>
                <a:close/>
              </a:path>
            </a:pathLst>
          </a:custGeom>
          <a:solidFill>
            <a:srgbClr val="BBE1E3"/>
          </a:solidFill>
          <a:ln w="952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0A5020-D34E-9D43-87EA-4513B134820C}"/>
              </a:ext>
            </a:extLst>
          </p:cNvPr>
          <p:cNvCxnSpPr/>
          <p:nvPr/>
        </p:nvCxnSpPr>
        <p:spPr bwMode="auto">
          <a:xfrm>
            <a:off x="7129463" y="2286000"/>
            <a:ext cx="338137" cy="225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38916" name="Object 5">
            <a:extLst>
              <a:ext uri="{FF2B5EF4-FFF2-40B4-BE49-F238E27FC236}">
                <a16:creationId xmlns:a16="http://schemas.microsoft.com/office/drawing/2014/main" id="{3789A04F-A892-4D49-B004-6AB3B3ABF7B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964363" y="1676400"/>
          <a:ext cx="1863725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4" name="Equation" r:id="rId3" imgW="381000" imgH="171450" progId="Equation.3">
                  <p:embed/>
                </p:oleObj>
              </mc:Choice>
              <mc:Fallback>
                <p:oleObj name="Equation" r:id="rId3" imgW="381000" imgH="171450" progId="Equation.3">
                  <p:embed/>
                  <p:pic>
                    <p:nvPicPr>
                      <p:cNvPr id="38916" name="Object 5">
                        <a:extLst>
                          <a:ext uri="{FF2B5EF4-FFF2-40B4-BE49-F238E27FC236}">
                            <a16:creationId xmlns:a16="http://schemas.microsoft.com/office/drawing/2014/main" id="{3789A04F-A892-4D49-B004-6AB3B3ABF7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4363" y="1676400"/>
                        <a:ext cx="1863725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Oval 1">
            <a:extLst>
              <a:ext uri="{FF2B5EF4-FFF2-40B4-BE49-F238E27FC236}">
                <a16:creationId xmlns:a16="http://schemas.microsoft.com/office/drawing/2014/main" id="{63B8F8D9-630C-5B46-8442-1FC5538BB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1371600"/>
            <a:ext cx="1752600" cy="16002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38918" name="TextBox 3">
            <a:extLst>
              <a:ext uri="{FF2B5EF4-FFF2-40B4-BE49-F238E27FC236}">
                <a16:creationId xmlns:a16="http://schemas.microsoft.com/office/drawing/2014/main" id="{0C7AFA35-D800-394B-B670-5C6A85A8E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895600"/>
            <a:ext cx="1423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1</a:t>
            </a:r>
          </a:p>
        </p:txBody>
      </p:sp>
      <p:sp>
        <p:nvSpPr>
          <p:cNvPr id="38919" name="TextBox 16">
            <a:extLst>
              <a:ext uri="{FF2B5EF4-FFF2-40B4-BE49-F238E27FC236}">
                <a16:creationId xmlns:a16="http://schemas.microsoft.com/office/drawing/2014/main" id="{E669705B-66EF-3D49-BE94-F45F116201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1905000"/>
            <a:ext cx="1423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2</a:t>
            </a:r>
          </a:p>
        </p:txBody>
      </p:sp>
      <p:sp>
        <p:nvSpPr>
          <p:cNvPr id="38920" name="TextBox 17">
            <a:extLst>
              <a:ext uri="{FF2B5EF4-FFF2-40B4-BE49-F238E27FC236}">
                <a16:creationId xmlns:a16="http://schemas.microsoft.com/office/drawing/2014/main" id="{F029F0C1-1ED3-2747-AA5E-F851EC4B87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514600"/>
            <a:ext cx="1423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medium 0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A192ED-E886-384C-B9A3-574DE86930FC}"/>
              </a:ext>
            </a:extLst>
          </p:cNvPr>
          <p:cNvCxnSpPr/>
          <p:nvPr/>
        </p:nvCxnSpPr>
        <p:spPr bwMode="auto">
          <a:xfrm>
            <a:off x="3397250" y="1920875"/>
            <a:ext cx="31750" cy="3651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aphicFrame>
        <p:nvGraphicFramePr>
          <p:cNvPr id="38922" name="Object 19">
            <a:extLst>
              <a:ext uri="{FF2B5EF4-FFF2-40B4-BE49-F238E27FC236}">
                <a16:creationId xmlns:a16="http://schemas.microsoft.com/office/drawing/2014/main" id="{D27B94C7-0CEB-FC4D-AF18-3AD5D46E01D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1838" y="1371600"/>
          <a:ext cx="1955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5" name="Equation" r:id="rId5" imgW="400050" imgH="171450" progId="Equation.3">
                  <p:embed/>
                </p:oleObj>
              </mc:Choice>
              <mc:Fallback>
                <p:oleObj name="Equation" r:id="rId5" imgW="400050" imgH="171450" progId="Equation.3">
                  <p:embed/>
                  <p:pic>
                    <p:nvPicPr>
                      <p:cNvPr id="38922" name="Object 19">
                        <a:extLst>
                          <a:ext uri="{FF2B5EF4-FFF2-40B4-BE49-F238E27FC236}">
                            <a16:creationId xmlns:a16="http://schemas.microsoft.com/office/drawing/2014/main" id="{D27B94C7-0CEB-FC4D-AF18-3AD5D46E01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8" y="1371600"/>
                        <a:ext cx="19558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3" name="TextBox 20">
            <a:extLst>
              <a:ext uri="{FF2B5EF4-FFF2-40B4-BE49-F238E27FC236}">
                <a16:creationId xmlns:a16="http://schemas.microsoft.com/office/drawing/2014/main" id="{AD3D1C13-74E8-044B-B437-962D00553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581400"/>
            <a:ext cx="40687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/>
              <a:t>⇒ linear equations </a:t>
            </a:r>
            <a:r>
              <a:rPr lang="en-US" altLang="en-US" sz="2800" i="1"/>
              <a:t>Mx</a:t>
            </a:r>
            <a:r>
              <a:rPr lang="en-US" altLang="en-US" sz="2800"/>
              <a:t> = </a:t>
            </a:r>
            <a:r>
              <a:rPr lang="en-US" altLang="en-US" sz="2800" i="1"/>
              <a:t>s</a:t>
            </a:r>
          </a:p>
        </p:txBody>
      </p:sp>
      <p:graphicFrame>
        <p:nvGraphicFramePr>
          <p:cNvPr id="38924" name="Object 21">
            <a:extLst>
              <a:ext uri="{FF2B5EF4-FFF2-40B4-BE49-F238E27FC236}">
                <a16:creationId xmlns:a16="http://schemas.microsoft.com/office/drawing/2014/main" id="{B019A2E7-C71B-DE4A-894B-1E71BC2469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" y="4191000"/>
          <a:ext cx="5745163" cy="132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6" name="Equation" r:id="rId7" imgW="1104900" imgH="254000" progId="Equation.3">
                  <p:embed/>
                </p:oleObj>
              </mc:Choice>
              <mc:Fallback>
                <p:oleObj name="Equation" r:id="rId7" imgW="1104900" imgH="254000" progId="Equation.3">
                  <p:embed/>
                  <p:pic>
                    <p:nvPicPr>
                      <p:cNvPr id="38924" name="Object 21">
                        <a:extLst>
                          <a:ext uri="{FF2B5EF4-FFF2-40B4-BE49-F238E27FC236}">
                            <a16:creationId xmlns:a16="http://schemas.microsoft.com/office/drawing/2014/main" id="{B019A2E7-C71B-DE4A-894B-1E71BC2469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4191000"/>
                        <a:ext cx="5745163" cy="1320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25" name="TextBox 1">
            <a:extLst>
              <a:ext uri="{FF2B5EF4-FFF2-40B4-BE49-F238E27FC236}">
                <a16:creationId xmlns:a16="http://schemas.microsoft.com/office/drawing/2014/main" id="{F96072CC-3A67-7741-80CC-81D103076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951538"/>
            <a:ext cx="67087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… </a:t>
            </a:r>
            <a:r>
              <a:rPr lang="en-US" altLang="en-US">
                <a:solidFill>
                  <a:srgbClr val="FF0000"/>
                </a:solidFill>
              </a:rPr>
              <a:t>+ straightforward generalizations </a:t>
            </a:r>
            <a:r>
              <a:rPr lang="en-US" altLang="en-US"/>
              <a:t>to more objects,</a:t>
            </a:r>
          </a:p>
          <a:p>
            <a:r>
              <a:rPr lang="en-US" altLang="en-US"/>
              <a:t>        		nested objects, etcetera</a:t>
            </a:r>
          </a:p>
        </p:txBody>
      </p:sp>
    </p:spTree>
    <p:extLst>
      <p:ext uri="{BB962C8B-B14F-4D97-AF65-F5344CB8AC3E}">
        <p14:creationId xmlns:p14="http://schemas.microsoft.com/office/powerpoint/2010/main" val="31341250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>
            <a:extLst>
              <a:ext uri="{FF2B5EF4-FFF2-40B4-BE49-F238E27FC236}">
                <a16:creationId xmlns:a16="http://schemas.microsoft.com/office/drawing/2014/main" id="{50ED219E-DD3E-E346-A382-21123AF50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/>
              <a:t>SIE basis choices</a:t>
            </a:r>
          </a:p>
        </p:txBody>
      </p:sp>
      <p:sp>
        <p:nvSpPr>
          <p:cNvPr id="39938" name="TextBox 2">
            <a:extLst>
              <a:ext uri="{FF2B5EF4-FFF2-40B4-BE49-F238E27FC236}">
                <a16:creationId xmlns:a16="http://schemas.microsoft.com/office/drawing/2014/main" id="{A79CE223-4F8A-644B-BECB-8DE8965A8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066800"/>
            <a:ext cx="8224838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Can use </a:t>
            </a:r>
            <a:r>
              <a:rPr lang="en-US" altLang="en-US" i="1"/>
              <a:t>any</a:t>
            </a:r>
            <a:r>
              <a:rPr lang="en-US" altLang="en-US"/>
              <a:t> basis for </a:t>
            </a:r>
            <a:r>
              <a:rPr lang="en-US" altLang="en-US" b="1"/>
              <a:t>c</a:t>
            </a:r>
            <a:r>
              <a:rPr lang="en-US" altLang="en-US"/>
              <a:t> = </a:t>
            </a:r>
            <a:r>
              <a:rPr lang="en-US" altLang="en-US">
                <a:solidFill>
                  <a:srgbClr val="FF0000"/>
                </a:solidFill>
              </a:rPr>
              <a:t>any basis of surface functions</a:t>
            </a:r>
          </a:p>
          <a:p>
            <a:r>
              <a:rPr lang="en-US" altLang="en-US"/>
              <a:t>	… basis is </a:t>
            </a:r>
            <a:r>
              <a:rPr lang="en-US" altLang="en-US" i="1"/>
              <a:t>not</a:t>
            </a:r>
            <a:r>
              <a:rPr lang="en-US" altLang="en-US"/>
              <a:t> incoming/outgoing waves</a:t>
            </a:r>
          </a:p>
          <a:p>
            <a:r>
              <a:rPr lang="en-US" altLang="en-US"/>
              <a:t>		&amp; need </a:t>
            </a:r>
            <a:r>
              <a:rPr lang="en-US" altLang="en-US" i="1"/>
              <a:t>not</a:t>
            </a:r>
            <a:r>
              <a:rPr lang="en-US" altLang="en-US"/>
              <a:t> satisfy </a:t>
            </a:r>
            <a:r>
              <a:rPr lang="en-US" altLang="en-US" i="1"/>
              <a:t>any wave equation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• Spectral bases: spherical harmonics, Fourier series, …</a:t>
            </a:r>
          </a:p>
          <a:p>
            <a:r>
              <a:rPr lang="en-US" altLang="en-US"/>
              <a:t>				… nice for high symmetry</a:t>
            </a:r>
          </a:p>
          <a:p>
            <a:r>
              <a:rPr lang="en-US" altLang="en-US"/>
              <a:t>					~ uniform spatial resolution</a:t>
            </a:r>
          </a:p>
          <a:p>
            <a:r>
              <a:rPr lang="en-US" altLang="en-US"/>
              <a:t>• </a:t>
            </a:r>
            <a:r>
              <a:rPr lang="en-US" altLang="en-US">
                <a:solidFill>
                  <a:srgbClr val="FF0000"/>
                </a:solidFill>
              </a:rPr>
              <a:t>Boundary Element Methods (BEM)</a:t>
            </a:r>
            <a:r>
              <a:rPr lang="en-US" altLang="en-US"/>
              <a:t>:</a:t>
            </a:r>
          </a:p>
          <a:p>
            <a:r>
              <a:rPr lang="en-US" altLang="en-US"/>
              <a:t>	</a:t>
            </a:r>
            <a:r>
              <a:rPr lang="en-US" altLang="en-US" b="1"/>
              <a:t>localized</a:t>
            </a:r>
            <a:r>
              <a:rPr lang="en-US" altLang="en-US"/>
              <a:t> basis functions defined on </a:t>
            </a:r>
            <a:r>
              <a:rPr lang="en-US" altLang="en-US" b="1"/>
              <a:t>irregular mesh</a:t>
            </a:r>
            <a:endParaRPr lang="en-US" altLang="en-US"/>
          </a:p>
        </p:txBody>
      </p:sp>
      <p:grpSp>
        <p:nvGrpSpPr>
          <p:cNvPr id="39939" name="Group 9">
            <a:extLst>
              <a:ext uri="{FF2B5EF4-FFF2-40B4-BE49-F238E27FC236}">
                <a16:creationId xmlns:a16="http://schemas.microsoft.com/office/drawing/2014/main" id="{6D113874-986E-AE42-8196-D016542874E4}"/>
              </a:ext>
            </a:extLst>
          </p:cNvPr>
          <p:cNvGrpSpPr>
            <a:grpSpLocks/>
          </p:cNvGrpSpPr>
          <p:nvPr/>
        </p:nvGrpSpPr>
        <p:grpSpPr bwMode="auto">
          <a:xfrm>
            <a:off x="533400" y="4487863"/>
            <a:ext cx="4464050" cy="2293937"/>
            <a:chOff x="1066800" y="4488215"/>
            <a:chExt cx="4464715" cy="2293585"/>
          </a:xfrm>
        </p:grpSpPr>
        <p:pic>
          <p:nvPicPr>
            <p:cNvPr id="39941" name="Picture 4">
              <a:extLst>
                <a:ext uri="{FF2B5EF4-FFF2-40B4-BE49-F238E27FC236}">
                  <a16:creationId xmlns:a16="http://schemas.microsoft.com/office/drawing/2014/main" id="{D388EC7E-5636-D145-8771-77DF3EF65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4488215"/>
              <a:ext cx="4038600" cy="22935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942" name="Rectangle 5">
              <a:extLst>
                <a:ext uri="{FF2B5EF4-FFF2-40B4-BE49-F238E27FC236}">
                  <a16:creationId xmlns:a16="http://schemas.microsoft.com/office/drawing/2014/main" id="{372DDD38-B87D-6846-A9CB-79E9658FD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800" y="5334000"/>
              <a:ext cx="30480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43" name="Rectangle 6">
              <a:extLst>
                <a:ext uri="{FF2B5EF4-FFF2-40B4-BE49-F238E27FC236}">
                  <a16:creationId xmlns:a16="http://schemas.microsoft.com/office/drawing/2014/main" id="{281849A9-865D-2B44-A492-C440241C1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1820" y="4865943"/>
              <a:ext cx="383906" cy="333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44" name="Rectangle 7">
              <a:extLst>
                <a:ext uri="{FF2B5EF4-FFF2-40B4-BE49-F238E27FC236}">
                  <a16:creationId xmlns:a16="http://schemas.microsoft.com/office/drawing/2014/main" id="{E2223462-D827-E34C-B56A-339A945DE5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4163" y="4788686"/>
              <a:ext cx="383906" cy="333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945" name="Rectangle 8">
              <a:extLst>
                <a:ext uri="{FF2B5EF4-FFF2-40B4-BE49-F238E27FC236}">
                  <a16:creationId xmlns:a16="http://schemas.microsoft.com/office/drawing/2014/main" id="{7C6C4D24-BDF0-164B-B69F-8B8885117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8655" y="5943601"/>
              <a:ext cx="262860" cy="228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39940" name="TextBox 10">
            <a:extLst>
              <a:ext uri="{FF2B5EF4-FFF2-40B4-BE49-F238E27FC236}">
                <a16:creationId xmlns:a16="http://schemas.microsoft.com/office/drawing/2014/main" id="{49EC98D7-990E-E845-AC18-1A105D528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876800"/>
            <a:ext cx="3775075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“</a:t>
            </a:r>
            <a:r>
              <a:rPr lang="en-US" altLang="ja-JP">
                <a:solidFill>
                  <a:srgbClr val="FF0000"/>
                </a:solidFill>
              </a:rPr>
              <a:t>RWG</a:t>
            </a:r>
            <a:r>
              <a:rPr lang="en-US" altLang="en-US"/>
              <a:t>”</a:t>
            </a:r>
            <a:r>
              <a:rPr lang="en-US" altLang="ja-JP"/>
              <a:t> basis (1982):</a:t>
            </a:r>
          </a:p>
          <a:p>
            <a:endParaRPr lang="en-US" altLang="en-US"/>
          </a:p>
          <a:p>
            <a:r>
              <a:rPr lang="en-US" altLang="en-US"/>
              <a:t>vector-valued </a:t>
            </a:r>
            <a:r>
              <a:rPr lang="en-US" altLang="en-US" b="1"/>
              <a:t>b</a:t>
            </a:r>
            <a:r>
              <a:rPr lang="en-US" altLang="en-US" i="1" baseline="-25000"/>
              <a:t>n</a:t>
            </a:r>
            <a:r>
              <a:rPr lang="en-US" altLang="en-US"/>
              <a:t> defined</a:t>
            </a:r>
          </a:p>
          <a:p>
            <a:r>
              <a:rPr lang="en-US" altLang="en-US"/>
              <a:t>on </a:t>
            </a:r>
            <a:r>
              <a:rPr lang="en-US" altLang="en-US" i="1">
                <a:solidFill>
                  <a:srgbClr val="FF0000"/>
                </a:solidFill>
              </a:rPr>
              <a:t>pairs</a:t>
            </a:r>
            <a:r>
              <a:rPr lang="en-US" altLang="en-US">
                <a:solidFill>
                  <a:srgbClr val="FF0000"/>
                </a:solidFill>
              </a:rPr>
              <a:t> of adjacent triangles</a:t>
            </a:r>
          </a:p>
          <a:p>
            <a:r>
              <a:rPr lang="en-US" altLang="en-US"/>
              <a:t>via degree-1 polynomials</a:t>
            </a:r>
          </a:p>
        </p:txBody>
      </p:sp>
    </p:spTree>
    <p:extLst>
      <p:ext uri="{BB962C8B-B14F-4D97-AF65-F5344CB8AC3E}">
        <p14:creationId xmlns:p14="http://schemas.microsoft.com/office/powerpoint/2010/main" val="205508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0">
            <a:extLst>
              <a:ext uri="{FF2B5EF4-FFF2-40B4-BE49-F238E27FC236}">
                <a16:creationId xmlns:a16="http://schemas.microsoft.com/office/drawing/2014/main" id="{E9D9EC85-C6C3-CF4A-BD0D-0235DF97C3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4648200"/>
            <a:ext cx="2973388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12E07-D3C9-114C-A73E-4E7BB95AD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0"/>
            <a:ext cx="7772400" cy="909638"/>
          </a:xfrm>
        </p:spPr>
        <p:txBody>
          <a:bodyPr/>
          <a:lstStyle/>
          <a:p>
            <a:pPr>
              <a:defRPr/>
            </a:pPr>
            <a:r>
              <a:rPr lang="en-US" dirty="0"/>
              <a:t>BEM strengths</a:t>
            </a:r>
          </a:p>
        </p:txBody>
      </p:sp>
      <p:sp>
        <p:nvSpPr>
          <p:cNvPr id="40963" name="TextBox 2">
            <a:extLst>
              <a:ext uri="{FF2B5EF4-FFF2-40B4-BE49-F238E27FC236}">
                <a16:creationId xmlns:a16="http://schemas.microsoft.com/office/drawing/2014/main" id="{751C0DB4-4FE8-8543-B8B0-AE134C006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81038"/>
            <a:ext cx="79644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especially small surface areas in a large (many-λ) volume, e.g.:</a:t>
            </a:r>
          </a:p>
        </p:txBody>
      </p:sp>
      <p:pic>
        <p:nvPicPr>
          <p:cNvPr id="40964" name="Picture 3">
            <a:extLst>
              <a:ext uri="{FF2B5EF4-FFF2-40B4-BE49-F238E27FC236}">
                <a16:creationId xmlns:a16="http://schemas.microsoft.com/office/drawing/2014/main" id="{921FC731-E667-6B4F-857F-ACECF0953C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667000"/>
            <a:ext cx="3068638" cy="370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TextBox 4">
            <a:extLst>
              <a:ext uri="{FF2B5EF4-FFF2-40B4-BE49-F238E27FC236}">
                <a16:creationId xmlns:a16="http://schemas.microsoft.com/office/drawing/2014/main" id="{9D745393-0F8B-4143-8926-938AAA9E6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513" y="6369050"/>
            <a:ext cx="24018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[ Johannes Feist, Harvard ]</a:t>
            </a:r>
          </a:p>
        </p:txBody>
      </p:sp>
      <p:sp>
        <p:nvSpPr>
          <p:cNvPr id="40966" name="TextBox 5">
            <a:extLst>
              <a:ext uri="{FF2B5EF4-FFF2-40B4-BE49-F238E27FC236}">
                <a16:creationId xmlns:a16="http://schemas.microsoft.com/office/drawing/2014/main" id="{963B295E-430A-E344-8DCD-196362DBD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5105400"/>
            <a:ext cx="1108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silver</a:t>
            </a:r>
          </a:p>
          <a:p>
            <a:r>
              <a:rPr lang="en-US" altLang="en-US"/>
              <a:t>nanotip</a:t>
            </a:r>
          </a:p>
        </p:txBody>
      </p:sp>
      <p:sp>
        <p:nvSpPr>
          <p:cNvPr id="40967" name="TextBox 6">
            <a:extLst>
              <a:ext uri="{FF2B5EF4-FFF2-40B4-BE49-F238E27FC236}">
                <a16:creationId xmlns:a16="http://schemas.microsoft.com/office/drawing/2014/main" id="{F0C92FDA-A2A3-6F43-83D8-A58D0BBD82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752600"/>
            <a:ext cx="34925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surface plasmons </a:t>
            </a:r>
            <a:r>
              <a:rPr lang="en-US" altLang="en-US"/>
              <a:t>(metals):</a:t>
            </a:r>
          </a:p>
          <a:p>
            <a:r>
              <a:rPr lang="en-US" altLang="en-US"/>
              <a:t>extremely sub-λ fields</a:t>
            </a:r>
          </a:p>
        </p:txBody>
      </p:sp>
      <p:pic>
        <p:nvPicPr>
          <p:cNvPr id="40968" name="Picture 7">
            <a:extLst>
              <a:ext uri="{FF2B5EF4-FFF2-40B4-BE49-F238E27FC236}">
                <a16:creationId xmlns:a16="http://schemas.microsoft.com/office/drawing/2014/main" id="{E9F0E339-9F98-434C-89DE-73C0CF3B2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68463"/>
            <a:ext cx="4267200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9" name="Rectangle 8">
            <a:extLst>
              <a:ext uri="{FF2B5EF4-FFF2-40B4-BE49-F238E27FC236}">
                <a16:creationId xmlns:a16="http://schemas.microsoft.com/office/drawing/2014/main" id="{55AED6CA-1210-2C41-8ACB-820937957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828800"/>
            <a:ext cx="2057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70" name="TextBox 9">
            <a:extLst>
              <a:ext uri="{FF2B5EF4-FFF2-40B4-BE49-F238E27FC236}">
                <a16:creationId xmlns:a16="http://schemas.microsoft.com/office/drawing/2014/main" id="{E3261D69-CA5D-5B49-9B8C-8CAE81D10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295400"/>
            <a:ext cx="2697163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complex impedance</a:t>
            </a:r>
          </a:p>
          <a:p>
            <a:r>
              <a:rPr lang="en-US" altLang="en-US"/>
              <a:t>of passive structures</a:t>
            </a:r>
          </a:p>
        </p:txBody>
      </p:sp>
      <p:sp>
        <p:nvSpPr>
          <p:cNvPr id="40971" name="TextBox 11">
            <a:extLst>
              <a:ext uri="{FF2B5EF4-FFF2-40B4-BE49-F238E27FC236}">
                <a16:creationId xmlns:a16="http://schemas.microsoft.com/office/drawing/2014/main" id="{819F9B74-FA30-8641-8FE3-5A02954B3D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6248400"/>
            <a:ext cx="22875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Llatser </a:t>
            </a:r>
            <a:r>
              <a:rPr lang="en-US" altLang="en-US" sz="1800" i="1"/>
              <a:t>et al.</a:t>
            </a:r>
            <a:r>
              <a:rPr lang="en-US" altLang="en-US" sz="1800"/>
              <a:t> (2012) ]</a:t>
            </a:r>
          </a:p>
        </p:txBody>
      </p:sp>
      <p:sp>
        <p:nvSpPr>
          <p:cNvPr id="40972" name="TextBox 12">
            <a:extLst>
              <a:ext uri="{FF2B5EF4-FFF2-40B4-BE49-F238E27FC236}">
                <a16:creationId xmlns:a16="http://schemas.microsoft.com/office/drawing/2014/main" id="{1B94FC3B-4E36-E94E-B762-7247951680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8400" y="4876800"/>
            <a:ext cx="291941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Graphene</a:t>
            </a:r>
          </a:p>
          <a:p>
            <a:r>
              <a:rPr lang="en-US" altLang="en-US"/>
              <a:t>~ delta-function</a:t>
            </a:r>
          </a:p>
          <a:p>
            <a:r>
              <a:rPr lang="en-US" altLang="en-US"/>
              <a:t>   surface conductivity</a:t>
            </a:r>
          </a:p>
          <a:p>
            <a:r>
              <a:rPr lang="en-US" altLang="en-US"/>
              <a:t>= jump discontinuity</a:t>
            </a:r>
          </a:p>
          <a:p>
            <a:r>
              <a:rPr lang="en-US" altLang="en-US"/>
              <a:t>     (~ </a:t>
            </a:r>
            <a:r>
              <a:rPr lang="en-US" altLang="en-US" b="1"/>
              <a:t>E) </a:t>
            </a:r>
            <a:r>
              <a:rPr lang="en-US" altLang="en-US"/>
              <a:t>in </a:t>
            </a:r>
            <a:r>
              <a:rPr lang="en-US" altLang="en-US" b="1"/>
              <a:t>H</a:t>
            </a:r>
            <a:r>
              <a:rPr lang="en-US" altLang="en-US"/>
              <a:t> field</a:t>
            </a:r>
          </a:p>
        </p:txBody>
      </p:sp>
    </p:spTree>
    <p:extLst>
      <p:ext uri="{BB962C8B-B14F-4D97-AF65-F5344CB8AC3E}">
        <p14:creationId xmlns:p14="http://schemas.microsoft.com/office/powerpoint/2010/main" val="11692469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>
            <a:extLst>
              <a:ext uri="{FF2B5EF4-FFF2-40B4-BE49-F238E27FC236}">
                <a16:creationId xmlns:a16="http://schemas.microsoft.com/office/drawing/2014/main" id="{293D5B75-2B3C-1041-80B2-7FC1E7249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The bad news of BEM</a:t>
            </a:r>
          </a:p>
        </p:txBody>
      </p:sp>
      <p:graphicFrame>
        <p:nvGraphicFramePr>
          <p:cNvPr id="41986" name="Object 2">
            <a:extLst>
              <a:ext uri="{FF2B5EF4-FFF2-40B4-BE49-F238E27FC236}">
                <a16:creationId xmlns:a16="http://schemas.microsoft.com/office/drawing/2014/main" id="{08D67817-24A1-9641-BED5-8320368C961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52800" y="2144713"/>
          <a:ext cx="5072063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0" name="Equation" r:id="rId3" imgW="1149350" imgH="152400" progId="Equation.3">
                  <p:embed/>
                </p:oleObj>
              </mc:Choice>
              <mc:Fallback>
                <p:oleObj name="Equation" r:id="rId3" imgW="1149350" imgH="152400" progId="Equation.3">
                  <p:embed/>
                  <p:pic>
                    <p:nvPicPr>
                      <p:cNvPr id="41986" name="Object 2">
                        <a:extLst>
                          <a:ext uri="{FF2B5EF4-FFF2-40B4-BE49-F238E27FC236}">
                            <a16:creationId xmlns:a16="http://schemas.microsoft.com/office/drawing/2014/main" id="{08D67817-24A1-9641-BED5-8320368C96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144713"/>
                        <a:ext cx="5072063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987" name="TextBox 3">
            <a:extLst>
              <a:ext uri="{FF2B5EF4-FFF2-40B4-BE49-F238E27FC236}">
                <a16:creationId xmlns:a16="http://schemas.microsoft.com/office/drawing/2014/main" id="{333289A1-448E-D34A-B64D-71E07C135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138238"/>
            <a:ext cx="8470900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Not well-suited for nonlinear, time-varying, or</a:t>
            </a:r>
          </a:p>
          <a:p>
            <a:r>
              <a:rPr lang="en-US" altLang="en-US"/>
              <a:t>	non-piecewise-constant media</a:t>
            </a:r>
          </a:p>
          <a:p>
            <a:endParaRPr lang="en-US" altLang="en-US"/>
          </a:p>
          <a:p>
            <a:r>
              <a:rPr lang="en-US" altLang="en-US"/>
              <a:t>• BEM system matrix</a:t>
            </a:r>
          </a:p>
          <a:p>
            <a:endParaRPr lang="en-US" altLang="en-US"/>
          </a:p>
          <a:p>
            <a:r>
              <a:rPr lang="en-US" altLang="en-US"/>
              <a:t>	— </a:t>
            </a:r>
            <a:r>
              <a:rPr lang="en-US" altLang="en-US" i="1">
                <a:solidFill>
                  <a:srgbClr val="FF0000"/>
                </a:solidFill>
              </a:rPr>
              <a:t>singular</a:t>
            </a:r>
            <a:r>
              <a:rPr lang="en-US" altLang="en-US">
                <a:solidFill>
                  <a:srgbClr val="FF0000"/>
                </a:solidFill>
              </a:rPr>
              <a:t> integrals </a:t>
            </a:r>
            <a:r>
              <a:rPr lang="en-US" altLang="en-US"/>
              <a:t>for overlapping </a:t>
            </a:r>
            <a:r>
              <a:rPr lang="en-US" altLang="en-US" b="1"/>
              <a:t>b</a:t>
            </a:r>
            <a:r>
              <a:rPr lang="en-US" altLang="en-US" i="1" baseline="-25000"/>
              <a:t>m</a:t>
            </a:r>
            <a:r>
              <a:rPr lang="en-US" altLang="en-US"/>
              <a:t>, </a:t>
            </a:r>
            <a:r>
              <a:rPr lang="en-US" altLang="en-US" b="1"/>
              <a:t>b</a:t>
            </a:r>
            <a:r>
              <a:rPr lang="en-US" altLang="en-US" i="1" baseline="-25000"/>
              <a:t>n</a:t>
            </a:r>
          </a:p>
          <a:p>
            <a:r>
              <a:rPr lang="en-US" altLang="en-US" i="1" baseline="-25000"/>
              <a:t>		</a:t>
            </a:r>
            <a:r>
              <a:rPr lang="en-US" altLang="en-US"/>
              <a:t>…special numerical integration techniques</a:t>
            </a:r>
          </a:p>
          <a:p>
            <a:r>
              <a:rPr lang="en-US" altLang="en-US"/>
              <a:t>	— </a:t>
            </a:r>
            <a:r>
              <a:rPr lang="en-US" altLang="en-US" i="1"/>
              <a:t>M</a:t>
            </a:r>
            <a:r>
              <a:rPr lang="en-US" altLang="en-US"/>
              <a:t> is </a:t>
            </a:r>
            <a:r>
              <a:rPr lang="en-US" altLang="en-US" i="1">
                <a:solidFill>
                  <a:srgbClr val="FF0000"/>
                </a:solidFill>
              </a:rPr>
              <a:t>not sparse</a:t>
            </a:r>
            <a:r>
              <a:rPr lang="en-US" altLang="en-US"/>
              <a:t>, but:</a:t>
            </a:r>
            <a:endParaRPr lang="en-US" altLang="en-US" i="1"/>
          </a:p>
          <a:p>
            <a:r>
              <a:rPr lang="en-US" altLang="en-US" i="1"/>
              <a:t>		</a:t>
            </a:r>
            <a:r>
              <a:rPr lang="en-US" altLang="en-US"/>
              <a:t>often </a:t>
            </a:r>
            <a:r>
              <a:rPr lang="en-US" altLang="en-US">
                <a:solidFill>
                  <a:srgbClr val="0000FF"/>
                </a:solidFill>
              </a:rPr>
              <a:t>small enough for dense </a:t>
            </a:r>
            <a:r>
              <a:rPr lang="en-US" altLang="en-US"/>
              <a:t>solvers (≲ 10</a:t>
            </a:r>
            <a:r>
              <a:rPr lang="en-US" altLang="en-US" baseline="30000"/>
              <a:t>4</a:t>
            </a:r>
            <a:r>
              <a:rPr lang="en-US" altLang="en-US"/>
              <a:t>×10</a:t>
            </a:r>
            <a:r>
              <a:rPr lang="en-US" altLang="en-US" baseline="30000"/>
              <a:t>4</a:t>
            </a:r>
            <a:r>
              <a:rPr lang="en-US" altLang="en-US"/>
              <a:t>) </a:t>
            </a:r>
          </a:p>
          <a:p>
            <a:r>
              <a:rPr lang="en-US" altLang="en-US"/>
              <a:t>		+ “fast solvers:” approximate sparse factorizations</a:t>
            </a:r>
          </a:p>
          <a:p>
            <a:r>
              <a:rPr lang="en-US" altLang="en-US"/>
              <a:t>					(fast multipole method, etc.)</a:t>
            </a:r>
          </a:p>
          <a:p>
            <a:r>
              <a:rPr lang="en-US" altLang="en-US"/>
              <a:t>	— </a:t>
            </a:r>
            <a:r>
              <a:rPr lang="en-US" altLang="en-US">
                <a:solidFill>
                  <a:srgbClr val="FF0000"/>
                </a:solidFill>
              </a:rPr>
              <a:t>lots of work every time you change Γ</a:t>
            </a:r>
            <a:r>
              <a:rPr lang="en-US" altLang="en-US"/>
              <a:t> </a:t>
            </a:r>
          </a:p>
          <a:p>
            <a:r>
              <a:rPr lang="en-US" altLang="en-US"/>
              <a:t>		(e.g. 3d vs. 2d, periodic boundaries, anisotropic, …)</a:t>
            </a:r>
          </a:p>
          <a:p>
            <a:r>
              <a:rPr lang="en-US" altLang="en-US"/>
              <a:t>		</a:t>
            </a:r>
            <a:r>
              <a:rPr lang="en-US" altLang="en-US">
                <a:solidFill>
                  <a:srgbClr val="0000FF"/>
                </a:solidFill>
              </a:rPr>
              <a:t>… but independent of geometry</a:t>
            </a:r>
          </a:p>
        </p:txBody>
      </p:sp>
    </p:spTree>
    <p:extLst>
      <p:ext uri="{BB962C8B-B14F-4D97-AF65-F5344CB8AC3E}">
        <p14:creationId xmlns:p14="http://schemas.microsoft.com/office/powerpoint/2010/main" val="3888094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6291E4DB-5A20-7D47-B384-A7C891E25D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 few lessons of history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948A49FB-8792-2A47-B429-3D514DC3E8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295400"/>
            <a:ext cx="8001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All approaches still in widespread use</a:t>
            </a:r>
            <a:endParaRPr lang="en-US" alt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brute force methods in 90%+ of papers, typically the first resort to see what happens in a new geometry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geometry-specific spectral methods still popular, especially when particular geometry of special interest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analytical techniques used less to solve new geometries than to prove theorems, treat small perturbations,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</a:rPr>
              <a:t>No single numerical method has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“</a:t>
            </a:r>
            <a:r>
              <a:rPr lang="en-US" altLang="ja-JP" sz="2400" dirty="0">
                <a:solidFill>
                  <a:srgbClr val="FF0000"/>
                </a:solidFill>
              </a:rPr>
              <a:t>won</a:t>
            </a:r>
            <a:r>
              <a:rPr lang="en-US" altLang="ja-JP" sz="2400" dirty="0">
                <a:solidFill>
                  <a:srgbClr val="FF0000"/>
                </a:solidFill>
                <a:latin typeface="Arial" panose="020B0604020202020204" pitchFamily="34" charset="0"/>
              </a:rPr>
              <a:t>”</a:t>
            </a:r>
            <a:r>
              <a:rPr lang="en-US" altLang="ja-JP" sz="2400" dirty="0"/>
              <a:t> in general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>
                <a:solidFill>
                  <a:schemeClr val="accent2"/>
                </a:solidFill>
              </a:rPr>
              <a:t>each has strengths and weaknesses</a:t>
            </a:r>
            <a:r>
              <a:rPr lang="en-US" altLang="en-US" sz="2000" dirty="0"/>
              <a:t>, e.g. tradeoff between simplicity/generalizability and performance/scalability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/>
              <a:t>very mature/standardized problems (e.g. capacitance extraction) use increasingly sophisticated methods (e.g. BEM), research fields (e.g. </a:t>
            </a:r>
            <a:r>
              <a:rPr lang="en-US" altLang="en-US" sz="2000" dirty="0" err="1"/>
              <a:t>nanophotonics</a:t>
            </a:r>
            <a:r>
              <a:rPr lang="en-US" altLang="en-US" sz="2000" dirty="0"/>
              <a:t>) tend to use simpler methods that are easier to modify (e.g. FDTD)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F23F4665-AF4F-D944-80C1-E4BC91430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09600"/>
            <a:ext cx="8686800" cy="1143000"/>
          </a:xfrm>
        </p:spPr>
        <p:txBody>
          <a:bodyPr/>
          <a:lstStyle/>
          <a:p>
            <a:r>
              <a:rPr lang="en-US" altLang="en-US" sz="3600"/>
              <a:t>The good news of BEM:</a:t>
            </a:r>
            <a:br>
              <a:rPr lang="en-US" altLang="en-US"/>
            </a:br>
            <a:r>
              <a:rPr lang="en-US" altLang="en-US">
                <a:solidFill>
                  <a:srgbClr val="0000FF"/>
                </a:solidFill>
              </a:rPr>
              <a:t>You don’t have to write it yourself</a:t>
            </a:r>
          </a:p>
        </p:txBody>
      </p:sp>
      <p:sp>
        <p:nvSpPr>
          <p:cNvPr id="43010" name="TextBox 3">
            <a:extLst>
              <a:ext uri="{FF2B5EF4-FFF2-40B4-BE49-F238E27FC236}">
                <a16:creationId xmlns:a16="http://schemas.microsoft.com/office/drawing/2014/main" id="{2975C16B-5E00-534B-B238-19F97DFD6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743200"/>
            <a:ext cx="7951788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Free software developed </a:t>
            </a:r>
            <a:r>
              <a:rPr lang="en-US" altLang="en-US">
                <a:solidFill>
                  <a:srgbClr val="0000FF"/>
                </a:solidFill>
              </a:rPr>
              <a:t>by Dr. Homer Reid</a:t>
            </a:r>
          </a:p>
          <a:p>
            <a:pPr algn="ctr"/>
            <a:r>
              <a:rPr lang="en-US" altLang="en-US"/>
              <a:t>	(collaboration with Prof. Jacob White @ MIT)</a:t>
            </a:r>
          </a:p>
          <a:p>
            <a:pPr algn="ctr"/>
            <a:endParaRPr lang="en-US" altLang="en-US"/>
          </a:p>
          <a:p>
            <a:pPr algn="ctr"/>
            <a:r>
              <a:rPr lang="en-US" altLang="en-US" sz="4000">
                <a:solidFill>
                  <a:srgbClr val="FF0000"/>
                </a:solidFill>
              </a:rPr>
              <a:t> 					   SCUFF-EM</a:t>
            </a:r>
            <a:endParaRPr lang="en-US" altLang="en-US" sz="4000">
              <a:solidFill>
                <a:srgbClr val="0000FF"/>
              </a:solidFill>
            </a:endParaRPr>
          </a:p>
        </p:txBody>
      </p:sp>
      <p:sp>
        <p:nvSpPr>
          <p:cNvPr id="43011" name="TextBox 3">
            <a:extLst>
              <a:ext uri="{FF2B5EF4-FFF2-40B4-BE49-F238E27FC236}">
                <a16:creationId xmlns:a16="http://schemas.microsoft.com/office/drawing/2014/main" id="{D97F24E0-A31D-8F4C-8F25-36549C0479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6324600"/>
            <a:ext cx="4718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[ http://homerreid.ath.cx/scuff-EM ]</a:t>
            </a:r>
          </a:p>
        </p:txBody>
      </p:sp>
      <p:pic>
        <p:nvPicPr>
          <p:cNvPr id="43012" name="Picture 2">
            <a:extLst>
              <a:ext uri="{FF2B5EF4-FFF2-40B4-BE49-F238E27FC236}">
                <a16:creationId xmlns:a16="http://schemas.microsoft.com/office/drawing/2014/main" id="{46D17984-0EB6-2B4A-8D9E-7751CEC90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2362200"/>
            <a:ext cx="182086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1">
            <a:extLst>
              <a:ext uri="{FF2B5EF4-FFF2-40B4-BE49-F238E27FC236}">
                <a16:creationId xmlns:a16="http://schemas.microsoft.com/office/drawing/2014/main" id="{C18C63E8-907F-8D47-A335-979B385F8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733800"/>
            <a:ext cx="310356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748711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>
            <a:extLst>
              <a:ext uri="{FF2B5EF4-FFF2-40B4-BE49-F238E27FC236}">
                <a16:creationId xmlns:a16="http://schemas.microsoft.com/office/drawing/2014/main" id="{B5D82247-0807-004A-8669-461C93C69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57200"/>
            <a:ext cx="8229600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Rectangle 3">
            <a:extLst>
              <a:ext uri="{FF2B5EF4-FFF2-40B4-BE49-F238E27FC236}">
                <a16:creationId xmlns:a16="http://schemas.microsoft.com/office/drawing/2014/main" id="{878A5E6D-9A0F-2B43-951A-6C26EBA96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1188" y="5638800"/>
            <a:ext cx="54546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http://homerreid.com/scuff-EM</a:t>
            </a:r>
          </a:p>
        </p:txBody>
      </p:sp>
      <p:sp>
        <p:nvSpPr>
          <p:cNvPr id="44035" name="TextBox 1">
            <a:extLst>
              <a:ext uri="{FF2B5EF4-FFF2-40B4-BE49-F238E27FC236}">
                <a16:creationId xmlns:a16="http://schemas.microsoft.com/office/drawing/2014/main" id="{B6C75A00-8B35-7E48-9018-51BCE74B7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6324600"/>
            <a:ext cx="49593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0000FF"/>
                </a:solidFill>
              </a:rPr>
              <a:t>* to be released by end of October-ish</a:t>
            </a:r>
          </a:p>
        </p:txBody>
      </p:sp>
    </p:spTree>
    <p:extLst>
      <p:ext uri="{BB962C8B-B14F-4D97-AF65-F5344CB8AC3E}">
        <p14:creationId xmlns:p14="http://schemas.microsoft.com/office/powerpoint/2010/main" val="384598436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>
            <a:extLst>
              <a:ext uri="{FF2B5EF4-FFF2-40B4-BE49-F238E27FC236}">
                <a16:creationId xmlns:a16="http://schemas.microsoft.com/office/drawing/2014/main" id="{A17EDABE-760C-EB4C-A3C9-659BB5976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/>
              <a:t>SCUFF usage outline</a:t>
            </a:r>
          </a:p>
        </p:txBody>
      </p:sp>
      <p:pic>
        <p:nvPicPr>
          <p:cNvPr id="45058" name="Picture 2">
            <a:extLst>
              <a:ext uri="{FF2B5EF4-FFF2-40B4-BE49-F238E27FC236}">
                <a16:creationId xmlns:a16="http://schemas.microsoft.com/office/drawing/2014/main" id="{3659CA59-D692-DE43-9C2C-0D42164E5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9144000" cy="538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904931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>
            <a:extLst>
              <a:ext uri="{FF2B5EF4-FFF2-40B4-BE49-F238E27FC236}">
                <a16:creationId xmlns:a16="http://schemas.microsoft.com/office/drawing/2014/main" id="{5917B460-6296-1749-BD2B-22886A52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pPr>
              <a:defRPr/>
            </a:pPr>
            <a:r>
              <a:rPr lang="en-US"/>
              <a:t>Geometries in SCUFF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D8B30D1B-7AE4-1541-A347-289F96FC48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0763"/>
            <a:ext cx="914400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5312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>
            <a:extLst>
              <a:ext uri="{FF2B5EF4-FFF2-40B4-BE49-F238E27FC236}">
                <a16:creationId xmlns:a16="http://schemas.microsoft.com/office/drawing/2014/main" id="{25157E0A-859B-E44D-B157-A420E4BF5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762000"/>
          </a:xfrm>
        </p:spPr>
        <p:txBody>
          <a:bodyPr/>
          <a:lstStyle/>
          <a:p>
            <a:pPr>
              <a:defRPr/>
            </a:pPr>
            <a:r>
              <a:rPr lang="en-US"/>
              <a:t>Geometries in SCUFF</a:t>
            </a:r>
          </a:p>
        </p:txBody>
      </p:sp>
      <p:pic>
        <p:nvPicPr>
          <p:cNvPr id="47106" name="Picture 5">
            <a:extLst>
              <a:ext uri="{FF2B5EF4-FFF2-40B4-BE49-F238E27FC236}">
                <a16:creationId xmlns:a16="http://schemas.microsoft.com/office/drawing/2014/main" id="{DC76259B-20B1-024E-AB78-C55D9AD14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00"/>
            <a:ext cx="9144000" cy="494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Box 1">
            <a:extLst>
              <a:ext uri="{FF2B5EF4-FFF2-40B4-BE49-F238E27FC236}">
                <a16:creationId xmlns:a16="http://schemas.microsoft.com/office/drawing/2014/main" id="{A2493649-DE36-DB4F-AA32-986818C552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6096000"/>
            <a:ext cx="8059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(discretization of SIE at junctions of 3+ materials is a bit tricky)</a:t>
            </a:r>
          </a:p>
        </p:txBody>
      </p:sp>
    </p:spTree>
    <p:extLst>
      <p:ext uri="{BB962C8B-B14F-4D97-AF65-F5344CB8AC3E}">
        <p14:creationId xmlns:p14="http://schemas.microsoft.com/office/powerpoint/2010/main" val="515891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>
            <a:extLst>
              <a:ext uri="{FF2B5EF4-FFF2-40B4-BE49-F238E27FC236}">
                <a16:creationId xmlns:a16="http://schemas.microsoft.com/office/drawing/2014/main" id="{0D7D12D5-FEC5-1743-BF1E-3457D109B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en-US" dirty="0"/>
              <a:t>Periodic geometries in SCUFF</a:t>
            </a:r>
          </a:p>
        </p:txBody>
      </p:sp>
      <p:pic>
        <p:nvPicPr>
          <p:cNvPr id="48130" name="Picture 2">
            <a:extLst>
              <a:ext uri="{FF2B5EF4-FFF2-40B4-BE49-F238E27FC236}">
                <a16:creationId xmlns:a16="http://schemas.microsoft.com/office/drawing/2014/main" id="{0F7CEAA3-AD26-9542-BF1E-2BD68F9E7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8650"/>
            <a:ext cx="914400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1" name="TextBox 3">
            <a:extLst>
              <a:ext uri="{FF2B5EF4-FFF2-40B4-BE49-F238E27FC236}">
                <a16:creationId xmlns:a16="http://schemas.microsoft.com/office/drawing/2014/main" id="{D385564B-4D9F-1941-A5CB-5F851FA01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069013"/>
            <a:ext cx="8356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(implementing periodicity is nontrivial: changes Green’s function!</a:t>
            </a:r>
          </a:p>
          <a:p>
            <a:r>
              <a:rPr lang="en-US" altLang="en-US">
                <a:solidFill>
                  <a:srgbClr val="FF0000"/>
                </a:solidFill>
              </a:rPr>
              <a:t>    SCUFF: periodic Γ = Σ(nearest neighbors) + Ewald summation)</a:t>
            </a:r>
          </a:p>
        </p:txBody>
      </p:sp>
    </p:spTree>
    <p:extLst>
      <p:ext uri="{BB962C8B-B14F-4D97-AF65-F5344CB8AC3E}">
        <p14:creationId xmlns:p14="http://schemas.microsoft.com/office/powerpoint/2010/main" val="35413427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7401-2CC9-B442-AA1F-4574C9A72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Using SIE/BEM solutions</a:t>
            </a:r>
          </a:p>
        </p:txBody>
      </p:sp>
      <p:sp>
        <p:nvSpPr>
          <p:cNvPr id="49154" name="TextBox 2">
            <a:extLst>
              <a:ext uri="{FF2B5EF4-FFF2-40B4-BE49-F238E27FC236}">
                <a16:creationId xmlns:a16="http://schemas.microsoft.com/office/drawing/2014/main" id="{B3EF2B72-0AFB-1943-957F-4E67E8ED6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219200"/>
            <a:ext cx="8018463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Solving the SIE gives the surface currents </a:t>
            </a:r>
            <a:r>
              <a:rPr lang="en-US" altLang="en-US" b="1"/>
              <a:t>c</a:t>
            </a:r>
            <a:r>
              <a:rPr lang="en-US" altLang="en-US"/>
              <a:t>, and</a:t>
            </a:r>
          </a:p>
          <a:p>
            <a:r>
              <a:rPr lang="en-US" altLang="en-US"/>
              <a:t>from these (via Γ*</a:t>
            </a:r>
            <a:r>
              <a:rPr lang="en-US" altLang="en-US" b="1"/>
              <a:t>c</a:t>
            </a:r>
            <a:r>
              <a:rPr lang="en-US" altLang="en-US"/>
              <a:t>) one can obtain any desired fields, but…</a:t>
            </a:r>
          </a:p>
          <a:p>
            <a:endParaRPr lang="en-US" altLang="en-US"/>
          </a:p>
          <a:p>
            <a:r>
              <a:rPr lang="en-US" altLang="en-US"/>
              <a:t>It is much more efficient to compute as much as possible</a:t>
            </a:r>
          </a:p>
          <a:p>
            <a:r>
              <a:rPr lang="en-US" altLang="en-US">
                <a:solidFill>
                  <a:srgbClr val="FF0000"/>
                </a:solidFill>
              </a:rPr>
              <a:t>directly from </a:t>
            </a:r>
            <a:r>
              <a:rPr lang="en-US" altLang="en-US" b="1">
                <a:solidFill>
                  <a:srgbClr val="FF0000"/>
                </a:solidFill>
              </a:rPr>
              <a:t>c</a:t>
            </a:r>
            <a:r>
              <a:rPr lang="en-US" altLang="en-US">
                <a:solidFill>
                  <a:srgbClr val="FF0000"/>
                </a:solidFill>
              </a:rPr>
              <a:t> </a:t>
            </a:r>
            <a:r>
              <a:rPr lang="en-US" altLang="en-US"/>
              <a:t>(~ </a:t>
            </a:r>
            <a:r>
              <a:rPr lang="en-US" altLang="en-US" b="1"/>
              <a:t>n</a:t>
            </a:r>
            <a:r>
              <a:rPr lang="en-US" altLang="en-US"/>
              <a:t> × surface fields).  Examples:</a:t>
            </a:r>
          </a:p>
          <a:p>
            <a:endParaRPr lang="en-US" altLang="en-US"/>
          </a:p>
          <a:p>
            <a:r>
              <a:rPr lang="en-US" altLang="en-US"/>
              <a:t>• </a:t>
            </a:r>
            <a:r>
              <a:rPr lang="en-US" altLang="en-US">
                <a:solidFill>
                  <a:srgbClr val="0000FF"/>
                </a:solidFill>
              </a:rPr>
              <a:t>Scattering matrices </a:t>
            </a:r>
            <a:r>
              <a:rPr lang="en-US" altLang="en-US"/>
              <a:t>(e.g. spherical-harmonic waves in → out):</a:t>
            </a:r>
          </a:p>
          <a:p>
            <a:r>
              <a:rPr lang="en-US" altLang="en-US"/>
              <a:t>       obtain directly from multipole moments of “currents”</a:t>
            </a:r>
          </a:p>
          <a:p>
            <a:r>
              <a:rPr lang="en-US" altLang="en-US"/>
              <a:t>• Any </a:t>
            </a:r>
            <a:r>
              <a:rPr lang="en-US" altLang="en-US">
                <a:solidFill>
                  <a:srgbClr val="0000FF"/>
                </a:solidFill>
              </a:rPr>
              <a:t>bilinear function </a:t>
            </a:r>
            <a:r>
              <a:rPr lang="en-US" altLang="en-US"/>
              <a:t>of the surface fields can be computed</a:t>
            </a:r>
          </a:p>
          <a:p>
            <a:r>
              <a:rPr lang="en-US" altLang="en-US"/>
              <a:t>   directly from bilinear functions of </a:t>
            </a:r>
            <a:r>
              <a:rPr lang="en-US" altLang="en-US" b="1"/>
              <a:t>c</a:t>
            </a:r>
            <a:r>
              <a:rPr lang="en-US" altLang="en-US"/>
              <a:t>:  </a:t>
            </a:r>
          </a:p>
          <a:p>
            <a:r>
              <a:rPr lang="en-US" altLang="en-US"/>
              <a:t>	— scattered/absorbed power, force, torque, …</a:t>
            </a:r>
          </a:p>
          <a:p>
            <a:r>
              <a:rPr lang="en-US" altLang="en-US"/>
              <a:t>• Net effects of quantum/thermal fluctuations in matter can</a:t>
            </a:r>
          </a:p>
          <a:p>
            <a:r>
              <a:rPr lang="en-US" altLang="en-US"/>
              <a:t>   be computed from norm/det/trace of M or M</a:t>
            </a:r>
            <a:r>
              <a:rPr lang="en-US" altLang="en-US" baseline="30000"/>
              <a:t>–1</a:t>
            </a:r>
            <a:r>
              <a:rPr lang="en-US" altLang="en-US"/>
              <a:t>:</a:t>
            </a:r>
          </a:p>
          <a:p>
            <a:r>
              <a:rPr lang="en-US" altLang="en-US"/>
              <a:t>	— thermal radiation, Casimir (van der Waals) forces, …</a:t>
            </a:r>
          </a:p>
        </p:txBody>
      </p:sp>
    </p:spTree>
    <p:extLst>
      <p:ext uri="{BB962C8B-B14F-4D97-AF65-F5344CB8AC3E}">
        <p14:creationId xmlns:p14="http://schemas.microsoft.com/office/powerpoint/2010/main" val="40149749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F0E39-A91D-1E4F-9D06-C53797F9B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524000"/>
          </a:xfrm>
        </p:spPr>
        <p:txBody>
          <a:bodyPr/>
          <a:lstStyle/>
          <a:p>
            <a:pPr>
              <a:defRPr/>
            </a:pPr>
            <a:r>
              <a:rPr lang="en-US" dirty="0"/>
              <a:t>Resonant modes</a:t>
            </a:r>
            <a:br>
              <a:rPr lang="en-US" dirty="0"/>
            </a:br>
            <a:r>
              <a:rPr lang="en-US" dirty="0"/>
              <a:t>(and eigenvalues)</a:t>
            </a:r>
          </a:p>
        </p:txBody>
      </p:sp>
      <p:sp>
        <p:nvSpPr>
          <p:cNvPr id="51202" name="TextBox 2">
            <a:extLst>
              <a:ext uri="{FF2B5EF4-FFF2-40B4-BE49-F238E27FC236}">
                <a16:creationId xmlns:a16="http://schemas.microsoft.com/office/drawing/2014/main" id="{B58A607B-6137-DF4C-9705-837EED690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81200"/>
            <a:ext cx="7604125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BEM scattering problems are of the form M(ω)x = s.</a:t>
            </a:r>
          </a:p>
          <a:p>
            <a:r>
              <a:rPr lang="en-US" altLang="en-US"/>
              <a:t>   Resonances (and eigenvalues) are ω where this system</a:t>
            </a:r>
          </a:p>
          <a:p>
            <a:r>
              <a:rPr lang="en-US" altLang="en-US"/>
              <a:t>   is singular, i.e. the </a:t>
            </a:r>
            <a:r>
              <a:rPr lang="en-US" altLang="en-US" b="1"/>
              <a:t>nonlinear eigenproblem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                      det M(ω) = 0</a:t>
            </a:r>
          </a:p>
          <a:p>
            <a:endParaRPr lang="en-US" altLang="en-US"/>
          </a:p>
          <a:p>
            <a:r>
              <a:rPr lang="en-US" altLang="en-US"/>
              <a:t>  For passive (⇒causal) systems, solutions can only occur</a:t>
            </a:r>
          </a:p>
          <a:p>
            <a:r>
              <a:rPr lang="en-US" altLang="en-US"/>
              <a:t>  for Im ω ≤ 0.  </a:t>
            </a:r>
          </a:p>
          <a:p>
            <a:endParaRPr lang="en-US" altLang="en-US"/>
          </a:p>
          <a:p>
            <a:r>
              <a:rPr lang="en-US" altLang="en-US"/>
              <a:t>• Various algorithms exist, including an intriguing algorithm</a:t>
            </a:r>
          </a:p>
          <a:p>
            <a:r>
              <a:rPr lang="en-US" altLang="en-US"/>
              <a:t>  using contour integrals of M(ω) [ Beyn (2012) ].</a:t>
            </a:r>
          </a:p>
        </p:txBody>
      </p:sp>
    </p:spTree>
    <p:extLst>
      <p:ext uri="{BB962C8B-B14F-4D97-AF65-F5344CB8AC3E}">
        <p14:creationId xmlns:p14="http://schemas.microsoft.com/office/powerpoint/2010/main" val="23283715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7A60205A-16F2-9B4B-9BDE-0C32994202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143000"/>
            <a:ext cx="7772400" cy="762000"/>
          </a:xfrm>
        </p:spPr>
        <p:txBody>
          <a:bodyPr/>
          <a:lstStyle/>
          <a:p>
            <a:pPr eaLnBrk="1" hangingPunct="1"/>
            <a:r>
              <a:rPr lang="en-US" altLang="en-US" i="1"/>
              <a:t>to be continued…</a:t>
            </a:r>
            <a:endParaRPr lang="en-US" altLang="en-US"/>
          </a:p>
        </p:txBody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A9E08D01-1513-EE49-B441-F251F94F3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570288"/>
            <a:ext cx="7904163" cy="267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Free FDTD software: </a:t>
            </a:r>
            <a:r>
              <a:rPr lang="en-US" altLang="en-US">
                <a:hlinkClick r:id="rId2"/>
              </a:rPr>
              <a:t>http://jdj.mit.edu/meep</a:t>
            </a:r>
            <a:endParaRPr lang="en-US" altLang="en-US"/>
          </a:p>
          <a:p>
            <a:r>
              <a:rPr lang="en-US" altLang="en-US"/>
              <a:t>Free BEM software:</a:t>
            </a:r>
          </a:p>
          <a:p>
            <a:r>
              <a:rPr lang="en-US" altLang="en-US"/>
              <a:t>             </a:t>
            </a:r>
            <a:r>
              <a:rPr lang="en-US" altLang="en-US">
                <a:hlinkClick r:id="rId3"/>
              </a:rPr>
              <a:t>http://homerreid.ath.cx/scuff-EM/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Review on wave sources:</a:t>
            </a:r>
          </a:p>
          <a:p>
            <a:r>
              <a:rPr lang="en-US" altLang="en-US"/>
              <a:t>    arXiv:1301.5366 [ in Taflove, Oskooi, &amp; Johnson, eds.,</a:t>
            </a:r>
          </a:p>
          <a:p>
            <a:r>
              <a:rPr lang="en-US" altLang="en-US"/>
              <a:t>                                  </a:t>
            </a:r>
            <a:r>
              <a:rPr lang="en-US" altLang="en-US" i="1"/>
              <a:t>Advances in FDTD Comput. EM </a:t>
            </a:r>
            <a:r>
              <a:rPr lang="en-US" altLang="en-US"/>
              <a:t>(2013) ]        </a:t>
            </a:r>
          </a:p>
        </p:txBody>
      </p:sp>
      <p:sp>
        <p:nvSpPr>
          <p:cNvPr id="75781" name="Text Box 5">
            <a:extLst>
              <a:ext uri="{FF2B5EF4-FFF2-40B4-BE49-F238E27FC236}">
                <a16:creationId xmlns:a16="http://schemas.microsoft.com/office/drawing/2014/main" id="{828B5528-1475-7B4E-AB19-19CEB6712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914650"/>
            <a:ext cx="3143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solidFill>
                  <a:srgbClr val="0000FF"/>
                </a:solidFill>
                <a:latin typeface="Times" charset="0"/>
                <a:ea typeface="ＭＳ Ｐゴシック" charset="0"/>
              </a:rPr>
              <a:t>Further reading:</a:t>
            </a:r>
          </a:p>
        </p:txBody>
      </p:sp>
    </p:spTree>
    <p:extLst>
      <p:ext uri="{BB962C8B-B14F-4D97-AF65-F5344CB8AC3E}">
        <p14:creationId xmlns:p14="http://schemas.microsoft.com/office/powerpoint/2010/main" val="356965142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75A3A81-1610-1C4A-ADEA-0B4F52FA0E0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1066800"/>
            <a:ext cx="8839200" cy="18288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Computational Nanophotonics:</a:t>
            </a:r>
            <a:br>
              <a:rPr lang="en-US" altLang="en-US"/>
            </a:br>
            <a:r>
              <a:rPr lang="en-US" altLang="en-US">
                <a:solidFill>
                  <a:srgbClr val="FF0000"/>
                </a:solidFill>
              </a:rPr>
              <a:t>Optimization and “Inverse Design”</a:t>
            </a:r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BED62930-B8F3-A647-9719-24A7E1F5C31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Steven G. Johnson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MIT Applied Mathematics</a:t>
            </a:r>
          </a:p>
        </p:txBody>
      </p:sp>
    </p:spTree>
    <p:extLst>
      <p:ext uri="{BB962C8B-B14F-4D97-AF65-F5344CB8AC3E}">
        <p14:creationId xmlns:p14="http://schemas.microsoft.com/office/powerpoint/2010/main" val="2778772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12E97862-AA6A-9F4D-83FD-20B0642FF1D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2400" y="1066800"/>
            <a:ext cx="8839200" cy="18288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solidFill>
                  <a:srgbClr val="0000FF"/>
                </a:solidFill>
                <a:cs typeface="+mj-cs"/>
              </a:rPr>
              <a:t>Computing &amp; Interpreting</a:t>
            </a:r>
            <a:br>
              <a:rPr lang="en-US" dirty="0">
                <a:solidFill>
                  <a:srgbClr val="0000FF"/>
                </a:solidFill>
                <a:cs typeface="+mj-cs"/>
              </a:rPr>
            </a:br>
            <a:r>
              <a:rPr lang="en-US" dirty="0">
                <a:solidFill>
                  <a:srgbClr val="FF0000"/>
                </a:solidFill>
                <a:cs typeface="+mj-cs"/>
              </a:rPr>
              <a:t>Band Structures</a:t>
            </a:r>
            <a:br>
              <a:rPr lang="en-US" dirty="0">
                <a:solidFill>
                  <a:srgbClr val="FF0000"/>
                </a:solidFill>
                <a:cs typeface="+mj-cs"/>
              </a:rPr>
            </a:br>
            <a:r>
              <a:rPr lang="en-US" dirty="0">
                <a:solidFill>
                  <a:srgbClr val="FF0000"/>
                </a:solidFill>
                <a:cs typeface="+mj-cs"/>
              </a:rPr>
              <a:t>&amp; Dispersion Relations</a:t>
            </a:r>
            <a:endParaRPr lang="en-US" dirty="0">
              <a:cs typeface="+mj-cs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DEEC0F6-1DF9-A04B-8913-6FC4EAA4DA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3400" y="3886200"/>
            <a:ext cx="80772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cs typeface="+mn-cs"/>
              </a:rPr>
              <a:t>Steven G. Johnson</a:t>
            </a:r>
          </a:p>
          <a:p>
            <a:pPr eaLnBrk="1" hangingPunct="1">
              <a:defRPr/>
            </a:pPr>
            <a:r>
              <a:rPr lang="en-US" dirty="0">
                <a:cs typeface="+mn-cs"/>
              </a:rPr>
              <a:t>MIT Applied Mathematics</a:t>
            </a:r>
          </a:p>
        </p:txBody>
      </p:sp>
    </p:spTree>
    <p:extLst>
      <p:ext uri="{BB962C8B-B14F-4D97-AF65-F5344CB8AC3E}">
        <p14:creationId xmlns:p14="http://schemas.microsoft.com/office/powerpoint/2010/main" val="22482392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34EEFFB-FA08-7B4D-9D55-5AA246B206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7772400" cy="6248400"/>
          </a:xfrm>
        </p:spPr>
        <p:txBody>
          <a:bodyPr/>
          <a:lstStyle/>
          <a:p>
            <a:r>
              <a:rPr lang="en-US" altLang="en-US" sz="3200"/>
              <a:t>Many, many papers that parameterize</a:t>
            </a:r>
            <a:br>
              <a:rPr lang="en-US" altLang="en-US" sz="3200"/>
            </a:br>
            <a:r>
              <a:rPr lang="en-US" altLang="en-US" sz="3200"/>
              <a:t>by a </a:t>
            </a:r>
            <a:r>
              <a:rPr lang="en-US" altLang="en-US" sz="3200" i="1"/>
              <a:t>few</a:t>
            </a:r>
            <a:r>
              <a:rPr lang="en-US" altLang="en-US" sz="3200"/>
              <a:t> degrees of freedom and optimize…</a:t>
            </a:r>
            <a:br>
              <a:rPr lang="en-US" altLang="en-US" sz="3200"/>
            </a:br>
            <a:br>
              <a:rPr lang="en-US" altLang="en-US" sz="3200"/>
            </a:br>
            <a:br>
              <a:rPr lang="en-US" altLang="en-US" sz="3200"/>
            </a:br>
            <a:r>
              <a:rPr lang="en-US" altLang="en-US" sz="3200"/>
              <a:t>Today, focus is on </a:t>
            </a:r>
            <a:r>
              <a:rPr lang="en-US" altLang="en-US" sz="3200" i="1">
                <a:solidFill>
                  <a:srgbClr val="FF0000"/>
                </a:solidFill>
              </a:rPr>
              <a:t>large-scale optimization</a:t>
            </a:r>
            <a:r>
              <a:rPr lang="en-US" altLang="en-US" sz="3200"/>
              <a:t>,</a:t>
            </a:r>
            <a:br>
              <a:rPr lang="en-US" altLang="en-US" sz="3200"/>
            </a:br>
            <a:r>
              <a:rPr lang="en-US" altLang="en-US" sz="3200"/>
              <a:t>also called </a:t>
            </a:r>
            <a:r>
              <a:rPr lang="en-US" altLang="en-US" sz="3200" i="1">
                <a:solidFill>
                  <a:srgbClr val="FF0000"/>
                </a:solidFill>
              </a:rPr>
              <a:t>inverse design</a:t>
            </a:r>
            <a:r>
              <a:rPr lang="en-US" altLang="en-US" sz="3200"/>
              <a:t>:</a:t>
            </a:r>
            <a:br>
              <a:rPr lang="en-US" altLang="en-US" sz="3200"/>
            </a:br>
            <a:r>
              <a:rPr lang="en-US" altLang="en-US" sz="3200">
                <a:solidFill>
                  <a:srgbClr val="0000FF"/>
                </a:solidFill>
              </a:rPr>
              <a:t>so many </a:t>
            </a:r>
            <a:r>
              <a:rPr lang="en-US" altLang="en-US" sz="3200"/>
              <a:t>degrees of freedom (</a:t>
            </a:r>
            <a:r>
              <a:rPr lang="en-US" altLang="en-US" sz="3200">
                <a:solidFill>
                  <a:srgbClr val="0000FF"/>
                </a:solidFill>
              </a:rPr>
              <a:t>10</a:t>
            </a:r>
            <a:r>
              <a:rPr lang="en-US" altLang="en-US" sz="3200" baseline="30000">
                <a:solidFill>
                  <a:srgbClr val="0000FF"/>
                </a:solidFill>
              </a:rPr>
              <a:t>2</a:t>
            </a:r>
            <a:r>
              <a:rPr lang="en-US" altLang="en-US" sz="3200">
                <a:solidFill>
                  <a:srgbClr val="0000FF"/>
                </a:solidFill>
              </a:rPr>
              <a:t>–10</a:t>
            </a:r>
            <a:r>
              <a:rPr lang="en-US" altLang="en-US" sz="3200" baseline="30000">
                <a:solidFill>
                  <a:srgbClr val="0000FF"/>
                </a:solidFill>
              </a:rPr>
              <a:t>6</a:t>
            </a:r>
            <a:r>
              <a:rPr lang="en-US" altLang="en-US" sz="3200"/>
              <a:t>)</a:t>
            </a:r>
            <a:br>
              <a:rPr lang="en-US" altLang="en-US" sz="3200"/>
            </a:br>
            <a:r>
              <a:rPr lang="en-US" altLang="en-US" sz="3200"/>
              <a:t>that </a:t>
            </a:r>
            <a:r>
              <a:rPr lang="en-US" altLang="en-US" sz="3200">
                <a:solidFill>
                  <a:srgbClr val="FF0000"/>
                </a:solidFill>
              </a:rPr>
              <a:t>computer is “discovering” new designs</a:t>
            </a:r>
            <a:r>
              <a:rPr lang="en-US" altLang="en-US" sz="32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1768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D251F-7832-C743-BD95-F6587E32F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Outline</a:t>
            </a:r>
          </a:p>
        </p:txBody>
      </p:sp>
      <p:sp>
        <p:nvSpPr>
          <p:cNvPr id="16386" name="TextBox 2">
            <a:extLst>
              <a:ext uri="{FF2B5EF4-FFF2-40B4-BE49-F238E27FC236}">
                <a16:creationId xmlns:a16="http://schemas.microsoft.com/office/drawing/2014/main" id="{9187764E-BF1B-CB4F-B56F-EAAF007CB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057400"/>
            <a:ext cx="75057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• Brief overview/examples of</a:t>
            </a:r>
          </a:p>
          <a:p>
            <a:r>
              <a:rPr lang="en-US" altLang="en-US" sz="3200"/>
              <a:t>   large-scale optimization work in photonics</a:t>
            </a:r>
          </a:p>
          <a:p>
            <a:endParaRPr lang="en-US" altLang="en-US" sz="3200"/>
          </a:p>
          <a:p>
            <a:r>
              <a:rPr lang="en-US" altLang="en-US" sz="3200"/>
              <a:t>• Overview of optimization terminology,</a:t>
            </a:r>
          </a:p>
          <a:p>
            <a:r>
              <a:rPr lang="en-US" altLang="en-US" sz="3200"/>
              <a:t>   problem types, and techniques.</a:t>
            </a:r>
          </a:p>
          <a:p>
            <a:endParaRPr lang="en-US" altLang="en-US" sz="3200"/>
          </a:p>
          <a:p>
            <a:r>
              <a:rPr lang="en-US" altLang="en-US" sz="3200"/>
              <a:t>• Some more detailed photonics examples.</a:t>
            </a:r>
          </a:p>
        </p:txBody>
      </p:sp>
    </p:spTree>
    <p:extLst>
      <p:ext uri="{BB962C8B-B14F-4D97-AF65-F5344CB8AC3E}">
        <p14:creationId xmlns:p14="http://schemas.microsoft.com/office/powerpoint/2010/main" val="648719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AF38D-9BC1-0E42-804D-431D7D800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2"/>
                </a:solidFill>
              </a:rPr>
              <a:t>Outline</a:t>
            </a:r>
          </a:p>
        </p:txBody>
      </p:sp>
      <p:sp>
        <p:nvSpPr>
          <p:cNvPr id="17410" name="TextBox 2">
            <a:extLst>
              <a:ext uri="{FF2B5EF4-FFF2-40B4-BE49-F238E27FC236}">
                <a16:creationId xmlns:a16="http://schemas.microsoft.com/office/drawing/2014/main" id="{20222FF3-6894-D042-9383-459D3E7D2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2057400"/>
            <a:ext cx="750570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200"/>
              <a:t>• Brief overview/examples of</a:t>
            </a:r>
          </a:p>
          <a:p>
            <a:r>
              <a:rPr lang="en-US" altLang="en-US" sz="3200"/>
              <a:t>   large-scale optimization work in photonics</a:t>
            </a:r>
          </a:p>
          <a:p>
            <a:endParaRPr lang="en-US" altLang="en-US" sz="3200"/>
          </a:p>
          <a:p>
            <a:r>
              <a:rPr lang="en-US" altLang="en-US" sz="3200">
                <a:solidFill>
                  <a:srgbClr val="808080"/>
                </a:solidFill>
              </a:rPr>
              <a:t>• Overview of optimization terminology,</a:t>
            </a:r>
          </a:p>
          <a:p>
            <a:r>
              <a:rPr lang="en-US" altLang="en-US" sz="3200">
                <a:solidFill>
                  <a:srgbClr val="808080"/>
                </a:solidFill>
              </a:rPr>
              <a:t>   problem types, and techniques.</a:t>
            </a:r>
          </a:p>
          <a:p>
            <a:endParaRPr lang="en-US" altLang="en-US" sz="3200">
              <a:solidFill>
                <a:srgbClr val="808080"/>
              </a:solidFill>
            </a:endParaRPr>
          </a:p>
          <a:p>
            <a:r>
              <a:rPr lang="en-US" altLang="en-US" sz="3200">
                <a:solidFill>
                  <a:srgbClr val="808080"/>
                </a:solidFill>
              </a:rPr>
              <a:t>• Some more detailed photonics examples.</a:t>
            </a:r>
          </a:p>
        </p:txBody>
      </p:sp>
    </p:spTree>
    <p:extLst>
      <p:ext uri="{BB962C8B-B14F-4D97-AF65-F5344CB8AC3E}">
        <p14:creationId xmlns:p14="http://schemas.microsoft.com/office/powerpoint/2010/main" val="28059314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3E3F-9DDD-7E45-9C53-BEEF6343C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 dirty="0"/>
              <a:t>Topology optimization</a:t>
            </a:r>
          </a:p>
        </p:txBody>
      </p:sp>
      <p:sp>
        <p:nvSpPr>
          <p:cNvPr id="18434" name="TextBox 2">
            <a:extLst>
              <a:ext uri="{FF2B5EF4-FFF2-40B4-BE49-F238E27FC236}">
                <a16:creationId xmlns:a16="http://schemas.microsoft.com/office/drawing/2014/main" id="{4958584C-8FBA-5441-9903-7D02B625A8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8600" y="1401763"/>
            <a:ext cx="4906963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Given two (or more) materials</a:t>
            </a:r>
          </a:p>
          <a:p>
            <a:pPr algn="ctr"/>
            <a:r>
              <a:rPr lang="en-US" altLang="en-US" i="1"/>
              <a:t>A</a:t>
            </a:r>
            <a:r>
              <a:rPr lang="en-US" altLang="en-US"/>
              <a:t> and </a:t>
            </a:r>
            <a:r>
              <a:rPr lang="en-US" altLang="en-US" i="1"/>
              <a:t>B</a:t>
            </a:r>
            <a:r>
              <a:rPr lang="en-US" altLang="en-US"/>
              <a:t>, determine </a:t>
            </a:r>
            <a:r>
              <a:rPr lang="en-US" altLang="en-US">
                <a:solidFill>
                  <a:srgbClr val="0000FF"/>
                </a:solidFill>
              </a:rPr>
              <a:t>what arrangement</a:t>
            </a:r>
          </a:p>
          <a:p>
            <a:pPr algn="ctr"/>
            <a:r>
              <a:rPr lang="en-US" altLang="en-US"/>
              <a:t>— </a:t>
            </a:r>
            <a:r>
              <a:rPr lang="en-US" altLang="en-US">
                <a:solidFill>
                  <a:srgbClr val="0000FF"/>
                </a:solidFill>
              </a:rPr>
              <a:t>including what topology </a:t>
            </a:r>
            <a:r>
              <a:rPr lang="en-US" altLang="en-US"/>
              <a:t>—</a:t>
            </a:r>
          </a:p>
          <a:p>
            <a:pPr algn="ctr"/>
            <a:r>
              <a:rPr lang="en-US" altLang="en-US"/>
              <a:t>optimizes some objective/constraints.</a:t>
            </a:r>
          </a:p>
        </p:txBody>
      </p:sp>
      <p:pic>
        <p:nvPicPr>
          <p:cNvPr id="18435" name="Picture 7">
            <a:extLst>
              <a:ext uri="{FF2B5EF4-FFF2-40B4-BE49-F238E27FC236}">
                <a16:creationId xmlns:a16="http://schemas.microsoft.com/office/drawing/2014/main" id="{8D1A8BF9-3D01-DE43-BAE2-4DA79FD29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3379788" cy="248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TextBox 8">
            <a:extLst>
              <a:ext uri="{FF2B5EF4-FFF2-40B4-BE49-F238E27FC236}">
                <a16:creationId xmlns:a16="http://schemas.microsoft.com/office/drawing/2014/main" id="{02C6636C-480F-9246-AED6-9A6618DC7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5905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600" i="1"/>
              <a:t>A</a:t>
            </a:r>
          </a:p>
        </p:txBody>
      </p:sp>
      <p:sp>
        <p:nvSpPr>
          <p:cNvPr id="18437" name="TextBox 9">
            <a:extLst>
              <a:ext uri="{FF2B5EF4-FFF2-40B4-BE49-F238E27FC236}">
                <a16:creationId xmlns:a16="http://schemas.microsoft.com/office/drawing/2014/main" id="{01E7BC26-DF6C-9B47-9737-B49F999A3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1792288"/>
            <a:ext cx="590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600" i="1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8438" name="TextBox 10">
            <a:extLst>
              <a:ext uri="{FF2B5EF4-FFF2-40B4-BE49-F238E27FC236}">
                <a16:creationId xmlns:a16="http://schemas.microsoft.com/office/drawing/2014/main" id="{03D95111-5E17-CE4D-882E-D5D456C75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0" y="2554288"/>
            <a:ext cx="5905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3600" i="1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18439" name="Picture 12">
            <a:extLst>
              <a:ext uri="{FF2B5EF4-FFF2-40B4-BE49-F238E27FC236}">
                <a16:creationId xmlns:a16="http://schemas.microsoft.com/office/drawing/2014/main" id="{5A53A89F-A7FA-DE4B-BC08-F4C72593E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962400"/>
            <a:ext cx="3352800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13">
            <a:extLst>
              <a:ext uri="{FF2B5EF4-FFF2-40B4-BE49-F238E27FC236}">
                <a16:creationId xmlns:a16="http://schemas.microsoft.com/office/drawing/2014/main" id="{C1519904-1F1C-C54A-BBC5-F48ED20DD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3733800"/>
            <a:ext cx="44577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FF"/>
                </a:solidFill>
              </a:rPr>
              <a:t>Continuous relaxation</a:t>
            </a:r>
            <a:r>
              <a:rPr lang="en-US" altLang="en-US"/>
              <a:t>:</a:t>
            </a:r>
          </a:p>
          <a:p>
            <a:r>
              <a:rPr lang="en-US" altLang="en-US"/>
              <a:t>   allow material to </a:t>
            </a:r>
            <a:r>
              <a:rPr lang="en-US" altLang="en-US">
                <a:solidFill>
                  <a:srgbClr val="0000FF"/>
                </a:solidFill>
              </a:rPr>
              <a:t>vary in [</a:t>
            </a:r>
            <a:r>
              <a:rPr lang="en-US" altLang="en-US" i="1">
                <a:solidFill>
                  <a:srgbClr val="0000FF"/>
                </a:solidFill>
              </a:rPr>
              <a:t>A</a:t>
            </a:r>
            <a:r>
              <a:rPr lang="en-US" altLang="en-US">
                <a:solidFill>
                  <a:srgbClr val="0000FF"/>
                </a:solidFill>
              </a:rPr>
              <a:t>,</a:t>
            </a:r>
            <a:r>
              <a:rPr lang="en-US" altLang="en-US" i="1">
                <a:solidFill>
                  <a:srgbClr val="0000FF"/>
                </a:solidFill>
              </a:rPr>
              <a:t>B</a:t>
            </a:r>
            <a:r>
              <a:rPr lang="en-US" altLang="en-US">
                <a:solidFill>
                  <a:srgbClr val="0000FF"/>
                </a:solidFill>
              </a:rPr>
              <a:t>]</a:t>
            </a:r>
          </a:p>
          <a:p>
            <a:r>
              <a:rPr lang="en-US" altLang="en-US"/>
              <a:t>   continously at every point</a:t>
            </a:r>
          </a:p>
          <a:p>
            <a:endParaRPr lang="en-US" altLang="en-US"/>
          </a:p>
          <a:p>
            <a:r>
              <a:rPr lang="en-US" altLang="en-US"/>
              <a:t>• Not uncommon for optimum to</a:t>
            </a:r>
          </a:p>
          <a:p>
            <a:r>
              <a:rPr lang="en-US" altLang="en-US"/>
              <a:t>   yield </a:t>
            </a:r>
            <a:r>
              <a:rPr lang="en-US" altLang="en-US" i="1"/>
              <a:t>A</a:t>
            </a:r>
            <a:r>
              <a:rPr lang="en-US" altLang="en-US"/>
              <a:t> or </a:t>
            </a:r>
            <a:r>
              <a:rPr lang="en-US" altLang="en-US" i="1"/>
              <a:t>B </a:t>
            </a:r>
            <a:r>
              <a:rPr lang="en-US" altLang="en-US"/>
              <a:t>almost everywhere</a:t>
            </a:r>
          </a:p>
          <a:p>
            <a:r>
              <a:rPr lang="en-US" altLang="en-US"/>
              <a:t>• Possible to add “penalty” to</a:t>
            </a:r>
          </a:p>
          <a:p>
            <a:r>
              <a:rPr lang="en-US" altLang="en-US"/>
              <a:t>   objective for intermediate values</a:t>
            </a:r>
          </a:p>
        </p:txBody>
      </p:sp>
    </p:spTree>
    <p:extLst>
      <p:ext uri="{BB962C8B-B14F-4D97-AF65-F5344CB8AC3E}">
        <p14:creationId xmlns:p14="http://schemas.microsoft.com/office/powerpoint/2010/main" val="37929064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7A35FB88-44E4-0945-9B7C-631462059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Discretizing Topology Optimization</a:t>
            </a:r>
          </a:p>
        </p:txBody>
      </p:sp>
      <p:grpSp>
        <p:nvGrpSpPr>
          <p:cNvPr id="19458" name="Group 51">
            <a:extLst>
              <a:ext uri="{FF2B5EF4-FFF2-40B4-BE49-F238E27FC236}">
                <a16:creationId xmlns:a16="http://schemas.microsoft.com/office/drawing/2014/main" id="{52D7E5AB-2205-0A46-95D4-600DF3963EFE}"/>
              </a:ext>
            </a:extLst>
          </p:cNvPr>
          <p:cNvGrpSpPr>
            <a:grpSpLocks/>
          </p:cNvGrpSpPr>
          <p:nvPr/>
        </p:nvGrpSpPr>
        <p:grpSpPr bwMode="auto">
          <a:xfrm>
            <a:off x="347663" y="2589213"/>
            <a:ext cx="2744787" cy="2744787"/>
            <a:chOff x="575" y="1631"/>
            <a:chExt cx="1729" cy="1729"/>
          </a:xfrm>
        </p:grpSpPr>
        <p:grpSp>
          <p:nvGrpSpPr>
            <p:cNvPr id="19465" name="Group 49">
              <a:extLst>
                <a:ext uri="{FF2B5EF4-FFF2-40B4-BE49-F238E27FC236}">
                  <a16:creationId xmlns:a16="http://schemas.microsoft.com/office/drawing/2014/main" id="{E56C9023-A185-F649-94CE-41850DEB18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1632"/>
              <a:ext cx="1728" cy="1728"/>
              <a:chOff x="576" y="1632"/>
              <a:chExt cx="1728" cy="1776"/>
            </a:xfrm>
          </p:grpSpPr>
          <p:sp>
            <p:nvSpPr>
              <p:cNvPr id="3075" name="Line 3">
                <a:extLst>
                  <a:ext uri="{FF2B5EF4-FFF2-40B4-BE49-F238E27FC236}">
                    <a16:creationId xmlns:a16="http://schemas.microsoft.com/office/drawing/2014/main" id="{AA39DA50-2CD3-5244-BFF2-7FBF6189CE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76" name="Line 4">
                <a:extLst>
                  <a:ext uri="{FF2B5EF4-FFF2-40B4-BE49-F238E27FC236}">
                    <a16:creationId xmlns:a16="http://schemas.microsoft.com/office/drawing/2014/main" id="{0952CA6C-AB81-8E4D-92CA-6C53EFD482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2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77" name="Line 5">
                <a:extLst>
                  <a:ext uri="{FF2B5EF4-FFF2-40B4-BE49-F238E27FC236}">
                    <a16:creationId xmlns:a16="http://schemas.microsoft.com/office/drawing/2014/main" id="{19ECB619-0A95-B048-8A84-C7333D8FF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78" name="Line 6">
                <a:extLst>
                  <a:ext uri="{FF2B5EF4-FFF2-40B4-BE49-F238E27FC236}">
                    <a16:creationId xmlns:a16="http://schemas.microsoft.com/office/drawing/2014/main" id="{F39BA331-56AD-2248-9736-E1988EC639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79" name="Line 7">
                <a:extLst>
                  <a:ext uri="{FF2B5EF4-FFF2-40B4-BE49-F238E27FC236}">
                    <a16:creationId xmlns:a16="http://schemas.microsoft.com/office/drawing/2014/main" id="{9AF24589-2539-4B4E-936B-4A9D724D24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60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80" name="Line 8">
                <a:extLst>
                  <a:ext uri="{FF2B5EF4-FFF2-40B4-BE49-F238E27FC236}">
                    <a16:creationId xmlns:a16="http://schemas.microsoft.com/office/drawing/2014/main" id="{BF469EF1-A674-CB49-89E1-FB41386DBB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81" name="Line 9">
                <a:extLst>
                  <a:ext uri="{FF2B5EF4-FFF2-40B4-BE49-F238E27FC236}">
                    <a16:creationId xmlns:a16="http://schemas.microsoft.com/office/drawing/2014/main" id="{B0AE1061-25BF-0C42-9F73-D9C10C3B2F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82" name="Line 10">
                <a:extLst>
                  <a:ext uri="{FF2B5EF4-FFF2-40B4-BE49-F238E27FC236}">
                    <a16:creationId xmlns:a16="http://schemas.microsoft.com/office/drawing/2014/main" id="{534B9A2D-3D99-834C-B0F2-78239AEFF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83" name="Line 11">
                <a:extLst>
                  <a:ext uri="{FF2B5EF4-FFF2-40B4-BE49-F238E27FC236}">
                    <a16:creationId xmlns:a16="http://schemas.microsoft.com/office/drawing/2014/main" id="{7627B326-6779-B741-8D38-F85ED421EC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44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84" name="Line 12">
                <a:extLst>
                  <a:ext uri="{FF2B5EF4-FFF2-40B4-BE49-F238E27FC236}">
                    <a16:creationId xmlns:a16="http://schemas.microsoft.com/office/drawing/2014/main" id="{B3505900-A12A-DF49-A661-6BEF6DC743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85" name="Line 13">
                <a:extLst>
                  <a:ext uri="{FF2B5EF4-FFF2-40B4-BE49-F238E27FC236}">
                    <a16:creationId xmlns:a16="http://schemas.microsoft.com/office/drawing/2014/main" id="{E2701F61-E424-114A-8B5B-4FED6504E4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36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86" name="Line 14">
                <a:extLst>
                  <a:ext uri="{FF2B5EF4-FFF2-40B4-BE49-F238E27FC236}">
                    <a16:creationId xmlns:a16="http://schemas.microsoft.com/office/drawing/2014/main" id="{2D0B1D20-98ED-0C4E-8479-8C5E099C38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32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87" name="Line 15">
                <a:extLst>
                  <a:ext uri="{FF2B5EF4-FFF2-40B4-BE49-F238E27FC236}">
                    <a16:creationId xmlns:a16="http://schemas.microsoft.com/office/drawing/2014/main" id="{6D1E8562-C701-E146-8F39-B42F2CF6DC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88" name="Line 16">
                <a:extLst>
                  <a:ext uri="{FF2B5EF4-FFF2-40B4-BE49-F238E27FC236}">
                    <a16:creationId xmlns:a16="http://schemas.microsoft.com/office/drawing/2014/main" id="{ABC5C33C-49C6-CE4F-AD55-9B095EA7DC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4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89" name="Line 17">
                <a:extLst>
                  <a:ext uri="{FF2B5EF4-FFF2-40B4-BE49-F238E27FC236}">
                    <a16:creationId xmlns:a16="http://schemas.microsoft.com/office/drawing/2014/main" id="{3CB18CA0-570E-2949-8DF1-499B25425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90" name="Line 18">
                <a:extLst>
                  <a:ext uri="{FF2B5EF4-FFF2-40B4-BE49-F238E27FC236}">
                    <a16:creationId xmlns:a16="http://schemas.microsoft.com/office/drawing/2014/main" id="{AB6CD4DA-BA5D-2842-A6BD-A249BC9E83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91" name="Line 19">
                <a:extLst>
                  <a:ext uri="{FF2B5EF4-FFF2-40B4-BE49-F238E27FC236}">
                    <a16:creationId xmlns:a16="http://schemas.microsoft.com/office/drawing/2014/main" id="{E4BA2206-9782-FA4B-917D-B9E23BBE3C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92" name="Line 20">
                <a:extLst>
                  <a:ext uri="{FF2B5EF4-FFF2-40B4-BE49-F238E27FC236}">
                    <a16:creationId xmlns:a16="http://schemas.microsoft.com/office/drawing/2014/main" id="{7802A4C2-1CBD-6C47-AC68-0A0020C376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08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093" name="Line 21">
                <a:extLst>
                  <a:ext uri="{FF2B5EF4-FFF2-40B4-BE49-F238E27FC236}">
                    <a16:creationId xmlns:a16="http://schemas.microsoft.com/office/drawing/2014/main" id="{A65ED3A7-6696-0C49-A72A-99CAE80C0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1632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grpSp>
          <p:nvGrpSpPr>
            <p:cNvPr id="19466" name="Group 50">
              <a:extLst>
                <a:ext uri="{FF2B5EF4-FFF2-40B4-BE49-F238E27FC236}">
                  <a16:creationId xmlns:a16="http://schemas.microsoft.com/office/drawing/2014/main" id="{9C15C49A-AFB1-FD40-9CF1-5BAC2B1622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5" y="1631"/>
              <a:ext cx="1729" cy="1728"/>
              <a:chOff x="575" y="1631"/>
              <a:chExt cx="1776" cy="1728"/>
            </a:xfrm>
          </p:grpSpPr>
          <p:sp>
            <p:nvSpPr>
              <p:cNvPr id="3099" name="Line 27">
                <a:extLst>
                  <a:ext uri="{FF2B5EF4-FFF2-40B4-BE49-F238E27FC236}">
                    <a16:creationId xmlns:a16="http://schemas.microsoft.com/office/drawing/2014/main" id="{0C544E35-C199-2744-8ABA-4990E9A851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743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00" name="Line 28">
                <a:extLst>
                  <a:ext uri="{FF2B5EF4-FFF2-40B4-BE49-F238E27FC236}">
                    <a16:creationId xmlns:a16="http://schemas.microsoft.com/office/drawing/2014/main" id="{4A5A8D22-7BAB-4344-98E7-E20C09A7D5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839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01" name="Line 29">
                <a:extLst>
                  <a:ext uri="{FF2B5EF4-FFF2-40B4-BE49-F238E27FC236}">
                    <a16:creationId xmlns:a16="http://schemas.microsoft.com/office/drawing/2014/main" id="{E9BD9F40-E51F-0A4C-81E8-353843D951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935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02" name="Line 30">
                <a:extLst>
                  <a:ext uri="{FF2B5EF4-FFF2-40B4-BE49-F238E27FC236}">
                    <a16:creationId xmlns:a16="http://schemas.microsoft.com/office/drawing/2014/main" id="{ACC95CBD-9565-7142-A848-9C229675C3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031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03" name="Line 31">
                <a:extLst>
                  <a:ext uri="{FF2B5EF4-FFF2-40B4-BE49-F238E27FC236}">
                    <a16:creationId xmlns:a16="http://schemas.microsoft.com/office/drawing/2014/main" id="{4B9DA74B-C103-B441-BDBC-565BE82BA8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127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04" name="Line 32">
                <a:extLst>
                  <a:ext uri="{FF2B5EF4-FFF2-40B4-BE49-F238E27FC236}">
                    <a16:creationId xmlns:a16="http://schemas.microsoft.com/office/drawing/2014/main" id="{101AEF12-3FFE-9147-9083-ADEC59E9A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223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05" name="Line 33">
                <a:extLst>
                  <a:ext uri="{FF2B5EF4-FFF2-40B4-BE49-F238E27FC236}">
                    <a16:creationId xmlns:a16="http://schemas.microsoft.com/office/drawing/2014/main" id="{601102E4-2F7C-8B42-B086-F5B29E88C1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319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06" name="Line 34">
                <a:extLst>
                  <a:ext uri="{FF2B5EF4-FFF2-40B4-BE49-F238E27FC236}">
                    <a16:creationId xmlns:a16="http://schemas.microsoft.com/office/drawing/2014/main" id="{C09F23D5-77AA-7F45-9579-D6A3A41C75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415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07" name="Line 35">
                <a:extLst>
                  <a:ext uri="{FF2B5EF4-FFF2-40B4-BE49-F238E27FC236}">
                    <a16:creationId xmlns:a16="http://schemas.microsoft.com/office/drawing/2014/main" id="{52421590-128A-2F45-9687-EED0371E9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511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08" name="Line 36">
                <a:extLst>
                  <a:ext uri="{FF2B5EF4-FFF2-40B4-BE49-F238E27FC236}">
                    <a16:creationId xmlns:a16="http://schemas.microsoft.com/office/drawing/2014/main" id="{E0B62C08-DBFB-4F42-92A5-5B82046451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607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09" name="Line 37">
                <a:extLst>
                  <a:ext uri="{FF2B5EF4-FFF2-40B4-BE49-F238E27FC236}">
                    <a16:creationId xmlns:a16="http://schemas.microsoft.com/office/drawing/2014/main" id="{2AFA8ADC-82C6-1A4C-B4E3-936C696AC0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703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10" name="Line 38">
                <a:extLst>
                  <a:ext uri="{FF2B5EF4-FFF2-40B4-BE49-F238E27FC236}">
                    <a16:creationId xmlns:a16="http://schemas.microsoft.com/office/drawing/2014/main" id="{E885291B-B27C-FD44-BB7E-E195BC1C55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799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11" name="Line 39">
                <a:extLst>
                  <a:ext uri="{FF2B5EF4-FFF2-40B4-BE49-F238E27FC236}">
                    <a16:creationId xmlns:a16="http://schemas.microsoft.com/office/drawing/2014/main" id="{59634757-56A5-6541-83C5-D9B7AE3C9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895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12" name="Line 40">
                <a:extLst>
                  <a:ext uri="{FF2B5EF4-FFF2-40B4-BE49-F238E27FC236}">
                    <a16:creationId xmlns:a16="http://schemas.microsoft.com/office/drawing/2014/main" id="{E73A55E4-E6F4-474E-8F47-630C3E7EAD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1991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13" name="Line 41">
                <a:extLst>
                  <a:ext uri="{FF2B5EF4-FFF2-40B4-BE49-F238E27FC236}">
                    <a16:creationId xmlns:a16="http://schemas.microsoft.com/office/drawing/2014/main" id="{2C99528C-30A2-5C47-A636-02FE63E7E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2087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14" name="Line 42">
                <a:extLst>
                  <a:ext uri="{FF2B5EF4-FFF2-40B4-BE49-F238E27FC236}">
                    <a16:creationId xmlns:a16="http://schemas.microsoft.com/office/drawing/2014/main" id="{D3781CF1-F77D-4B4B-836A-87E3CFA197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2183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15" name="Line 43">
                <a:extLst>
                  <a:ext uri="{FF2B5EF4-FFF2-40B4-BE49-F238E27FC236}">
                    <a16:creationId xmlns:a16="http://schemas.microsoft.com/office/drawing/2014/main" id="{248E2E69-6E33-754D-A0D9-71EABDA8B7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2279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16" name="Line 44">
                <a:extLst>
                  <a:ext uri="{FF2B5EF4-FFF2-40B4-BE49-F238E27FC236}">
                    <a16:creationId xmlns:a16="http://schemas.microsoft.com/office/drawing/2014/main" id="{69D8D13D-AB71-EE4E-8C9F-8A17F3E8E8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2375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3117" name="Line 45">
                <a:extLst>
                  <a:ext uri="{FF2B5EF4-FFF2-40B4-BE49-F238E27FC236}">
                    <a16:creationId xmlns:a16="http://schemas.microsoft.com/office/drawing/2014/main" id="{8B21D241-DC34-2F48-A946-C239E2D6A3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5400000">
                <a:off x="1463" y="2471"/>
                <a:ext cx="0" cy="17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Times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</p:grpSp>
      <p:sp>
        <p:nvSpPr>
          <p:cNvPr id="3125" name="Text Box 53">
            <a:extLst>
              <a:ext uri="{FF2B5EF4-FFF2-40B4-BE49-F238E27FC236}">
                <a16:creationId xmlns:a16="http://schemas.microsoft.com/office/drawing/2014/main" id="{A154F7E0-A749-0E4C-BC88-F1CDAD354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965325"/>
            <a:ext cx="32448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Times" charset="0"/>
                <a:ea typeface="ＭＳ Ｐゴシック" charset="0"/>
                <a:cs typeface="ＭＳ Ｐゴシック" charset="0"/>
              </a:rPr>
              <a:t>some computational grid</a:t>
            </a:r>
          </a:p>
        </p:txBody>
      </p:sp>
      <p:sp>
        <p:nvSpPr>
          <p:cNvPr id="19460" name="TextBox 1">
            <a:extLst>
              <a:ext uri="{FF2B5EF4-FFF2-40B4-BE49-F238E27FC236}">
                <a16:creationId xmlns:a16="http://schemas.microsoft.com/office/drawing/2014/main" id="{64681878-3CFD-DC46-87A9-F620CF4EF8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9850" y="990600"/>
            <a:ext cx="6889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for computer, need finite-dimensional parameter space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6F10D5-62A4-A04C-9EB0-5DAF06C88A60}"/>
              </a:ext>
            </a:extLst>
          </p:cNvPr>
          <p:cNvCxnSpPr/>
          <p:nvPr/>
        </p:nvCxnSpPr>
        <p:spPr bwMode="auto">
          <a:xfrm>
            <a:off x="2209800" y="4343400"/>
            <a:ext cx="1600200" cy="4572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462" name="TextBox 4">
            <a:extLst>
              <a:ext uri="{FF2B5EF4-FFF2-40B4-BE49-F238E27FC236}">
                <a16:creationId xmlns:a16="http://schemas.microsoft.com/office/drawing/2014/main" id="{EB9504D4-0232-1A41-9FC0-D87B655846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935163"/>
            <a:ext cx="45910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Level-set method: </a:t>
            </a:r>
            <a:r>
              <a:rPr lang="en-US" altLang="en-US"/>
              <a:t>value of</a:t>
            </a:r>
          </a:p>
          <a:p>
            <a:r>
              <a:rPr lang="en-US" altLang="en-US"/>
              <a:t>   </a:t>
            </a:r>
            <a:r>
              <a:rPr lang="en-US" altLang="en-US">
                <a:solidFill>
                  <a:srgbClr val="0000FF"/>
                </a:solidFill>
              </a:rPr>
              <a:t>“level-set” function φ(</a:t>
            </a:r>
            <a:r>
              <a:rPr lang="en-US" altLang="en-US" b="1">
                <a:solidFill>
                  <a:srgbClr val="0000FF"/>
                </a:solidFill>
              </a:rPr>
              <a:t>x</a:t>
            </a:r>
            <a:r>
              <a:rPr lang="en-US" altLang="en-US">
                <a:solidFill>
                  <a:srgbClr val="0000FF"/>
                </a:solidFill>
              </a:rPr>
              <a:t>) </a:t>
            </a:r>
            <a:r>
              <a:rPr lang="en-US" altLang="en-US"/>
              <a:t>varies</a:t>
            </a:r>
          </a:p>
          <a:p>
            <a:r>
              <a:rPr lang="en-US" altLang="en-US"/>
              <a:t>   </a:t>
            </a:r>
            <a:r>
              <a:rPr lang="en-US" altLang="en-US">
                <a:solidFill>
                  <a:srgbClr val="0000FF"/>
                </a:solidFill>
              </a:rPr>
              <a:t>continuously</a:t>
            </a:r>
            <a:r>
              <a:rPr lang="en-US" altLang="en-US"/>
              <a:t> at each pixel</a:t>
            </a:r>
          </a:p>
          <a:p>
            <a:r>
              <a:rPr lang="en-US" altLang="en-US"/>
              <a:t>    ⇒ material </a:t>
            </a:r>
            <a:r>
              <a:rPr lang="en-US" altLang="en-US" i="1">
                <a:solidFill>
                  <a:srgbClr val="0000FF"/>
                </a:solidFill>
              </a:rPr>
              <a:t>A</a:t>
            </a:r>
            <a:r>
              <a:rPr lang="en-US" altLang="en-US">
                <a:solidFill>
                  <a:srgbClr val="0000FF"/>
                </a:solidFill>
              </a:rPr>
              <a:t> or </a:t>
            </a:r>
            <a:r>
              <a:rPr lang="en-US" altLang="en-US" i="1">
                <a:solidFill>
                  <a:srgbClr val="0000FF"/>
                </a:solidFill>
              </a:rPr>
              <a:t>B</a:t>
            </a:r>
            <a:r>
              <a:rPr lang="en-US" altLang="en-US">
                <a:solidFill>
                  <a:srgbClr val="0000FF"/>
                </a:solidFill>
              </a:rPr>
              <a:t> if φ &gt; 0 or &lt; 0</a:t>
            </a:r>
          </a:p>
        </p:txBody>
      </p:sp>
      <p:sp>
        <p:nvSpPr>
          <p:cNvPr id="19463" name="TextBox 5">
            <a:extLst>
              <a:ext uri="{FF2B5EF4-FFF2-40B4-BE49-F238E27FC236}">
                <a16:creationId xmlns:a16="http://schemas.microsoft.com/office/drawing/2014/main" id="{C0FFC6A9-705D-4F49-ABD9-260C2E2DC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8588" y="4614863"/>
            <a:ext cx="4824412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Continuous relaxation: </a:t>
            </a:r>
            <a:r>
              <a:rPr lang="en-US" altLang="en-US">
                <a:solidFill>
                  <a:srgbClr val="0000FF"/>
                </a:solidFill>
              </a:rPr>
              <a:t>material</a:t>
            </a:r>
          </a:p>
          <a:p>
            <a:r>
              <a:rPr lang="en-US" altLang="en-US">
                <a:solidFill>
                  <a:srgbClr val="0000FF"/>
                </a:solidFill>
              </a:rPr>
              <a:t>   varies in [</a:t>
            </a:r>
            <a:r>
              <a:rPr lang="en-US" altLang="en-US" i="1">
                <a:solidFill>
                  <a:srgbClr val="0000FF"/>
                </a:solidFill>
              </a:rPr>
              <a:t>A</a:t>
            </a:r>
            <a:r>
              <a:rPr lang="en-US" altLang="en-US">
                <a:solidFill>
                  <a:srgbClr val="0000FF"/>
                </a:solidFill>
              </a:rPr>
              <a:t>,</a:t>
            </a:r>
            <a:r>
              <a:rPr lang="en-US" altLang="en-US" i="1">
                <a:solidFill>
                  <a:srgbClr val="0000FF"/>
                </a:solidFill>
              </a:rPr>
              <a:t>B</a:t>
            </a:r>
            <a:r>
              <a:rPr lang="en-US" altLang="en-US">
                <a:solidFill>
                  <a:srgbClr val="0000FF"/>
                </a:solidFill>
              </a:rPr>
              <a:t>] at each pixel</a:t>
            </a:r>
          </a:p>
          <a:p>
            <a:endParaRPr lang="en-US" altLang="en-US"/>
          </a:p>
          <a:p>
            <a:r>
              <a:rPr lang="en-US" altLang="en-US"/>
              <a:t>e.g. in electromagnetism, let ε at each</a:t>
            </a:r>
          </a:p>
          <a:p>
            <a:r>
              <a:rPr lang="en-US" altLang="en-US"/>
              <a:t>       pixel vary in [</a:t>
            </a:r>
            <a:r>
              <a:rPr lang="en-US" altLang="en-US" i="1"/>
              <a:t>A</a:t>
            </a:r>
            <a:r>
              <a:rPr lang="en-US" altLang="en-US"/>
              <a:t>,</a:t>
            </a:r>
            <a:r>
              <a:rPr lang="en-US" altLang="en-US" i="1"/>
              <a:t>B</a:t>
            </a:r>
            <a:r>
              <a:rPr lang="en-US" altLang="en-US"/>
              <a:t>].</a:t>
            </a:r>
          </a:p>
        </p:txBody>
      </p:sp>
      <p:sp>
        <p:nvSpPr>
          <p:cNvPr id="19464" name="TextBox 7">
            <a:extLst>
              <a:ext uri="{FF2B5EF4-FFF2-40B4-BE49-F238E27FC236}">
                <a16:creationId xmlns:a16="http://schemas.microsoft.com/office/drawing/2014/main" id="{D2C52C03-AC18-7D40-AB70-11872B42A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563" y="3729038"/>
            <a:ext cx="1087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…or…</a:t>
            </a:r>
          </a:p>
        </p:txBody>
      </p:sp>
    </p:spTree>
    <p:extLst>
      <p:ext uri="{BB962C8B-B14F-4D97-AF65-F5344CB8AC3E}">
        <p14:creationId xmlns:p14="http://schemas.microsoft.com/office/powerpoint/2010/main" val="42336184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026">
            <a:extLst>
              <a:ext uri="{FF2B5EF4-FFF2-40B4-BE49-F238E27FC236}">
                <a16:creationId xmlns:a16="http://schemas.microsoft.com/office/drawing/2014/main" id="{BCF5CCC8-82D9-B049-BBA9-831075E6AB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Dobson et al. </a:t>
            </a:r>
            <a:r>
              <a:rPr lang="en-US" sz="2800" dirty="0"/>
              <a:t>(Texas A&amp;M)</a:t>
            </a:r>
            <a:endParaRPr lang="en-US" dirty="0"/>
          </a:p>
        </p:txBody>
      </p:sp>
      <p:pic>
        <p:nvPicPr>
          <p:cNvPr id="11267" name="Picture 1027">
            <a:extLst>
              <a:ext uri="{FF2B5EF4-FFF2-40B4-BE49-F238E27FC236}">
                <a16:creationId xmlns:a16="http://schemas.microsoft.com/office/drawing/2014/main" id="{5285047E-FCF4-054B-8808-D0ECFB6ED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167640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268" name="Text Box 1028">
            <a:extLst>
              <a:ext uri="{FF2B5EF4-FFF2-40B4-BE49-F238E27FC236}">
                <a16:creationId xmlns:a16="http://schemas.microsoft.com/office/drawing/2014/main" id="{232486CB-B6E2-EA4C-998F-4136AD9E1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975" y="2819400"/>
            <a:ext cx="27908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TM gap, bands 3 &amp; 4</a:t>
            </a:r>
          </a:p>
        </p:txBody>
      </p:sp>
      <p:pic>
        <p:nvPicPr>
          <p:cNvPr id="11270" name="Picture 1030">
            <a:extLst>
              <a:ext uri="{FF2B5EF4-FFF2-40B4-BE49-F238E27FC236}">
                <a16:creationId xmlns:a16="http://schemas.microsoft.com/office/drawing/2014/main" id="{02884B2D-0D16-4C4E-821F-3F8B8AD2D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43000"/>
            <a:ext cx="1752600" cy="170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272" name="Picture 1032">
            <a:extLst>
              <a:ext uri="{FF2B5EF4-FFF2-40B4-BE49-F238E27FC236}">
                <a16:creationId xmlns:a16="http://schemas.microsoft.com/office/drawing/2014/main" id="{9BD81285-102E-4F43-97F2-4DCBA72DD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19200"/>
            <a:ext cx="1489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273" name="Rectangle 1033">
            <a:extLst>
              <a:ext uri="{FF2B5EF4-FFF2-40B4-BE49-F238E27FC236}">
                <a16:creationId xmlns:a16="http://schemas.microsoft.com/office/drawing/2014/main" id="{867AFEDF-456F-B940-A9DF-CAB03B915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2895600"/>
            <a:ext cx="219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TM bands 6 &amp; 7</a:t>
            </a:r>
          </a:p>
        </p:txBody>
      </p:sp>
      <p:sp>
        <p:nvSpPr>
          <p:cNvPr id="11275" name="Text Box 1035">
            <a:extLst>
              <a:ext uri="{FF2B5EF4-FFF2-40B4-BE49-F238E27FC236}">
                <a16:creationId xmlns:a16="http://schemas.microsoft.com/office/drawing/2014/main" id="{9465471D-E8DF-2241-8C69-A7283A0700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3352800"/>
            <a:ext cx="4808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SIAM J. Appl. Math. </a:t>
            </a:r>
            <a:r>
              <a:rPr lang="en-US" b="1">
                <a:latin typeface="Times" charset="0"/>
                <a:ea typeface="ＭＳ Ｐゴシック" charset="0"/>
                <a:cs typeface="ＭＳ Ｐゴシック" charset="0"/>
              </a:rPr>
              <a:t>59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, 2108 (1999)</a:t>
            </a:r>
          </a:p>
        </p:txBody>
      </p:sp>
      <p:sp>
        <p:nvSpPr>
          <p:cNvPr id="11278" name="Text Box 1038">
            <a:extLst>
              <a:ext uri="{FF2B5EF4-FFF2-40B4-BE49-F238E27FC236}">
                <a16:creationId xmlns:a16="http://schemas.microsoft.com/office/drawing/2014/main" id="{2C6CBA49-6968-4543-B3BC-4182879DA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3350" y="1431925"/>
            <a:ext cx="256063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(maximizes ~∆</a:t>
            </a:r>
            <a:r>
              <a:rPr lang="en-US" altLang="en-US">
                <a:latin typeface="Symbol" pitchFamily="2" charset="2"/>
              </a:rPr>
              <a:t>ω</a:t>
            </a:r>
            <a:r>
              <a:rPr lang="en-US" altLang="en-US"/>
              <a:t>,</a:t>
            </a:r>
          </a:p>
          <a:p>
            <a:r>
              <a:rPr lang="en-US" altLang="en-US"/>
              <a:t>not fractional gap!)</a:t>
            </a:r>
          </a:p>
        </p:txBody>
      </p:sp>
      <p:sp>
        <p:nvSpPr>
          <p:cNvPr id="11280" name="Text Box 1040">
            <a:extLst>
              <a:ext uri="{FF2B5EF4-FFF2-40B4-BE49-F238E27FC236}">
                <a16:creationId xmlns:a16="http://schemas.microsoft.com/office/drawing/2014/main" id="{65C3BF1B-B51A-9E4C-BE8C-829180ECF7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0950" y="2362200"/>
            <a:ext cx="27368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(square lattices only)</a:t>
            </a:r>
          </a:p>
        </p:txBody>
      </p:sp>
      <p:pic>
        <p:nvPicPr>
          <p:cNvPr id="11281" name="Picture 1041">
            <a:extLst>
              <a:ext uri="{FF2B5EF4-FFF2-40B4-BE49-F238E27FC236}">
                <a16:creationId xmlns:a16="http://schemas.microsoft.com/office/drawing/2014/main" id="{8B357104-9294-A649-9E4D-BBDDB894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038600"/>
            <a:ext cx="43942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282" name="Text Box 1042">
            <a:extLst>
              <a:ext uri="{FF2B5EF4-FFF2-40B4-BE49-F238E27FC236}">
                <a16:creationId xmlns:a16="http://schemas.microsoft.com/office/drawing/2014/main" id="{167908E0-9A28-FF43-85E4-2A52D8583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5867400"/>
            <a:ext cx="476250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optimize TM localization in supercell</a:t>
            </a:r>
          </a:p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SIAM J. Appl. Math </a:t>
            </a:r>
            <a:r>
              <a:rPr lang="en-US" sz="1800" b="1">
                <a:latin typeface="Times" charset="0"/>
                <a:ea typeface="ＭＳ Ｐゴシック" charset="0"/>
                <a:cs typeface="ＭＳ Ｐゴシック" charset="0"/>
              </a:rPr>
              <a:t>64</a:t>
            </a: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, 762 (2004)</a:t>
            </a:r>
          </a:p>
        </p:txBody>
      </p:sp>
      <p:pic>
        <p:nvPicPr>
          <p:cNvPr id="11283" name="Picture 1043">
            <a:extLst>
              <a:ext uri="{FF2B5EF4-FFF2-40B4-BE49-F238E27FC236}">
                <a16:creationId xmlns:a16="http://schemas.microsoft.com/office/drawing/2014/main" id="{C0022A17-626A-F740-B084-B6511EA6E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886200"/>
            <a:ext cx="1917700" cy="187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1284" name="Text Box 1044">
            <a:extLst>
              <a:ext uri="{FF2B5EF4-FFF2-40B4-BE49-F238E27FC236}">
                <a16:creationId xmlns:a16="http://schemas.microsoft.com/office/drawing/2014/main" id="{308C1DF1-C18D-BD4C-8799-FE6E8E5CB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8663" y="4146550"/>
            <a:ext cx="2100262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000">
                <a:latin typeface="Times" charset="0"/>
                <a:ea typeface="ＭＳ Ｐゴシック" charset="0"/>
                <a:cs typeface="ＭＳ Ｐゴシック" charset="0"/>
              </a:rPr>
              <a:t>optimized TE gaps</a:t>
            </a:r>
          </a:p>
          <a:p>
            <a:pPr algn="ctr">
              <a:defRPr/>
            </a:pPr>
            <a:r>
              <a:rPr lang="en-US" sz="2000">
                <a:latin typeface="Times" charset="0"/>
                <a:ea typeface="ＭＳ Ｐゴシック" charset="0"/>
                <a:cs typeface="ＭＳ Ｐゴシック" charset="0"/>
              </a:rPr>
              <a:t>square lattice</a:t>
            </a:r>
            <a:endParaRPr lang="en-US" sz="1600">
              <a:latin typeface="Times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lang="en-US" sz="1600">
                <a:latin typeface="Times" charset="0"/>
                <a:ea typeface="ＭＳ Ｐゴシック" charset="0"/>
                <a:cs typeface="ＭＳ Ｐゴシック" charset="0"/>
              </a:rPr>
              <a:t>thousands of iterations</a:t>
            </a:r>
          </a:p>
          <a:p>
            <a:pPr algn="ctr">
              <a:defRPr/>
            </a:pPr>
            <a:r>
              <a:rPr lang="en-US" sz="1600">
                <a:latin typeface="Times" charset="0"/>
                <a:ea typeface="ＭＳ Ｐゴシック" charset="0"/>
                <a:cs typeface="ＭＳ Ｐゴシック" charset="0"/>
              </a:rPr>
              <a:t>&amp; still not optimal!</a:t>
            </a:r>
          </a:p>
        </p:txBody>
      </p:sp>
      <p:sp>
        <p:nvSpPr>
          <p:cNvPr id="11285" name="Text Box 1045">
            <a:extLst>
              <a:ext uri="{FF2B5EF4-FFF2-40B4-BE49-F238E27FC236}">
                <a16:creationId xmlns:a16="http://schemas.microsoft.com/office/drawing/2014/main" id="{DF8CF583-3E99-5747-80BF-A5C820430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7725" y="5851525"/>
            <a:ext cx="279241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J. Comput. Phys </a:t>
            </a:r>
            <a:r>
              <a:rPr lang="en-US" b="1">
                <a:latin typeface="Times" charset="0"/>
                <a:ea typeface="ＭＳ Ｐゴシック" charset="0"/>
                <a:cs typeface="ＭＳ Ｐゴシック" charset="0"/>
              </a:rPr>
              <a:t>158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,</a:t>
            </a: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214 (2000)</a:t>
            </a:r>
          </a:p>
        </p:txBody>
      </p:sp>
    </p:spTree>
    <p:extLst>
      <p:ext uri="{BB962C8B-B14F-4D97-AF65-F5344CB8AC3E}">
        <p14:creationId xmlns:p14="http://schemas.microsoft.com/office/powerpoint/2010/main" val="5719659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9E919FC3-0124-0843-A8F0-D3D917EF2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2d (TE or TM) transmission optimization</a:t>
            </a:r>
            <a:br>
              <a:rPr lang="en-US" sz="3200" dirty="0"/>
            </a:br>
            <a:r>
              <a:rPr lang="en-US" sz="3200" dirty="0"/>
              <a:t>Sigmund, Jensen, Pederson et al. </a:t>
            </a:r>
            <a:r>
              <a:rPr lang="en-US" sz="2400" dirty="0"/>
              <a:t>[ </a:t>
            </a:r>
            <a:r>
              <a:rPr lang="en-US" sz="2400" dirty="0">
                <a:hlinkClick r:id="rId4"/>
              </a:rPr>
              <a:t>www.topopt.dtu.dk</a:t>
            </a:r>
            <a:r>
              <a:rPr lang="en-US" sz="2400" dirty="0"/>
              <a:t> ]</a:t>
            </a:r>
          </a:p>
        </p:txBody>
      </p:sp>
      <p:sp>
        <p:nvSpPr>
          <p:cNvPr id="4099" name="Text Box 3">
            <a:extLst>
              <a:ext uri="{FF2B5EF4-FFF2-40B4-BE49-F238E27FC236}">
                <a16:creationId xmlns:a16="http://schemas.microsoft.com/office/drawing/2014/main" id="{F8795EE5-F14F-1641-AD60-282BF5B46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676400"/>
            <a:ext cx="23891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bend optimization</a:t>
            </a:r>
          </a:p>
        </p:txBody>
      </p:sp>
      <p:pic>
        <p:nvPicPr>
          <p:cNvPr id="4100" name="sigmund-bend.mov" descr="/Users/stevenj/Documents/Work/Presentations/Borrowed/sigmund-bend.mov">
            <a:hlinkClick r:id="" action="ppaction://media"/>
            <a:extLst>
              <a:ext uri="{FF2B5EF4-FFF2-40B4-BE49-F238E27FC236}">
                <a16:creationId xmlns:a16="http://schemas.microsoft.com/office/drawing/2014/main" id="{495C62C9-59C6-5045-B3CC-0C600DBAA89B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33528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Text Box 5">
            <a:extLst>
              <a:ext uri="{FF2B5EF4-FFF2-40B4-BE49-F238E27FC236}">
                <a16:creationId xmlns:a16="http://schemas.microsoft.com/office/drawing/2014/main" id="{42A42CF4-50A7-3F47-97DC-2E4BF068A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5638800"/>
            <a:ext cx="288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Opt. Express </a:t>
            </a:r>
            <a:r>
              <a:rPr lang="en-US" sz="1800" b="1">
                <a:latin typeface="Times" charset="0"/>
                <a:ea typeface="ＭＳ Ｐゴシック" charset="0"/>
                <a:cs typeface="ＭＳ Ｐゴシック" charset="0"/>
              </a:rPr>
              <a:t>12</a:t>
            </a: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, 1996 (2004)</a:t>
            </a: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C8348D60-30A5-D942-817C-05EB40269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962400"/>
            <a:ext cx="2438400" cy="174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3" name="Text Box 7">
            <a:extLst>
              <a:ext uri="{FF2B5EF4-FFF2-40B4-BE49-F238E27FC236}">
                <a16:creationId xmlns:a16="http://schemas.microsoft.com/office/drawing/2014/main" id="{C493A233-D570-564F-899A-1A928871A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5783263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OE </a:t>
            </a:r>
            <a:r>
              <a:rPr lang="en-US" sz="1800" b="1">
                <a:latin typeface="Times" charset="0"/>
                <a:ea typeface="ＭＳ Ｐゴシック" charset="0"/>
                <a:cs typeface="ＭＳ Ｐゴシック" charset="0"/>
              </a:rPr>
              <a:t>12</a:t>
            </a: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, 5916 (2004)</a:t>
            </a: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2043B083-C140-724A-8C85-6E906592A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752600"/>
            <a:ext cx="4343400" cy="197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5" name="Text Box 9">
            <a:extLst>
              <a:ext uri="{FF2B5EF4-FFF2-40B4-BE49-F238E27FC236}">
                <a16:creationId xmlns:a16="http://schemas.microsoft.com/office/drawing/2014/main" id="{766F0BF0-4B4D-FE47-AF7D-16A768A24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1295400"/>
            <a:ext cx="4614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crossings (2d TE) </a:t>
            </a:r>
            <a:r>
              <a:rPr lang="en-US" sz="1600" i="1">
                <a:latin typeface="Times" charset="0"/>
                <a:ea typeface="ＭＳ Ｐゴシック" charset="0"/>
                <a:cs typeface="ＭＳ Ｐゴシック" charset="0"/>
              </a:rPr>
              <a:t>Elec. Lett.</a:t>
            </a:r>
            <a:r>
              <a:rPr lang="en-US" sz="1600">
                <a:latin typeface="Times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600" b="1">
                <a:latin typeface="Times" charset="0"/>
                <a:ea typeface="ＭＳ Ｐゴシック" charset="0"/>
                <a:cs typeface="ＭＳ Ｐゴシック" charset="0"/>
              </a:rPr>
              <a:t>42</a:t>
            </a:r>
            <a:r>
              <a:rPr lang="en-US" sz="1600">
                <a:latin typeface="Times" charset="0"/>
                <a:ea typeface="ＭＳ Ｐゴシック" charset="0"/>
                <a:cs typeface="ＭＳ Ｐゴシック" charset="0"/>
              </a:rPr>
              <a:t>, 1031 (2006)</a:t>
            </a:r>
          </a:p>
        </p:txBody>
      </p:sp>
      <p:pic>
        <p:nvPicPr>
          <p:cNvPr id="4107" name="Picture 11">
            <a:extLst>
              <a:ext uri="{FF2B5EF4-FFF2-40B4-BE49-F238E27FC236}">
                <a16:creationId xmlns:a16="http://schemas.microsoft.com/office/drawing/2014/main" id="{7B826D70-8932-F94B-BDD3-4BDBD260F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362200"/>
            <a:ext cx="16287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8" name="Text Box 12">
            <a:extLst>
              <a:ext uri="{FF2B5EF4-FFF2-40B4-BE49-F238E27FC236}">
                <a16:creationId xmlns:a16="http://schemas.microsoft.com/office/drawing/2014/main" id="{FF14BCB9-1995-F347-B4DA-35FEF38B06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0" y="4267200"/>
            <a:ext cx="2463800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T-junctions</a:t>
            </a:r>
          </a:p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JOSA B </a:t>
            </a:r>
            <a:r>
              <a:rPr lang="en-US" sz="1800" b="1">
                <a:latin typeface="Times" charset="0"/>
                <a:ea typeface="ＭＳ Ｐゴシック" charset="0"/>
                <a:cs typeface="ＭＳ Ｐゴシック" charset="0"/>
              </a:rPr>
              <a:t>22</a:t>
            </a: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, 1191 (2005)</a:t>
            </a:r>
          </a:p>
        </p:txBody>
      </p:sp>
      <p:pic>
        <p:nvPicPr>
          <p:cNvPr id="4110" name="Picture 14">
            <a:extLst>
              <a:ext uri="{FF2B5EF4-FFF2-40B4-BE49-F238E27FC236}">
                <a16:creationId xmlns:a16="http://schemas.microsoft.com/office/drawing/2014/main" id="{2A481DEA-1B99-D840-AC99-63B95E185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953000"/>
            <a:ext cx="149225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11" name="Text Box 15">
            <a:extLst>
              <a:ext uri="{FF2B5EF4-FFF2-40B4-BE49-F238E27FC236}">
                <a16:creationId xmlns:a16="http://schemas.microsoft.com/office/drawing/2014/main" id="{DD065375-122A-1E43-B039-E8F18D987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2600" y="5011738"/>
            <a:ext cx="2235200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low-index</a:t>
            </a:r>
          </a:p>
          <a:p>
            <a:pPr algn="r"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(scalar approx.)</a:t>
            </a:r>
          </a:p>
          <a:p>
            <a:pPr algn="r"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dispersion-</a:t>
            </a:r>
          </a:p>
          <a:p>
            <a:pPr algn="r"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compensating fibers</a:t>
            </a:r>
          </a:p>
          <a:p>
            <a:pPr algn="r"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JOSA B </a:t>
            </a:r>
            <a:r>
              <a:rPr lang="en-US" sz="1800" b="1">
                <a:latin typeface="Times" charset="0"/>
                <a:ea typeface="ＭＳ Ｐゴシック" charset="0"/>
                <a:cs typeface="ＭＳ Ｐゴシック" charset="0"/>
              </a:rPr>
              <a:t>25</a:t>
            </a: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, 88 (2008)</a:t>
            </a:r>
          </a:p>
        </p:txBody>
      </p:sp>
    </p:spTree>
    <p:extLst>
      <p:ext uri="{BB962C8B-B14F-4D97-AF65-F5344CB8AC3E}">
        <p14:creationId xmlns:p14="http://schemas.microsoft.com/office/powerpoint/2010/main" val="152300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4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0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00"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7DDCD1E-A74C-2B46-9F23-8C2CB89F31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152400"/>
            <a:ext cx="8839200" cy="1143000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Dispersion optimization</a:t>
            </a:r>
            <a:br>
              <a:rPr lang="en-US" sz="3200" dirty="0"/>
            </a:br>
            <a:r>
              <a:rPr lang="en-US" sz="3200" dirty="0"/>
              <a:t>Sigmund, Jensen, Pederson et al. </a:t>
            </a:r>
            <a:r>
              <a:rPr lang="en-US" sz="2400" dirty="0"/>
              <a:t>[ </a:t>
            </a:r>
            <a:r>
              <a:rPr lang="en-US" sz="2400" dirty="0">
                <a:hlinkClick r:id="rId2"/>
              </a:rPr>
              <a:t>www.topopt.dtu.dk</a:t>
            </a:r>
            <a:r>
              <a:rPr lang="en-US" sz="2400" dirty="0"/>
              <a:t> ]</a:t>
            </a:r>
          </a:p>
        </p:txBody>
      </p:sp>
      <p:sp>
        <p:nvSpPr>
          <p:cNvPr id="10252" name="Text Box 12">
            <a:extLst>
              <a:ext uri="{FF2B5EF4-FFF2-40B4-BE49-F238E27FC236}">
                <a16:creationId xmlns:a16="http://schemas.microsoft.com/office/drawing/2014/main" id="{15DA433C-7A44-B94D-9442-232C74888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1250" y="6324600"/>
            <a:ext cx="673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i="1"/>
              <a:t>… also band gaps for 2d (scalar) pho</a:t>
            </a:r>
            <a:r>
              <a:rPr lang="en-US" altLang="en-US" i="1">
                <a:solidFill>
                  <a:srgbClr val="FF0000"/>
                </a:solidFill>
              </a:rPr>
              <a:t>n</a:t>
            </a:r>
            <a:r>
              <a:rPr lang="en-US" altLang="en-US" i="1"/>
              <a:t>onic crystals…</a:t>
            </a:r>
          </a:p>
        </p:txBody>
      </p:sp>
      <p:pic>
        <p:nvPicPr>
          <p:cNvPr id="10253" name="Picture 13">
            <a:extLst>
              <a:ext uri="{FF2B5EF4-FFF2-40B4-BE49-F238E27FC236}">
                <a16:creationId xmlns:a16="http://schemas.microsoft.com/office/drawing/2014/main" id="{91FC443F-48DA-5D46-B10F-688839A8F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1492250" cy="142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54" name="Text Box 14">
            <a:extLst>
              <a:ext uri="{FF2B5EF4-FFF2-40B4-BE49-F238E27FC236}">
                <a16:creationId xmlns:a16="http://schemas.microsoft.com/office/drawing/2014/main" id="{8C347BEC-79EB-B04E-BEE4-3B9922127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225" y="1752600"/>
            <a:ext cx="2644775" cy="182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low-index</a:t>
            </a: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(scalar approx.)</a:t>
            </a: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dispersion-</a:t>
            </a: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compensating fibers</a:t>
            </a:r>
            <a:endParaRPr lang="en-US" sz="1800">
              <a:latin typeface="Times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JOSA B </a:t>
            </a:r>
            <a:r>
              <a:rPr lang="en-US" sz="1800" b="1">
                <a:latin typeface="Times" charset="0"/>
                <a:ea typeface="ＭＳ Ｐゴシック" charset="0"/>
                <a:cs typeface="ＭＳ Ｐゴシック" charset="0"/>
              </a:rPr>
              <a:t>25</a:t>
            </a: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, 88 (2008)</a:t>
            </a:r>
          </a:p>
        </p:txBody>
      </p:sp>
      <p:pic>
        <p:nvPicPr>
          <p:cNvPr id="10257" name="Picture 17">
            <a:extLst>
              <a:ext uri="{FF2B5EF4-FFF2-40B4-BE49-F238E27FC236}">
                <a16:creationId xmlns:a16="http://schemas.microsoft.com/office/drawing/2014/main" id="{40342BAF-798A-3E4D-814A-B1C17CB3A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371600"/>
            <a:ext cx="3987800" cy="313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58" name="Text Box 18">
            <a:extLst>
              <a:ext uri="{FF2B5EF4-FFF2-40B4-BE49-F238E27FC236}">
                <a16:creationId xmlns:a16="http://schemas.microsoft.com/office/drawing/2014/main" id="{AD377D8A-3FFD-804D-8889-A65770901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479925"/>
            <a:ext cx="32940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constant group-velocity</a:t>
            </a: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band in 2d TE line-defect</a:t>
            </a:r>
          </a:p>
        </p:txBody>
      </p:sp>
      <p:pic>
        <p:nvPicPr>
          <p:cNvPr id="10259" name="Picture 19">
            <a:extLst>
              <a:ext uri="{FF2B5EF4-FFF2-40B4-BE49-F238E27FC236}">
                <a16:creationId xmlns:a16="http://schemas.microsoft.com/office/drawing/2014/main" id="{AA2C5066-14E8-4C4E-83B6-96ED91C04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00"/>
            <a:ext cx="1384300" cy="127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260" name="Text Box 20">
            <a:extLst>
              <a:ext uri="{FF2B5EF4-FFF2-40B4-BE49-F238E27FC236}">
                <a16:creationId xmlns:a16="http://schemas.microsoft.com/office/drawing/2014/main" id="{B648C8BD-3370-1F45-B899-2D2ABB1A61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788" y="5081588"/>
            <a:ext cx="1776412" cy="938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/>
              <a:t>optimized</a:t>
            </a:r>
          </a:p>
          <a:p>
            <a:pPr algn="ctr"/>
            <a:r>
              <a:rPr lang="en-US" altLang="en-US" sz="1800"/>
              <a:t>phononic gap ∆</a:t>
            </a:r>
            <a:r>
              <a:rPr lang="en-US" altLang="en-US" sz="1800">
                <a:latin typeface="Symbol" pitchFamily="2" charset="2"/>
              </a:rPr>
              <a:t>ω</a:t>
            </a:r>
            <a:endParaRPr lang="en-US" altLang="en-US" sz="1800"/>
          </a:p>
          <a:p>
            <a:pPr algn="ctr"/>
            <a:r>
              <a:rPr lang="en-US" altLang="en-US" sz="1800"/>
              <a:t>bands 1 &amp; 2</a:t>
            </a:r>
          </a:p>
        </p:txBody>
      </p:sp>
      <p:sp>
        <p:nvSpPr>
          <p:cNvPr id="10261" name="Text Box 21">
            <a:extLst>
              <a:ext uri="{FF2B5EF4-FFF2-40B4-BE49-F238E27FC236}">
                <a16:creationId xmlns:a16="http://schemas.microsoft.com/office/drawing/2014/main" id="{2952BF89-21D5-B642-9BD4-A836F25AA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962400"/>
            <a:ext cx="2741613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optimized 2d scalar</a:t>
            </a:r>
          </a:p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  <a:cs typeface="ＭＳ Ｐゴシック" charset="0"/>
              </a:rPr>
              <a:t>phononic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 crystals</a:t>
            </a:r>
          </a:p>
          <a:p>
            <a:pPr>
              <a:defRPr/>
            </a:pPr>
            <a:r>
              <a:rPr lang="en-US" sz="1600">
                <a:latin typeface="Times" charset="0"/>
                <a:ea typeface="ＭＳ Ｐゴシック" charset="0"/>
                <a:cs typeface="ＭＳ Ｐゴシック" charset="0"/>
              </a:rPr>
              <a:t>[ Phil. Trans. Roy. Soc.</a:t>
            </a:r>
          </a:p>
          <a:p>
            <a:pPr>
              <a:defRPr/>
            </a:pPr>
            <a:r>
              <a:rPr lang="en-US" sz="1600">
                <a:latin typeface="Times" charset="0"/>
                <a:ea typeface="ＭＳ Ｐゴシック" charset="0"/>
                <a:cs typeface="ＭＳ Ｐゴシック" charset="0"/>
              </a:rPr>
              <a:t>   London A </a:t>
            </a:r>
            <a:r>
              <a:rPr lang="en-US" sz="1600" b="1">
                <a:latin typeface="Times" charset="0"/>
                <a:ea typeface="ＭＳ Ｐゴシック" charset="0"/>
                <a:cs typeface="ＭＳ Ｐゴシック" charset="0"/>
              </a:rPr>
              <a:t>361</a:t>
            </a:r>
            <a:r>
              <a:rPr lang="en-US" sz="1600">
                <a:latin typeface="Times" charset="0"/>
                <a:ea typeface="ＭＳ Ｐゴシック" charset="0"/>
                <a:cs typeface="ＭＳ Ｐゴシック" charset="0"/>
              </a:rPr>
              <a:t>, 1001 (2003) ]</a:t>
            </a:r>
          </a:p>
        </p:txBody>
      </p:sp>
    </p:spTree>
    <p:extLst>
      <p:ext uri="{BB962C8B-B14F-4D97-AF65-F5344CB8AC3E}">
        <p14:creationId xmlns:p14="http://schemas.microsoft.com/office/powerpoint/2010/main" val="264688598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10C4A22-354F-7141-B0C7-AE36F737B8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sz="4000" dirty="0"/>
              <a:t>Kao, </a:t>
            </a:r>
            <a:r>
              <a:rPr lang="en-US" sz="4000" dirty="0" err="1"/>
              <a:t>Osher</a:t>
            </a:r>
            <a:r>
              <a:rPr lang="en-US" sz="4000" dirty="0"/>
              <a:t>, and </a:t>
            </a:r>
            <a:r>
              <a:rPr lang="en-US" sz="4000" dirty="0" err="1"/>
              <a:t>Yablonovitch</a:t>
            </a:r>
            <a:br>
              <a:rPr lang="en-US" sz="4000" dirty="0"/>
            </a:br>
            <a:r>
              <a:rPr lang="en-US" sz="4000" dirty="0"/>
              <a:t>2d TM and TE square-lattice gaps </a:t>
            </a:r>
            <a:r>
              <a:rPr lang="en-US" sz="2800" dirty="0"/>
              <a:t>via level sets</a:t>
            </a:r>
            <a:endParaRPr lang="en-US" dirty="0"/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3B84577F-F872-294F-B812-0C3657EF9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600200"/>
            <a:ext cx="3775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Appl. Phys. B </a:t>
            </a:r>
            <a:r>
              <a:rPr lang="en-US" b="1">
                <a:latin typeface="Times" charset="0"/>
                <a:ea typeface="ＭＳ Ｐゴシック" charset="0"/>
                <a:cs typeface="ＭＳ Ｐゴシック" charset="0"/>
              </a:rPr>
              <a:t>81</a:t>
            </a: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, 235 (2005)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1263F312-1EF5-EE4D-B213-C3B66282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1905000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4" name="Text Box 6">
            <a:extLst>
              <a:ext uri="{FF2B5EF4-FFF2-40B4-BE49-F238E27FC236}">
                <a16:creationId xmlns:a16="http://schemas.microsoft.com/office/drawing/2014/main" id="{42D73008-657E-C540-80A5-B40C34492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2125" y="2498725"/>
            <a:ext cx="16652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TM gap,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bands 6 &amp; 7</a:t>
            </a: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FA76C3C1-2C57-F94B-90AC-523228DFA1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362200"/>
            <a:ext cx="2560638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(maximizes ∆</a:t>
            </a:r>
            <a:r>
              <a:rPr lang="en-US" altLang="en-US">
                <a:latin typeface="Symbol" pitchFamily="2" charset="2"/>
              </a:rPr>
              <a:t>ω</a:t>
            </a:r>
            <a:r>
              <a:rPr lang="en-US" altLang="en-US"/>
              <a:t>,</a:t>
            </a:r>
          </a:p>
          <a:p>
            <a:r>
              <a:rPr lang="en-US" altLang="en-US"/>
              <a:t>not fractional gap!)</a:t>
            </a:r>
          </a:p>
        </p:txBody>
      </p:sp>
      <p:pic>
        <p:nvPicPr>
          <p:cNvPr id="12297" name="Picture 9">
            <a:extLst>
              <a:ext uri="{FF2B5EF4-FFF2-40B4-BE49-F238E27FC236}">
                <a16:creationId xmlns:a16="http://schemas.microsoft.com/office/drawing/2014/main" id="{E33711C2-C676-4E45-AB3E-EA4404B79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4191000"/>
            <a:ext cx="212090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8" name="Text Box 10">
            <a:extLst>
              <a:ext uri="{FF2B5EF4-FFF2-40B4-BE49-F238E27FC236}">
                <a16:creationId xmlns:a16="http://schemas.microsoft.com/office/drawing/2014/main" id="{377D8345-B603-DE44-A0B3-A18BE3BA7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925" y="4327525"/>
            <a:ext cx="16652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TE gap,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bands 5 &amp; 6</a:t>
            </a:r>
          </a:p>
        </p:txBody>
      </p:sp>
    </p:spTree>
    <p:extLst>
      <p:ext uri="{BB962C8B-B14F-4D97-AF65-F5344CB8AC3E}">
        <p14:creationId xmlns:p14="http://schemas.microsoft.com/office/powerpoint/2010/main" val="42688106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7B0B689-9434-EE43-9A4E-231B5AB021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7772400" cy="762000"/>
          </a:xfrm>
        </p:spPr>
        <p:txBody>
          <a:bodyPr/>
          <a:lstStyle/>
          <a:p>
            <a:pPr>
              <a:defRPr/>
            </a:pPr>
            <a:r>
              <a:rPr lang="en-US" dirty="0" err="1"/>
              <a:t>Frei</a:t>
            </a:r>
            <a:r>
              <a:rPr lang="en-US" dirty="0"/>
              <a:t> et al. (UIUC)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3F04F8C-A87E-5E4B-B597-871287C91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4051300" cy="401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197" name="Text Box 5">
            <a:extLst>
              <a:ext uri="{FF2B5EF4-FFF2-40B4-BE49-F238E27FC236}">
                <a16:creationId xmlns:a16="http://schemas.microsoft.com/office/drawing/2014/main" id="{B59B6624-2C13-6645-A9D7-C2E39845DF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8" y="5638800"/>
            <a:ext cx="3827462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2d TM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directional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r>
              <a:rPr lang="en-US" altLang="ja-JP"/>
              <a:t> emission</a:t>
            </a:r>
          </a:p>
          <a:p>
            <a:pPr algn="ctr"/>
            <a:r>
              <a:rPr lang="en-US" altLang="en-US"/>
              <a:t>via level-set method</a:t>
            </a:r>
          </a:p>
          <a:p>
            <a:pPr algn="ctr"/>
            <a:r>
              <a:rPr lang="en-US" altLang="en-US" sz="1800"/>
              <a:t>Frei, Opt. Lett. </a:t>
            </a:r>
            <a:r>
              <a:rPr lang="en-US" altLang="en-US" sz="1800" b="1"/>
              <a:t>32</a:t>
            </a:r>
            <a:r>
              <a:rPr lang="en-US" altLang="en-US" sz="1800"/>
              <a:t>, 77 (2007)</a:t>
            </a:r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554F75F4-7582-B14B-A9F6-A14104D42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24000"/>
            <a:ext cx="32766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199" name="Picture 7">
            <a:extLst>
              <a:ext uri="{FF2B5EF4-FFF2-40B4-BE49-F238E27FC236}">
                <a16:creationId xmlns:a16="http://schemas.microsoft.com/office/drawing/2014/main" id="{3C08675A-E679-3F42-9069-A5B2457A4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914400"/>
            <a:ext cx="1790700" cy="1403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D2EC4BAA-A9FB-CF47-82BA-15EB0CFD6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762000"/>
            <a:ext cx="381000" cy="124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201" name="Text Box 9">
            <a:extLst>
              <a:ext uri="{FF2B5EF4-FFF2-40B4-BE49-F238E27FC236}">
                <a16:creationId xmlns:a16="http://schemas.microsoft.com/office/drawing/2014/main" id="{0E3A37E2-90B5-3740-9D2D-56B3A1CD0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800600"/>
            <a:ext cx="3327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via topology optimization</a:t>
            </a:r>
          </a:p>
          <a:p>
            <a:pPr algn="ctr">
              <a:defRPr/>
            </a:pPr>
            <a:r>
              <a:rPr lang="en-US" sz="2000">
                <a:latin typeface="Times" charset="0"/>
                <a:ea typeface="ＭＳ Ｐゴシック" charset="0"/>
                <a:cs typeface="ＭＳ Ｐゴシック" charset="0"/>
              </a:rPr>
              <a:t>APL </a:t>
            </a:r>
            <a:r>
              <a:rPr lang="en-US" sz="2000" b="1">
                <a:latin typeface="Times" charset="0"/>
                <a:ea typeface="ＭＳ Ｐゴシック" charset="0"/>
                <a:cs typeface="ＭＳ Ｐゴシック" charset="0"/>
              </a:rPr>
              <a:t>86</a:t>
            </a:r>
            <a:r>
              <a:rPr lang="en-US" sz="2000">
                <a:latin typeface="Times" charset="0"/>
                <a:ea typeface="ＭＳ Ｐゴシック" charset="0"/>
                <a:cs typeface="ＭＳ Ｐゴシック" charset="0"/>
              </a:rPr>
              <a:t>, 111114 (2005)</a:t>
            </a: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8202" name="Picture 10">
            <a:extLst>
              <a:ext uri="{FF2B5EF4-FFF2-40B4-BE49-F238E27FC236}">
                <a16:creationId xmlns:a16="http://schemas.microsoft.com/office/drawing/2014/main" id="{B9F706FE-7D71-5149-9B70-8172CFAEC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0" y="914400"/>
            <a:ext cx="3175000" cy="203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203" name="Picture 11">
            <a:extLst>
              <a:ext uri="{FF2B5EF4-FFF2-40B4-BE49-F238E27FC236}">
                <a16:creationId xmlns:a16="http://schemas.microsoft.com/office/drawing/2014/main" id="{0D2B6ECE-55B3-9640-981D-269F42BAA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819400"/>
            <a:ext cx="1562100" cy="154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204" name="Text Box 12">
            <a:extLst>
              <a:ext uri="{FF2B5EF4-FFF2-40B4-BE49-F238E27FC236}">
                <a16:creationId xmlns:a16="http://schemas.microsoft.com/office/drawing/2014/main" id="{EFF50D8B-AB34-9440-9060-DC5A15C97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9950" y="4419600"/>
            <a:ext cx="3270250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optimizing 3d </a:t>
            </a:r>
            <a:r>
              <a:rPr lang="en-US" i="1">
                <a:latin typeface="Times" charset="0"/>
                <a:ea typeface="ＭＳ Ｐゴシック" charset="0"/>
                <a:cs typeface="ＭＳ Ｐゴシック" charset="0"/>
              </a:rPr>
              <a:t>Q</a:t>
            </a:r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J. Appl. Phys </a:t>
            </a:r>
            <a:r>
              <a:rPr lang="en-US" sz="1800" b="1">
                <a:latin typeface="Times" charset="0"/>
                <a:ea typeface="ＭＳ Ｐゴシック" charset="0"/>
                <a:cs typeface="ＭＳ Ｐゴシック" charset="0"/>
              </a:rPr>
              <a:t>103</a:t>
            </a:r>
            <a:r>
              <a:rPr lang="en-US" sz="1800">
                <a:latin typeface="Times" charset="0"/>
                <a:ea typeface="ＭＳ Ｐゴシック" charset="0"/>
                <a:cs typeface="ＭＳ Ｐゴシック" charset="0"/>
              </a:rPr>
              <a:t>, 033102 (2008)</a:t>
            </a: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  <a:cs typeface="ＭＳ Ｐゴシック" charset="0"/>
              </a:rPr>
              <a:t>(level-set + MMA)</a:t>
            </a:r>
          </a:p>
        </p:txBody>
      </p:sp>
    </p:spTree>
    <p:extLst>
      <p:ext uri="{BB962C8B-B14F-4D97-AF65-F5344CB8AC3E}">
        <p14:creationId xmlns:p14="http://schemas.microsoft.com/office/powerpoint/2010/main" val="2688152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7835</Words>
  <Application>Microsoft Macintosh PowerPoint</Application>
  <PresentationFormat>On-screen Show (4:3)</PresentationFormat>
  <Paragraphs>1646</Paragraphs>
  <Slides>151</Slides>
  <Notes>2</Notes>
  <HiddenSlides>0</HiddenSlides>
  <MMClips>8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151</vt:i4>
      </vt:variant>
    </vt:vector>
  </HeadingPairs>
  <TitlesOfParts>
    <vt:vector size="163" baseType="lpstr">
      <vt:lpstr>ＭＳ Ｐゴシック</vt:lpstr>
      <vt:lpstr>ヒラギノ角ゴ Pro W3</vt:lpstr>
      <vt:lpstr>Arial</vt:lpstr>
      <vt:lpstr>Calibri</vt:lpstr>
      <vt:lpstr>Helvetica</vt:lpstr>
      <vt:lpstr>Symbol</vt:lpstr>
      <vt:lpstr>Times</vt:lpstr>
      <vt:lpstr>Times New Roman</vt:lpstr>
      <vt:lpstr>Webdings</vt:lpstr>
      <vt:lpstr>Wingdings</vt:lpstr>
      <vt:lpstr>Blank Presentation</vt:lpstr>
      <vt:lpstr>Equation</vt:lpstr>
      <vt:lpstr>Computational EM Overview</vt:lpstr>
      <vt:lpstr>first, some perspective…</vt:lpstr>
      <vt:lpstr>Development of Classical EM Computations</vt:lpstr>
      <vt:lpstr>Development of Classical EM Computations</vt:lpstr>
      <vt:lpstr>Development of Classical EM Computations</vt:lpstr>
      <vt:lpstr>Development of Classical EM Computations</vt:lpstr>
      <vt:lpstr>Computational EM:  Three Axes of Comparison</vt:lpstr>
      <vt:lpstr>A few lessons of history</vt:lpstr>
      <vt:lpstr>Computing &amp; Interpreting Band Structures &amp; Dispersion Relations</vt:lpstr>
      <vt:lpstr>Understanding Photonic Devices</vt:lpstr>
      <vt:lpstr>Building Blocks: “Eigenfunctions”</vt:lpstr>
      <vt:lpstr>Building Blocks: Periodic Media</vt:lpstr>
      <vt:lpstr>Periodic Hermitian Eigenproblems</vt:lpstr>
      <vt:lpstr>Electronic and Photonic Crystals</vt:lpstr>
      <vt:lpstr>Solving the Maxwell Eigenproblem</vt:lpstr>
      <vt:lpstr>Solving the Maxwell Eigenproblem: 1</vt:lpstr>
      <vt:lpstr>Solving the Maxwell Eigenproblem: 2a</vt:lpstr>
      <vt:lpstr>Solving the Maxwell Eigenproblem: 2b</vt:lpstr>
      <vt:lpstr>Solving the Maxwell Eigenproblem: 3a</vt:lpstr>
      <vt:lpstr>Solving the Maxwell Eigenproblem: 3b</vt:lpstr>
      <vt:lpstr>Solving the Maxwell Eigenproblem: 3c</vt:lpstr>
      <vt:lpstr>Band Diagram of 2d Model System (radius 0.2a rods, ε=12)</vt:lpstr>
      <vt:lpstr>The Iteration Scheme is Important</vt:lpstr>
      <vt:lpstr>The Iteration Scheme is Important</vt:lpstr>
      <vt:lpstr>The Boundary Conditions are Tricky</vt:lpstr>
      <vt:lpstr>The ε-averaging is Important</vt:lpstr>
      <vt:lpstr>Closely related to anisotropic metamaterial, e.g. multilayer film in large-λ limit</vt:lpstr>
      <vt:lpstr>Intentional “defects” are good</vt:lpstr>
      <vt:lpstr>Intentional “defects” in 2d</vt:lpstr>
      <vt:lpstr>Air-waveguide Band Diagram</vt:lpstr>
      <vt:lpstr>to be continued…</vt:lpstr>
      <vt:lpstr>Computational Nanophotonics: Cavities and Resonant Devices</vt:lpstr>
      <vt:lpstr>Resonance</vt:lpstr>
      <vt:lpstr>Resonance = Pole in Green’s Function</vt:lpstr>
      <vt:lpstr>Microcavity Blues</vt:lpstr>
      <vt:lpstr>Time-Domain Eigensolvers (finite-difference time-domain = FDTD)</vt:lpstr>
      <vt:lpstr>FDTD: finite difference time domain</vt:lpstr>
      <vt:lpstr>FDTD: Yee leapfrog algorithm</vt:lpstr>
      <vt:lpstr>Free software: MEEP</vt:lpstr>
      <vt:lpstr>Absorbing boundaries?</vt:lpstr>
      <vt:lpstr>Perfectly Matched Layers (PMLs)</vt:lpstr>
      <vt:lpstr>Perfectly Matched Layers (PMLs)</vt:lpstr>
      <vt:lpstr>PML Starting point: propagating wave</vt:lpstr>
      <vt:lpstr>PML step 1: Analytically continue</vt:lpstr>
      <vt:lpstr>PML step 2: Coordinate transformation</vt:lpstr>
      <vt:lpstr>PML Step 3: Effective materials</vt:lpstr>
      <vt:lpstr>Photonic-crystal PML?</vt:lpstr>
      <vt:lpstr>Photonic-crystal PMLs: Magic?</vt:lpstr>
      <vt:lpstr>Failure of Photonic-crystal “pseudo-PML”</vt:lpstr>
      <vt:lpstr>Redemption of the pseudo-PML: slow (“adiabatic”) absorption turn-on</vt:lpstr>
      <vt:lpstr>What about DtN / RCWA / Bloch-mode-expansion / SIE methods?</vt:lpstr>
      <vt:lpstr>Computational Nanophotonics: Sources &amp; Integral Equations</vt:lpstr>
      <vt:lpstr>How can we excite a desired incident wave?</vt:lpstr>
      <vt:lpstr>Equivalent currents (“total-field/scattered-field” approach)</vt:lpstr>
      <vt:lpstr>The Principle of Equivalence in classical EM  (or Stratton–Chu equivalence principle) (formalizes Huygens’ Principle) (or total-field/scattered-field, TFSF)  (close connection to Schur complement [Kuchment])</vt:lpstr>
      <vt:lpstr>starting point: solution in all space</vt:lpstr>
      <vt:lpstr>constructing solution in Ω</vt:lpstr>
      <vt:lpstr>Exciting a waveguide mode in FDTD</vt:lpstr>
      <vt:lpstr>Problems with equivalent sources</vt:lpstr>
      <vt:lpstr>Shortcut: Subtract two simulations</vt:lpstr>
      <vt:lpstr>Shortcut: Subtract two simulations</vt:lpstr>
      <vt:lpstr>Shortcut: Planewave sources for periodic media</vt:lpstr>
      <vt:lpstr>Reflection spectra example for periodic media</vt:lpstr>
      <vt:lpstr>Fun possibilities in FDTD: moving sources [= just some currents J(x,t) ]</vt:lpstr>
      <vt:lpstr>Cerenkov radiation</vt:lpstr>
      <vt:lpstr>Cerenkov radiation in photonic crystal</vt:lpstr>
      <vt:lpstr>Surface-integral equations (SIEs) and boundary-element methods (BEMs)</vt:lpstr>
      <vt:lpstr>Exploiting partial knowledge of Green’s functions</vt:lpstr>
      <vt:lpstr>The Principle of Equivalence in classical EM</vt:lpstr>
      <vt:lpstr>Constructing a medium-0 solution</vt:lpstr>
      <vt:lpstr>The Principle of Equivalence I</vt:lpstr>
      <vt:lpstr>The Principle of Equivalence II</vt:lpstr>
      <vt:lpstr>Surface-Integral Equations (SIE)</vt:lpstr>
      <vt:lpstr>Discretizing the Maxwell SIE</vt:lpstr>
      <vt:lpstr>Discretizing the Maxwell SIE</vt:lpstr>
      <vt:lpstr>Discretized SIE: Two Objects</vt:lpstr>
      <vt:lpstr>SIE basis choices</vt:lpstr>
      <vt:lpstr>BEM strengths</vt:lpstr>
      <vt:lpstr>The bad news of BEM</vt:lpstr>
      <vt:lpstr>The good news of BEM: You don’t have to write it yourself</vt:lpstr>
      <vt:lpstr>PowerPoint Presentation</vt:lpstr>
      <vt:lpstr>SCUFF usage outline</vt:lpstr>
      <vt:lpstr>Geometries in SCUFF</vt:lpstr>
      <vt:lpstr>Geometries in SCUFF</vt:lpstr>
      <vt:lpstr>Periodic geometries in SCUFF</vt:lpstr>
      <vt:lpstr>Using SIE/BEM solutions</vt:lpstr>
      <vt:lpstr>Resonant modes (and eigenvalues)</vt:lpstr>
      <vt:lpstr>to be continued…</vt:lpstr>
      <vt:lpstr>Computational Nanophotonics: Optimization and “Inverse Design”</vt:lpstr>
      <vt:lpstr>Many, many papers that parameterize by a few degrees of freedom and optimize…   Today, focus is on large-scale optimization, also called inverse design: so many degrees of freedom (102–106) that computer is “discovering” new designs.</vt:lpstr>
      <vt:lpstr>Outline</vt:lpstr>
      <vt:lpstr>Outline</vt:lpstr>
      <vt:lpstr>Topology optimization</vt:lpstr>
      <vt:lpstr>Discretizing Topology Optimization</vt:lpstr>
      <vt:lpstr>Dobson et al. (Texas A&amp;M)</vt:lpstr>
      <vt:lpstr>2d (TE or TM) transmission optimization Sigmund, Jensen, Pederson et al. [ www.topopt.dtu.dk ]</vt:lpstr>
      <vt:lpstr>Dispersion optimization Sigmund, Jensen, Pederson et al. [ www.topopt.dtu.dk ]</vt:lpstr>
      <vt:lpstr>Kao, Osher, and Yablonovitch 2d TM and TE square-lattice gaps via level sets</vt:lpstr>
      <vt:lpstr>Frei et al. (UIUC)</vt:lpstr>
      <vt:lpstr>Other Topology Optimizers</vt:lpstr>
      <vt:lpstr>Optimization with many discrete degrees of freedom</vt:lpstr>
      <vt:lpstr>Outline</vt:lpstr>
      <vt:lpstr>A general optimization problem</vt:lpstr>
      <vt:lpstr>Important considerations</vt:lpstr>
      <vt:lpstr>Global vs. Local Optimization</vt:lpstr>
      <vt:lpstr>Convex Optimization</vt:lpstr>
      <vt:lpstr>Important Convex Problems</vt:lpstr>
      <vt:lpstr>Non-convex local optimization: a typical generic outline</vt:lpstr>
      <vt:lpstr>Important special constraints</vt:lpstr>
      <vt:lpstr>Derivatives of fi</vt:lpstr>
      <vt:lpstr>Removable non-differentiability</vt:lpstr>
      <vt:lpstr>Example: Chebyshev linear fitting</vt:lpstr>
      <vt:lpstr>Gap Optimization via nonlinear constraints</vt:lpstr>
      <vt:lpstr>Optimizing 1st TM and TE gaps for a triangular lattice with 6-fold symmetry (between bands 1 &amp; 2)</vt:lpstr>
      <vt:lpstr>Optimizing 1st complete (TE+TM) 2d gap</vt:lpstr>
      <vt:lpstr>+ some local minima</vt:lpstr>
      <vt:lpstr>Relaxations of Integer Programming</vt:lpstr>
      <vt:lpstr>Early Topology Optimization</vt:lpstr>
      <vt:lpstr>Some Sources of Software</vt:lpstr>
      <vt:lpstr>Outline</vt:lpstr>
      <vt:lpstr>Key questions occur before choosing optimization algorithm:</vt:lpstr>
      <vt:lpstr>Today: Three Examples</vt:lpstr>
      <vt:lpstr>Today: Three Examples</vt:lpstr>
      <vt:lpstr>3d Microcavity Design Problem</vt:lpstr>
      <vt:lpstr>Topology optimization?  Mostly 2d…</vt:lpstr>
      <vt:lpstr>Not just maximizing Q or Q/V!</vt:lpstr>
      <vt:lpstr>Transforming the problem…</vt:lpstr>
      <vt:lpstr>LDOS: Local Density of States</vt:lpstr>
      <vt:lpstr>Why a “density of states”</vt:lpstr>
      <vt:lpstr>Now, a few results…</vt:lpstr>
      <vt:lpstr>2d test case: Out-of-plane J, starting from vacuum initial guess</vt:lpstr>
      <vt:lpstr>2d test case: Out-of-plane J, starting from PhC initial guess</vt:lpstr>
      <vt:lpstr>2d test case: In-plane J (breaks symmetry), starting from vacuum initial guess</vt:lpstr>
      <vt:lpstr>Maximizing LDOS for random in-plane J = max[LDOS(ω,Jx)+LDOS(ω,Jx)]/2</vt:lpstr>
      <vt:lpstr>3d results: Photonic-crystal slab</vt:lpstr>
      <vt:lpstr>3d Slab Results</vt:lpstr>
      <vt:lpstr>Today: Three Examples</vt:lpstr>
      <vt:lpstr>Robustness of optimized designs</vt:lpstr>
      <vt:lpstr>Robustness of optimized designs</vt:lpstr>
      <vt:lpstr>Slow light</vt:lpstr>
      <vt:lpstr>A slow-light optimization problem</vt:lpstr>
      <vt:lpstr>A nominal optimum</vt:lpstr>
      <vt:lpstr>The solution: Robust optimization</vt:lpstr>
      <vt:lpstr>A more realistic, slow-light structure</vt:lpstr>
      <vt:lpstr>Today: Three Examples</vt:lpstr>
      <vt:lpstr>Gradient-index Multimode Optics</vt:lpstr>
      <vt:lpstr>Transformational Optics</vt:lpstr>
      <vt:lpstr>Transformational Inverse Design</vt:lpstr>
      <vt:lpstr>Technical outline</vt:lpstr>
      <vt:lpstr>An optimized multimode bend</vt:lpstr>
      <vt:lpstr>Experimental (Si/SiO2) Realization</vt:lpstr>
    </vt:vector>
  </TitlesOfParts>
  <Company>MIT</Company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Nanophotonics: Band Structures &amp; Dispersion Relations</dc:title>
  <dc:creator>John D. Joannopoulos</dc:creator>
  <cp:lastModifiedBy>Microsoft Office User</cp:lastModifiedBy>
  <cp:revision>92</cp:revision>
  <dcterms:created xsi:type="dcterms:W3CDTF">2010-05-23T18:32:01Z</dcterms:created>
  <dcterms:modified xsi:type="dcterms:W3CDTF">2018-04-20T18:19:14Z</dcterms:modified>
</cp:coreProperties>
</file>